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5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2" r:id="rId9"/>
    <p:sldId id="273" r:id="rId10"/>
    <p:sldId id="274" r:id="rId11"/>
    <p:sldId id="280" r:id="rId12"/>
    <p:sldId id="275" r:id="rId13"/>
    <p:sldId id="25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36" autoAdjust="0"/>
  </p:normalViewPr>
  <p:slideViewPr>
    <p:cSldViewPr>
      <p:cViewPr>
        <p:scale>
          <a:sx n="100" d="100"/>
          <a:sy n="100" d="100"/>
        </p:scale>
        <p:origin x="-29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2024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304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 rozbor vod</a:t>
            </a:r>
            <a:br>
              <a:rPr lang="cs-CZ" sz="8000" dirty="0" smtClean="0"/>
            </a:br>
            <a:r>
              <a:rPr lang="cs-CZ" sz="6600" b="0" dirty="0" smtClean="0"/>
              <a:t>anionty ve vodách</a:t>
            </a:r>
            <a:br>
              <a:rPr lang="cs-CZ" sz="6600" b="0" dirty="0" smtClean="0"/>
            </a:br>
            <a:r>
              <a:rPr lang="cs-CZ" sz="6700" b="0" dirty="0" smtClean="0">
                <a:effectLst/>
              </a:rPr>
              <a:t>dusitany a fosforečnany</a:t>
            </a:r>
            <a:endParaRPr lang="cs-CZ" sz="6700" b="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363272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záznam o odběru vzorku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rozbory vod – </a:t>
            </a:r>
            <a:r>
              <a:rPr lang="cs-CZ" sz="2800" dirty="0" smtClean="0"/>
              <a:t>anionty ve vodách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Anionty ve vodách</a:t>
            </a:r>
            <a:endParaRPr lang="cs-CZ" dirty="0"/>
          </a:p>
        </p:txBody>
      </p:sp>
      <p:pic>
        <p:nvPicPr>
          <p:cNvPr id="1028" name="Picture 4" descr="C:\Users\jung\AppData\Local\Microsoft\Windows\Temporary Internet Files\Content.IE5\GLQ7KOB9\MC900238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428999"/>
            <a:ext cx="2520280" cy="215241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835696" y="2492896"/>
            <a:ext cx="48965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Aniont (záporný iont)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Dusitany, NO</a:t>
            </a:r>
            <a:r>
              <a:rPr lang="cs-CZ" sz="6600" baseline="-25000" dirty="0" smtClean="0"/>
              <a:t>2</a:t>
            </a:r>
            <a:r>
              <a:rPr lang="cs-CZ" sz="6600" baseline="30000" dirty="0" smtClean="0"/>
              <a:t>-</a:t>
            </a:r>
            <a:endParaRPr lang="cs-CZ" sz="6600" baseline="30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Zdroje:</a:t>
            </a:r>
          </a:p>
          <a:p>
            <a:r>
              <a:rPr lang="cs-CZ" sz="2800" dirty="0" smtClean="0"/>
              <a:t>atmosféra, rozklad organické hmoty, </a:t>
            </a:r>
            <a:r>
              <a:rPr lang="cs-CZ" sz="2800" dirty="0" smtClean="0"/>
              <a:t>redukce                 </a:t>
            </a:r>
            <a:r>
              <a:rPr lang="cs-CZ" sz="2800" dirty="0" smtClean="0"/>
              <a:t>z dusičnanů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Vlastnosti NO</a:t>
            </a:r>
            <a:r>
              <a:rPr lang="cs-CZ" sz="5400" baseline="-25000" dirty="0" smtClean="0"/>
              <a:t>2</a:t>
            </a:r>
            <a:r>
              <a:rPr lang="cs-CZ" sz="5400" baseline="30000" dirty="0" smtClean="0"/>
              <a:t>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jsou ve vodě nestálé, mohou být redukovány </a:t>
            </a:r>
            <a:r>
              <a:rPr lang="cs-CZ" sz="3200" dirty="0" smtClean="0"/>
              <a:t>                 i </a:t>
            </a:r>
            <a:r>
              <a:rPr lang="cs-CZ" sz="3200" dirty="0" smtClean="0"/>
              <a:t>oxidovány</a:t>
            </a:r>
          </a:p>
          <a:p>
            <a:r>
              <a:rPr lang="cs-CZ" sz="3200" dirty="0" smtClean="0"/>
              <a:t>působí toxicky na ryby</a:t>
            </a:r>
          </a:p>
          <a:p>
            <a:r>
              <a:rPr lang="cs-CZ" sz="3200" dirty="0" smtClean="0"/>
              <a:t> v zažívacím traktu mohou vznikat z dusičnanů a po přestupu do krve se nevratně navázat </a:t>
            </a:r>
            <a:r>
              <a:rPr lang="cs-CZ" sz="3200" dirty="0" smtClean="0"/>
              <a:t>                 na </a:t>
            </a:r>
            <a:r>
              <a:rPr lang="cs-CZ" sz="3200" dirty="0" smtClean="0"/>
              <a:t>hemoglobin, způsobují tak otravu kojenců, nemoc se jmenuje </a:t>
            </a:r>
            <a:r>
              <a:rPr lang="cs-CZ" sz="3200" dirty="0" err="1" smtClean="0"/>
              <a:t>methemoglobinaemie</a:t>
            </a:r>
            <a:r>
              <a:rPr lang="cs-CZ" sz="3200" dirty="0" smtClean="0"/>
              <a:t>, </a:t>
            </a:r>
            <a:r>
              <a:rPr lang="pt-BR" sz="3200" dirty="0" smtClean="0"/>
              <a:t>projevuje se namodralou až šedou pokožkou</a:t>
            </a:r>
          </a:p>
          <a:p>
            <a:r>
              <a:rPr lang="cs-CZ" sz="3200" dirty="0" smtClean="0"/>
              <a:t>v zažívacím traktu z dusitanů mohou vznikat </a:t>
            </a:r>
            <a:r>
              <a:rPr lang="cs-CZ" sz="3200" dirty="0" smtClean="0"/>
              <a:t>              i </a:t>
            </a:r>
            <a:r>
              <a:rPr lang="cs-CZ" sz="3200" dirty="0" smtClean="0"/>
              <a:t>N-</a:t>
            </a:r>
            <a:r>
              <a:rPr lang="cs-CZ" sz="3200" dirty="0" err="1" smtClean="0"/>
              <a:t>nitrosoaminy</a:t>
            </a:r>
            <a:r>
              <a:rPr lang="cs-CZ" sz="3200" dirty="0" smtClean="0"/>
              <a:t>, které jsou podezřelé </a:t>
            </a:r>
            <a:r>
              <a:rPr lang="cs-CZ" sz="3200" dirty="0" smtClean="0"/>
              <a:t>                         z </a:t>
            </a:r>
            <a:r>
              <a:rPr lang="cs-CZ" sz="3200" dirty="0" err="1" smtClean="0"/>
              <a:t>karcinogenity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Výskyt ve vodách NO</a:t>
            </a:r>
            <a:r>
              <a:rPr lang="cs-CZ" sz="6000" baseline="-25000" dirty="0" smtClean="0"/>
              <a:t>2</a:t>
            </a:r>
            <a:r>
              <a:rPr lang="cs-CZ" sz="6000" baseline="30000" dirty="0" smtClean="0"/>
              <a:t>-</a:t>
            </a:r>
            <a:endParaRPr lang="cs-CZ" sz="6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157592" cy="4464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v přírodních vodách jen v malém množství, je ale velmi proměnlivé</a:t>
            </a:r>
          </a:p>
          <a:p>
            <a:endParaRPr lang="cs-CZ" sz="3200" dirty="0" smtClean="0"/>
          </a:p>
          <a:p>
            <a:r>
              <a:rPr lang="cs-CZ" sz="3200" dirty="0" smtClean="0"/>
              <a:t> většinou 0,1 </a:t>
            </a:r>
            <a:r>
              <a:rPr lang="cs-CZ" sz="3200" dirty="0" smtClean="0"/>
              <a:t>mg.l  ̄¹ </a:t>
            </a:r>
            <a:r>
              <a:rPr lang="cs-CZ" sz="3200" dirty="0" smtClean="0"/>
              <a:t>a méně (což je hygienicky nevýznamné)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Limity  NO</a:t>
            </a:r>
            <a:r>
              <a:rPr lang="cs-CZ" sz="5400" baseline="-25000" dirty="0" smtClean="0"/>
              <a:t>2</a:t>
            </a:r>
            <a:r>
              <a:rPr lang="cs-CZ" sz="5400" baseline="30000" dirty="0" smtClean="0"/>
              <a:t>-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708920"/>
            <a:ext cx="8280722" cy="59492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pitná voda 0,1 mg.l</a:t>
            </a:r>
            <a:r>
              <a:rPr lang="cs-CZ" sz="3200" baseline="30000" dirty="0" smtClean="0"/>
              <a:t>-1</a:t>
            </a:r>
            <a:r>
              <a:rPr lang="cs-CZ" sz="3200" dirty="0" smtClean="0"/>
              <a:t> (pro balené pitné vody </a:t>
            </a:r>
            <a:r>
              <a:rPr lang="cs-CZ" sz="3200" dirty="0" smtClean="0"/>
              <a:t>            a </a:t>
            </a:r>
            <a:r>
              <a:rPr lang="cs-CZ" sz="3200" dirty="0" smtClean="0"/>
              <a:t>kojenecké vody)</a:t>
            </a:r>
          </a:p>
          <a:p>
            <a:endParaRPr lang="cs-CZ" sz="3200" dirty="0" smtClean="0"/>
          </a:p>
          <a:p>
            <a:r>
              <a:rPr lang="cs-CZ" sz="3200" dirty="0" smtClean="0"/>
              <a:t>pitná voda 0,5 mg.l</a:t>
            </a:r>
            <a:r>
              <a:rPr lang="cs-CZ" sz="3200" baseline="30000" dirty="0" smtClean="0"/>
              <a:t>-1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Fosforečnany, PO</a:t>
            </a:r>
            <a:r>
              <a:rPr lang="cs-CZ" sz="6000" baseline="-25000" dirty="0" smtClean="0"/>
              <a:t>4</a:t>
            </a:r>
            <a:r>
              <a:rPr lang="cs-CZ" sz="6000" baseline="30000" dirty="0" smtClean="0"/>
              <a:t>3-</a:t>
            </a:r>
            <a:endParaRPr lang="cs-CZ" sz="6000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Zdroj</a:t>
            </a:r>
          </a:p>
          <a:p>
            <a:r>
              <a:rPr lang="cs-CZ" sz="3200" dirty="0" smtClean="0"/>
              <a:t>minerály (rozpouštění a vyluhování) např. apatit</a:t>
            </a:r>
          </a:p>
          <a:p>
            <a:r>
              <a:rPr lang="pl-PL" sz="3200" dirty="0" smtClean="0"/>
              <a:t>z odumřelých organizmů (zejména u dna)</a:t>
            </a:r>
          </a:p>
          <a:p>
            <a:r>
              <a:rPr lang="cs-CZ" sz="3200" dirty="0" smtClean="0"/>
              <a:t>antropogenní: prací prášky a čistící přípravky, odpadní vody, splaškové vody, hnojení.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/>
          <a:lstStyle/>
          <a:p>
            <a:r>
              <a:rPr lang="cs-CZ" dirty="0" smtClean="0"/>
              <a:t>Vlastnosti </a:t>
            </a:r>
            <a:r>
              <a:rPr lang="cs-CZ" sz="5400" dirty="0" smtClean="0"/>
              <a:t>PO</a:t>
            </a:r>
            <a:r>
              <a:rPr lang="cs-CZ" sz="5400" baseline="-25000" dirty="0" smtClean="0"/>
              <a:t>4</a:t>
            </a:r>
            <a:r>
              <a:rPr lang="cs-CZ" sz="5400" baseline="30000" dirty="0" smtClean="0"/>
              <a:t>3-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Autofit/>
          </a:bodyPr>
          <a:lstStyle/>
          <a:p>
            <a:r>
              <a:rPr lang="cs-CZ" sz="3200" dirty="0" smtClean="0"/>
              <a:t>vyskytují se v několika podobách, nejběžnější jsou fosforečnany, </a:t>
            </a:r>
            <a:r>
              <a:rPr lang="cs-CZ" sz="3200" dirty="0" err="1" smtClean="0"/>
              <a:t>hydrogenfosforečnany</a:t>
            </a:r>
            <a:r>
              <a:rPr lang="cs-CZ" sz="3200" dirty="0" smtClean="0"/>
              <a:t>,</a:t>
            </a:r>
          </a:p>
          <a:p>
            <a:r>
              <a:rPr lang="cs-CZ" sz="3200" dirty="0" err="1" smtClean="0"/>
              <a:t>dihydrogenfosforečnany</a:t>
            </a:r>
            <a:r>
              <a:rPr lang="cs-CZ" sz="3200" dirty="0" smtClean="0"/>
              <a:t>; </a:t>
            </a:r>
            <a:r>
              <a:rPr lang="cs-CZ" sz="3200" dirty="0" err="1" smtClean="0"/>
              <a:t>polyfosforečnany</a:t>
            </a:r>
            <a:r>
              <a:rPr lang="cs-CZ" sz="3200" dirty="0" smtClean="0"/>
              <a:t>, organické látky s fosforem</a:t>
            </a:r>
          </a:p>
          <a:p>
            <a:r>
              <a:rPr lang="cs-CZ" sz="3200" dirty="0" smtClean="0"/>
              <a:t>některé jsou rozpustné, některé nerozpustné</a:t>
            </a:r>
          </a:p>
          <a:p>
            <a:r>
              <a:rPr lang="cs-CZ" sz="3200" dirty="0" smtClean="0"/>
              <a:t>nerozpustné se využívají k odstraňování fosforu z odpadních vod</a:t>
            </a:r>
          </a:p>
          <a:p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Výskyt ve vodách </a:t>
            </a:r>
            <a:r>
              <a:rPr lang="cs-CZ" sz="4800" dirty="0" smtClean="0"/>
              <a:t>PO</a:t>
            </a:r>
            <a:r>
              <a:rPr lang="cs-CZ" sz="4800" baseline="-25000" dirty="0" smtClean="0"/>
              <a:t>4</a:t>
            </a:r>
            <a:r>
              <a:rPr lang="cs-CZ" sz="4800" baseline="30000" dirty="0" smtClean="0"/>
              <a:t>3-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558924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část fosforových sloučenin je adsorbovaná na pevných částicích</a:t>
            </a:r>
          </a:p>
          <a:p>
            <a:r>
              <a:rPr lang="cs-CZ" sz="3200" dirty="0" smtClean="0"/>
              <a:t> fosfor patří mezi tzv. </a:t>
            </a:r>
            <a:r>
              <a:rPr lang="cs-CZ" sz="3200" dirty="0" err="1" smtClean="0"/>
              <a:t>nutrienty</a:t>
            </a:r>
            <a:r>
              <a:rPr lang="cs-CZ" sz="3200" dirty="0" smtClean="0"/>
              <a:t> a silně ovlivňuje eutrofizaci vod</a:t>
            </a:r>
          </a:p>
          <a:p>
            <a:r>
              <a:rPr lang="cs-CZ" sz="3200" dirty="0" smtClean="0"/>
              <a:t> proto je fosforečnanů ve vodách méně v létě</a:t>
            </a:r>
          </a:p>
          <a:p>
            <a:r>
              <a:rPr lang="cs-CZ" sz="3200" dirty="0" smtClean="0"/>
              <a:t> hygienicky je bezvýznamný, nemá ani limit pro pitnou vodu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ve vodách </a:t>
            </a:r>
            <a:r>
              <a:rPr lang="cs-CZ" sz="4800" dirty="0" smtClean="0"/>
              <a:t>PO</a:t>
            </a:r>
            <a:r>
              <a:rPr lang="cs-CZ" sz="4800" baseline="-25000" dirty="0" smtClean="0"/>
              <a:t>4</a:t>
            </a:r>
            <a:r>
              <a:rPr lang="cs-CZ" sz="4800" baseline="30000" dirty="0" smtClean="0"/>
              <a:t>3-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přírodních vodách jen velmi nízké koncentrace pod 1 mg.l</a:t>
            </a:r>
            <a:r>
              <a:rPr lang="cs-CZ" sz="3200" baseline="30000" dirty="0" smtClean="0"/>
              <a:t>-1</a:t>
            </a:r>
          </a:p>
          <a:p>
            <a:endParaRPr lang="cs-CZ" sz="3200" baseline="30000" dirty="0" smtClean="0"/>
          </a:p>
          <a:p>
            <a:r>
              <a:rPr lang="cs-CZ" sz="3200" dirty="0" smtClean="0"/>
              <a:t>ve stojatých vodách a v létě se však vlivem eutrofizace může mnohonásobně zvýšit</a:t>
            </a:r>
          </a:p>
          <a:p>
            <a:endParaRPr lang="cs-CZ" sz="3200" dirty="0" smtClean="0"/>
          </a:p>
          <a:p>
            <a:r>
              <a:rPr lang="cs-CZ" sz="3200" dirty="0" smtClean="0"/>
              <a:t>v podzemních vodách indikuje fekální znečištění vod</a:t>
            </a:r>
            <a:endParaRPr lang="cs-CZ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Limity  </a:t>
            </a:r>
            <a:r>
              <a:rPr lang="cs-CZ" sz="5400" dirty="0" smtClean="0"/>
              <a:t>PO</a:t>
            </a:r>
            <a:r>
              <a:rPr lang="cs-CZ" sz="5400" baseline="-25000" dirty="0" smtClean="0"/>
              <a:t>4</a:t>
            </a:r>
            <a:r>
              <a:rPr lang="cs-CZ" sz="5400" baseline="30000" dirty="0" smtClean="0"/>
              <a:t>3-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503719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povrchové vody 0,4 </a:t>
            </a:r>
            <a:r>
              <a:rPr lang="cs-CZ" sz="3200" dirty="0" smtClean="0"/>
              <a:t>mg.l  ̄¹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zdroje pitné vody 0,3 až 0,5 </a:t>
            </a:r>
            <a:r>
              <a:rPr lang="cs-CZ" sz="3200" dirty="0" smtClean="0"/>
              <a:t>mg.l  ̄</a:t>
            </a:r>
            <a:r>
              <a:rPr lang="cs-CZ" sz="3200" dirty="0" smtClean="0"/>
              <a:t>¹                     </a:t>
            </a:r>
            <a:r>
              <a:rPr lang="cs-CZ" sz="3200" dirty="0" smtClean="0"/>
              <a:t>(tzv. cílové hodnoty)</a:t>
            </a:r>
            <a:endParaRPr lang="cs-CZ" sz="3200" baseline="30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08720"/>
            <a:ext cx="7956550" cy="985837"/>
          </a:xfrm>
        </p:spPr>
        <p:txBody>
          <a:bodyPr/>
          <a:lstStyle/>
          <a:p>
            <a:r>
              <a:rPr lang="cs-CZ" sz="5400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32856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DIVIŠ, Marián. </a:t>
            </a:r>
            <a:r>
              <a:rPr lang="cs-CZ" sz="1600" i="1" dirty="0" smtClean="0"/>
              <a:t>Monitorování vod</a:t>
            </a:r>
            <a:r>
              <a:rPr lang="cs-CZ" sz="1600" dirty="0" smtClean="0"/>
              <a:t> [online]. [cit. 30.10.2012]. Dostupný na WWW: &lt;http://www.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karvina.cz</a:t>
            </a:r>
            <a:r>
              <a:rPr lang="cs-CZ" sz="1600" dirty="0" smtClean="0"/>
              <a:t>/web/</a:t>
            </a:r>
            <a:r>
              <a:rPr lang="cs-CZ" sz="1600" dirty="0" err="1" smtClean="0"/>
              <a:t>uploady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/chemie/Monitoring_vod.</a:t>
            </a:r>
            <a:r>
              <a:rPr lang="cs-CZ" sz="1600" dirty="0" err="1" smtClean="0"/>
              <a:t>pdf</a:t>
            </a:r>
            <a:r>
              <a:rPr lang="cs-CZ" sz="16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www.office.</a:t>
            </a:r>
            <a:r>
              <a:rPr lang="cs-CZ" sz="1500" smtClean="0"/>
              <a:t>microsoft.com</a:t>
            </a:r>
            <a:endParaRPr lang="cs-CZ" sz="1500" dirty="0" smtClean="0"/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767</TotalTime>
  <Words>364</Words>
  <Application>Microsoft Office PowerPoint</Application>
  <PresentationFormat>Předvádění na obrazovce (4:3)</PresentationFormat>
  <Paragraphs>62</Paragraphs>
  <Slides>13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 rozbor vod anionty ve vodách dusitany a fosforečnany</vt:lpstr>
      <vt:lpstr> záznam o odběru vzorku</vt:lpstr>
      <vt:lpstr>Anionty ve vodách</vt:lpstr>
      <vt:lpstr>Dusitany, NO2-</vt:lpstr>
      <vt:lpstr>Vlastnosti NO2-</vt:lpstr>
      <vt:lpstr>Výskyt ve vodách NO2-</vt:lpstr>
      <vt:lpstr>Limity  NO2-</vt:lpstr>
      <vt:lpstr>Fosforečnany, PO43-</vt:lpstr>
      <vt:lpstr>Vlastnosti PO43-</vt:lpstr>
      <vt:lpstr>Výskyt ve vodách PO43-</vt:lpstr>
      <vt:lpstr>Výskyt ve vodách PO43-</vt:lpstr>
      <vt:lpstr>Limity  PO43-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Dum</cp:lastModifiedBy>
  <cp:revision>107</cp:revision>
  <dcterms:created xsi:type="dcterms:W3CDTF">2012-10-01T16:10:06Z</dcterms:created>
  <dcterms:modified xsi:type="dcterms:W3CDTF">2012-11-03T16:00:34Z</dcterms:modified>
</cp:coreProperties>
</file>