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7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74" r:id="rId11"/>
    <p:sldId id="280" r:id="rId12"/>
    <p:sldId id="275" r:id="rId13"/>
    <p:sldId id="281" r:id="rId14"/>
    <p:sldId id="282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68" d="100"/>
          <a:sy n="68" d="100"/>
        </p:scale>
        <p:origin x="-108" y="-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Methylace</a:t>
            </a:r>
            <a:r>
              <a:rPr lang="cs-CZ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zavádění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-CH</a:t>
            </a:r>
            <a:r>
              <a:rPr lang="cs-CZ" sz="1200" b="0" i="0" kern="1200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do molekul organické sloučeniny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genotoxický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mající toxické účinky vůči genomu, poškozující genetickou informaci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rozbor vod</a:t>
            </a:r>
            <a:br>
              <a:rPr lang="cs-CZ" sz="8000" dirty="0" smtClean="0"/>
            </a:br>
            <a:r>
              <a:rPr lang="cs-CZ" sz="6600" b="0" dirty="0" smtClean="0"/>
              <a:t>kovy ve vodách</a:t>
            </a:r>
            <a:r>
              <a:rPr lang="cs-CZ" sz="6600" b="0" dirty="0" smtClean="0"/>
              <a:t/>
            </a:r>
            <a:br>
              <a:rPr lang="cs-CZ" sz="6600" b="0" dirty="0" smtClean="0"/>
            </a:b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rozbory vod – </a:t>
            </a:r>
            <a:r>
              <a:rPr lang="cs-CZ" sz="2800" dirty="0" smtClean="0"/>
              <a:t>kovy</a:t>
            </a:r>
            <a:r>
              <a:rPr lang="cs-CZ" sz="2800" dirty="0" smtClean="0"/>
              <a:t> ve vodách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Kovy ve vodách</a:t>
            </a:r>
            <a:endParaRPr lang="cs-CZ" dirty="0"/>
          </a:p>
        </p:txBody>
      </p:sp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924944"/>
            <a:ext cx="2520280" cy="2152419"/>
          </a:xfrm>
          <a:prstGeom prst="rect">
            <a:avLst/>
          </a:prstGeom>
          <a:noFill/>
        </p:spPr>
      </p:pic>
      <p:pic>
        <p:nvPicPr>
          <p:cNvPr id="3" name="Picture 2" descr="C:\Users\jung\AppData\Local\Microsoft\Windows\Temporary Internet Files\Content.IE5\78ODY7TJ\MP900321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340768"/>
            <a:ext cx="3240360" cy="45412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M</a:t>
            </a:r>
            <a:r>
              <a:rPr lang="cs-CZ" sz="5400" dirty="0" smtClean="0"/>
              <a:t>ěď</a:t>
            </a:r>
            <a:endParaRPr lang="cs-CZ" sz="54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esenciální (důležitý) </a:t>
            </a:r>
            <a:r>
              <a:rPr lang="cs-CZ" sz="2800" dirty="0" smtClean="0"/>
              <a:t>pro člověka</a:t>
            </a:r>
          </a:p>
          <a:p>
            <a:r>
              <a:rPr lang="cs-CZ" sz="2800" dirty="0" smtClean="0"/>
              <a:t>není </a:t>
            </a:r>
            <a:r>
              <a:rPr lang="cs-CZ" sz="2800" dirty="0" smtClean="0"/>
              <a:t>tak jedovatá, jak se soudilo</a:t>
            </a:r>
          </a:p>
          <a:p>
            <a:r>
              <a:rPr lang="cs-CZ" sz="2800" dirty="0" smtClean="0"/>
              <a:t>ovlivňuje </a:t>
            </a:r>
            <a:r>
              <a:rPr lang="cs-CZ" sz="2800" dirty="0" smtClean="0"/>
              <a:t>organoleptické vlastnosti vod (chuť a barva) nad 0,1 mg/l</a:t>
            </a:r>
          </a:p>
          <a:p>
            <a:r>
              <a:rPr lang="cs-CZ" sz="2800" dirty="0" smtClean="0"/>
              <a:t>podezření </a:t>
            </a:r>
            <a:r>
              <a:rPr lang="cs-CZ" sz="2800" dirty="0" smtClean="0"/>
              <a:t>z </a:t>
            </a:r>
            <a:r>
              <a:rPr lang="cs-CZ" sz="2800" dirty="0" err="1" smtClean="0"/>
              <a:t>embryotoxických</a:t>
            </a:r>
            <a:r>
              <a:rPr lang="cs-CZ" sz="2800" dirty="0" smtClean="0"/>
              <a:t> vlastností</a:t>
            </a:r>
          </a:p>
          <a:p>
            <a:r>
              <a:rPr lang="cs-CZ" sz="2800" dirty="0" smtClean="0"/>
              <a:t>pro </a:t>
            </a:r>
            <a:r>
              <a:rPr lang="cs-CZ" sz="2800" dirty="0" smtClean="0"/>
              <a:t>pitnou vodu 1 mg/l jako nejvyšší mezní hodnota</a:t>
            </a:r>
          </a:p>
          <a:p>
            <a:r>
              <a:rPr lang="cs-CZ" sz="2800" dirty="0" smtClean="0"/>
              <a:t>pro </a:t>
            </a:r>
            <a:r>
              <a:rPr lang="cs-CZ" sz="2800" dirty="0" smtClean="0"/>
              <a:t>povrchové vody jsou limitní hodnoty mnohem tvrdší, protože je měď pro ryby a </a:t>
            </a:r>
            <a:r>
              <a:rPr lang="cs-CZ" sz="2800" dirty="0" smtClean="0"/>
              <a:t>vodní organizmy </a:t>
            </a:r>
            <a:r>
              <a:rPr lang="cs-CZ" sz="2800" dirty="0" smtClean="0"/>
              <a:t>velmi jedovatá</a:t>
            </a:r>
          </a:p>
          <a:p>
            <a:r>
              <a:rPr lang="cs-CZ" sz="2800" dirty="0" smtClean="0"/>
              <a:t>skalice </a:t>
            </a:r>
            <a:r>
              <a:rPr lang="cs-CZ" sz="2800" dirty="0" smtClean="0"/>
              <a:t>modrá se používá jako </a:t>
            </a:r>
            <a:r>
              <a:rPr lang="cs-CZ" sz="2800" dirty="0" err="1" smtClean="0"/>
              <a:t>protiplísňový</a:t>
            </a:r>
            <a:r>
              <a:rPr lang="cs-CZ" sz="2800" dirty="0" smtClean="0"/>
              <a:t> a </a:t>
            </a:r>
            <a:r>
              <a:rPr lang="cs-CZ" sz="2800" dirty="0" err="1" smtClean="0"/>
              <a:t>protiřasový</a:t>
            </a:r>
            <a:r>
              <a:rPr lang="cs-CZ" sz="2800" dirty="0" smtClean="0"/>
              <a:t> (algicidní) přípravek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Zinek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esenciální </a:t>
            </a:r>
            <a:r>
              <a:rPr lang="cs-CZ" sz="3200" dirty="0" smtClean="0"/>
              <a:t>pro člověka, součást enzymů</a:t>
            </a:r>
          </a:p>
          <a:p>
            <a:r>
              <a:rPr lang="cs-CZ" sz="3200" dirty="0" smtClean="0"/>
              <a:t>hygienicky </a:t>
            </a:r>
            <a:r>
              <a:rPr lang="cs-CZ" sz="3200" dirty="0" smtClean="0"/>
              <a:t>málo závadný ve vodách (30 mg/l je hranice toxicity pro člověka)</a:t>
            </a:r>
          </a:p>
          <a:p>
            <a:r>
              <a:rPr lang="cs-CZ" sz="3200" dirty="0" smtClean="0"/>
              <a:t>ovlivňuje </a:t>
            </a:r>
            <a:r>
              <a:rPr lang="cs-CZ" sz="3200" dirty="0" smtClean="0"/>
              <a:t>chuť vod (svíravá chuť)</a:t>
            </a:r>
          </a:p>
          <a:p>
            <a:r>
              <a:rPr lang="cs-CZ" sz="3200" dirty="0" smtClean="0"/>
              <a:t>velmi </a:t>
            </a:r>
            <a:r>
              <a:rPr lang="cs-CZ" sz="3200" dirty="0" smtClean="0"/>
              <a:t>toxický pro ryby a vodní organizmy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povrchové vody platí limit 0,2 mg/l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Kadmium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velmi toxický prvek (na 2. místě hned za rtutí)</a:t>
            </a:r>
          </a:p>
          <a:p>
            <a:r>
              <a:rPr lang="cs-CZ" sz="3200" dirty="0" smtClean="0"/>
              <a:t>snadno </a:t>
            </a:r>
            <a:r>
              <a:rPr lang="cs-CZ" sz="3200" dirty="0" smtClean="0"/>
              <a:t>se kumuluje v biomase, detoxikace je pomalá a hrozí chronické otravy</a:t>
            </a:r>
          </a:p>
          <a:p>
            <a:r>
              <a:rPr lang="cs-CZ" sz="3200" dirty="0" smtClean="0"/>
              <a:t>zesiluje </a:t>
            </a:r>
            <a:r>
              <a:rPr lang="cs-CZ" sz="3200" dirty="0" smtClean="0"/>
              <a:t>chronické otravy jiných prvků </a:t>
            </a:r>
            <a:r>
              <a:rPr lang="cs-CZ" sz="3200" dirty="0" err="1" smtClean="0"/>
              <a:t>Zn</a:t>
            </a:r>
            <a:r>
              <a:rPr lang="cs-CZ" sz="3200" dirty="0" smtClean="0"/>
              <a:t>, </a:t>
            </a:r>
            <a:r>
              <a:rPr lang="cs-CZ" sz="3200" dirty="0" err="1" smtClean="0"/>
              <a:t>Cu</a:t>
            </a:r>
            <a:r>
              <a:rPr lang="cs-CZ" sz="3200" dirty="0" smtClean="0"/>
              <a:t> (</a:t>
            </a:r>
            <a:r>
              <a:rPr lang="cs-CZ" sz="3200" dirty="0" err="1" smtClean="0"/>
              <a:t>synergizmus</a:t>
            </a:r>
            <a:r>
              <a:rPr lang="cs-CZ" sz="3200" dirty="0" smtClean="0"/>
              <a:t>)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Kadmium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276872"/>
            <a:ext cx="8280722" cy="63813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ukládá se do kůry nadledvinek a způsobuje jejich </a:t>
            </a:r>
            <a:r>
              <a:rPr lang="cs-CZ" sz="3200" dirty="0" smtClean="0"/>
              <a:t>dysfunkci </a:t>
            </a:r>
          </a:p>
          <a:p>
            <a:r>
              <a:rPr lang="cs-CZ" sz="3200" dirty="0" smtClean="0"/>
              <a:t>odvápnění </a:t>
            </a:r>
            <a:r>
              <a:rPr lang="cs-CZ" sz="3200" dirty="0" smtClean="0"/>
              <a:t>kostí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pitnou vodu platí nejvyšší mezní hodnota 5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</a:p>
          <a:p>
            <a:r>
              <a:rPr lang="it-IT" sz="3200" dirty="0" smtClean="0"/>
              <a:t>pro </a:t>
            </a:r>
            <a:r>
              <a:rPr lang="it-IT" sz="3200" dirty="0" smtClean="0"/>
              <a:t>povrchové vody 1 μg/l</a:t>
            </a:r>
            <a:endParaRPr lang="cs-CZ" sz="3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Rtuť</a:t>
            </a:r>
            <a:endParaRPr lang="cs-CZ" sz="54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velmi toxický prvek</a:t>
            </a:r>
          </a:p>
          <a:p>
            <a:r>
              <a:rPr lang="cs-CZ" sz="2800" dirty="0" smtClean="0"/>
              <a:t>velmi </a:t>
            </a:r>
            <a:r>
              <a:rPr lang="cs-CZ" sz="2800" dirty="0" smtClean="0"/>
              <a:t>proměnlivý výskyt ve vodách</a:t>
            </a:r>
          </a:p>
          <a:p>
            <a:r>
              <a:rPr lang="cs-CZ" sz="2800" dirty="0" smtClean="0"/>
              <a:t>snadno </a:t>
            </a:r>
            <a:r>
              <a:rPr lang="cs-CZ" sz="2800" dirty="0" smtClean="0"/>
              <a:t>se </a:t>
            </a:r>
            <a:r>
              <a:rPr lang="cs-CZ" sz="2800" dirty="0" err="1" smtClean="0"/>
              <a:t>methyluje</a:t>
            </a:r>
            <a:r>
              <a:rPr lang="cs-CZ" sz="2800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dimethyluje</a:t>
            </a:r>
            <a:r>
              <a:rPr lang="cs-CZ" sz="2800" dirty="0" smtClean="0"/>
              <a:t>), zdá se, že se jedná o detoxikační biochemickou </a:t>
            </a:r>
            <a:r>
              <a:rPr lang="cs-CZ" sz="2800" dirty="0" smtClean="0"/>
              <a:t>cestu vodních </a:t>
            </a:r>
            <a:r>
              <a:rPr lang="cs-CZ" sz="2800" dirty="0" smtClean="0"/>
              <a:t>organizmů</a:t>
            </a:r>
          </a:p>
          <a:p>
            <a:r>
              <a:rPr lang="pl-PL" sz="2800" dirty="0" smtClean="0"/>
              <a:t>methylovaná </a:t>
            </a:r>
            <a:r>
              <a:rPr lang="pl-PL" sz="2800" dirty="0" smtClean="0"/>
              <a:t>rtuť se váže na sedimenty a je tedy u dna</a:t>
            </a:r>
          </a:p>
          <a:p>
            <a:r>
              <a:rPr lang="cs-CZ" sz="2800" dirty="0" smtClean="0"/>
              <a:t>rozpuštěnou </a:t>
            </a:r>
            <a:r>
              <a:rPr lang="cs-CZ" sz="2800" dirty="0" smtClean="0"/>
              <a:t>elementární rtuť lze snadno vypudit provzdušňováním, čímž se mění na </a:t>
            </a:r>
            <a:r>
              <a:rPr lang="cs-CZ" sz="2800" dirty="0" smtClean="0"/>
              <a:t>málo rozpustný </a:t>
            </a:r>
            <a:r>
              <a:rPr lang="cs-CZ" sz="2800" dirty="0" err="1" smtClean="0"/>
              <a:t>HgO</a:t>
            </a:r>
            <a:endParaRPr lang="cs-CZ" sz="2800" dirty="0"/>
          </a:p>
        </p:txBody>
      </p:sp>
      <p:pic>
        <p:nvPicPr>
          <p:cNvPr id="2050" name="Picture 2" descr="C:\Users\jung\AppData\Local\Microsoft\Windows\Temporary Internet Files\Content.IE5\6ZE99JUG\MC9004038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764704"/>
            <a:ext cx="1395114" cy="14444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sz="5400" dirty="0" smtClean="0"/>
              <a:t>Rtuť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Autofit/>
          </a:bodyPr>
          <a:lstStyle/>
          <a:p>
            <a:r>
              <a:rPr lang="cs-CZ" sz="3200" dirty="0" smtClean="0"/>
              <a:t>rtuť se hromadí v játrech, ledvinách, mozku (nervový a ledvinový jed) a způsobuje</a:t>
            </a:r>
          </a:p>
          <a:p>
            <a:r>
              <a:rPr lang="cs-CZ" sz="3200" dirty="0" smtClean="0"/>
              <a:t>poruchy CNS, mentální poruchy, ochrnutí (otravy v Japonsku)</a:t>
            </a:r>
          </a:p>
          <a:p>
            <a:r>
              <a:rPr lang="cs-CZ" sz="3200" dirty="0" smtClean="0"/>
              <a:t>- pro pitnou vodu platí nejvyšší mezní hodnota 1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</a:p>
          <a:p>
            <a:r>
              <a:rPr lang="it-IT" sz="3200" dirty="0" smtClean="0"/>
              <a:t>- pro povrchové vody 0,1 μg/l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Olovo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8772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velmi toxický prvek, snadnost kumuluje</a:t>
            </a:r>
          </a:p>
          <a:p>
            <a:r>
              <a:rPr lang="cs-CZ" sz="3200" dirty="0" smtClean="0"/>
              <a:t>předpokládá </a:t>
            </a:r>
            <a:r>
              <a:rPr lang="cs-CZ" sz="3200" dirty="0" smtClean="0"/>
              <a:t>se tvorba </a:t>
            </a:r>
            <a:r>
              <a:rPr lang="cs-CZ" sz="3200" dirty="0" err="1" smtClean="0"/>
              <a:t>methylderivátů</a:t>
            </a:r>
            <a:r>
              <a:rPr lang="cs-CZ" sz="3200" dirty="0" smtClean="0"/>
              <a:t> jako u rtuti</a:t>
            </a:r>
          </a:p>
          <a:p>
            <a:r>
              <a:rPr lang="cs-CZ" sz="3200" dirty="0" smtClean="0"/>
              <a:t>inhibují </a:t>
            </a:r>
            <a:r>
              <a:rPr lang="cs-CZ" sz="3200" dirty="0" smtClean="0"/>
              <a:t>enzymy, působí na hemoglobin, nervový systém</a:t>
            </a:r>
          </a:p>
          <a:p>
            <a:r>
              <a:rPr lang="pl-PL" sz="3200" dirty="0" smtClean="0"/>
              <a:t>ukládá </a:t>
            </a:r>
            <a:r>
              <a:rPr lang="pl-PL" sz="3200" dirty="0" smtClean="0"/>
              <a:t>se v kostech a porušuje tak </a:t>
            </a:r>
            <a:r>
              <a:rPr lang="pl-PL" sz="3200" dirty="0" smtClean="0"/>
              <a:t>krvetvorbu</a:t>
            </a:r>
            <a:endParaRPr lang="pl-PL" sz="32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</a:t>
            </a:r>
            <a:r>
              <a:rPr lang="cs-CZ" sz="5400" dirty="0" smtClean="0"/>
              <a:t>lovo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jedná </a:t>
            </a:r>
            <a:r>
              <a:rPr lang="cs-CZ" sz="3200" dirty="0" smtClean="0"/>
              <a:t>se o karcinogen</a:t>
            </a:r>
          </a:p>
          <a:p>
            <a:r>
              <a:rPr lang="cs-CZ" sz="3200" dirty="0" smtClean="0"/>
              <a:t>způsobuje </a:t>
            </a:r>
            <a:r>
              <a:rPr lang="cs-CZ" sz="3200" dirty="0" smtClean="0"/>
              <a:t>chronické otravy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pitnou vodu platí nejvyšší mezní hodnota 10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</a:p>
          <a:p>
            <a:r>
              <a:rPr lang="it-IT" sz="3200" dirty="0" smtClean="0"/>
              <a:t>pro </a:t>
            </a:r>
            <a:r>
              <a:rPr lang="it-IT" sz="3200" dirty="0" smtClean="0"/>
              <a:t>povrchové vody 15 μg/l</a:t>
            </a:r>
            <a:endParaRPr lang="cs-CZ" sz="32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Arsen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54692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jedovatý, </a:t>
            </a:r>
            <a:r>
              <a:rPr lang="cs-CZ" sz="3200" dirty="0" err="1" smtClean="0"/>
              <a:t>methyluje</a:t>
            </a:r>
            <a:r>
              <a:rPr lang="cs-CZ" sz="3200" dirty="0" smtClean="0"/>
              <a:t> se jako rtuť</a:t>
            </a:r>
          </a:p>
          <a:p>
            <a:r>
              <a:rPr lang="cs-CZ" sz="3200" dirty="0" smtClean="0"/>
              <a:t>kumuluje </a:t>
            </a:r>
            <a:r>
              <a:rPr lang="cs-CZ" sz="3200" dirty="0" smtClean="0"/>
              <a:t>se (vlasy), způsobuje chronická onemocnění</a:t>
            </a:r>
          </a:p>
          <a:p>
            <a:r>
              <a:rPr lang="cs-CZ" sz="3200" dirty="0" err="1" smtClean="0"/>
              <a:t>As</a:t>
            </a:r>
            <a:r>
              <a:rPr lang="cs-CZ" sz="3200" baseline="30000" dirty="0" err="1" smtClean="0"/>
              <a:t>III</a:t>
            </a:r>
            <a:r>
              <a:rPr lang="cs-CZ" sz="3200" dirty="0" smtClean="0"/>
              <a:t> </a:t>
            </a:r>
            <a:r>
              <a:rPr lang="cs-CZ" sz="3200" dirty="0" smtClean="0"/>
              <a:t>je mnohem jedovatější než </a:t>
            </a:r>
            <a:r>
              <a:rPr lang="cs-CZ" sz="3200" dirty="0" err="1" smtClean="0"/>
              <a:t>As</a:t>
            </a:r>
            <a:r>
              <a:rPr lang="cs-CZ" sz="3200" baseline="30000" dirty="0" err="1" smtClean="0"/>
              <a:t>V</a:t>
            </a:r>
            <a:endParaRPr lang="cs-CZ" sz="3200" baseline="30000" dirty="0" smtClean="0"/>
          </a:p>
          <a:p>
            <a:r>
              <a:rPr lang="cs-CZ" sz="3200" dirty="0" smtClean="0"/>
              <a:t>inhibitor </a:t>
            </a:r>
            <a:r>
              <a:rPr lang="cs-CZ" sz="3200" dirty="0" smtClean="0"/>
              <a:t>oxidací, karcinogen, nervový jed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pitnou vodu platí nejvyšší mezní hodnota 10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  <a:endParaRPr lang="cs-CZ" sz="3200" baseline="30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Chrom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pt-BR" sz="3200" dirty="0" smtClean="0"/>
              <a:t>Cr</a:t>
            </a:r>
            <a:r>
              <a:rPr lang="pt-BR" sz="3200" baseline="30000" dirty="0" smtClean="0"/>
              <a:t>III</a:t>
            </a:r>
            <a:r>
              <a:rPr lang="pt-BR" sz="3200" dirty="0" smtClean="0"/>
              <a:t> </a:t>
            </a:r>
            <a:r>
              <a:rPr lang="pt-BR" sz="3200" dirty="0" smtClean="0"/>
              <a:t>se váže na nerozpustné látky</a:t>
            </a:r>
          </a:p>
          <a:p>
            <a:r>
              <a:rPr lang="cs-CZ" sz="3200" dirty="0" err="1" smtClean="0"/>
              <a:t>Cr</a:t>
            </a:r>
            <a:r>
              <a:rPr lang="cs-CZ" sz="3200" baseline="30000" dirty="0" err="1" smtClean="0"/>
              <a:t>VI</a:t>
            </a:r>
            <a:r>
              <a:rPr lang="cs-CZ" sz="3200" dirty="0" smtClean="0"/>
              <a:t> </a:t>
            </a:r>
            <a:r>
              <a:rPr lang="cs-CZ" sz="3200" dirty="0" smtClean="0"/>
              <a:t>se váže jen málo a je tedy mnohem jedovatější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patří mezi esenciální </a:t>
            </a:r>
            <a:r>
              <a:rPr lang="cs-CZ" sz="3200" dirty="0" err="1" smtClean="0"/>
              <a:t>mikroprvky</a:t>
            </a:r>
            <a:endParaRPr lang="cs-CZ" sz="3200" dirty="0" smtClean="0"/>
          </a:p>
          <a:p>
            <a:r>
              <a:rPr lang="cs-CZ" sz="3200" dirty="0" err="1" smtClean="0"/>
              <a:t>Cr</a:t>
            </a:r>
            <a:r>
              <a:rPr lang="cs-CZ" sz="3200" baseline="30000" dirty="0" err="1" smtClean="0"/>
              <a:t>VI</a:t>
            </a:r>
            <a:r>
              <a:rPr lang="cs-CZ" sz="3200" dirty="0" smtClean="0"/>
              <a:t> </a:t>
            </a:r>
            <a:r>
              <a:rPr lang="cs-CZ" sz="3200" dirty="0" smtClean="0"/>
              <a:t>je karcinogenní, </a:t>
            </a:r>
            <a:r>
              <a:rPr lang="cs-CZ" sz="3200" dirty="0" err="1" smtClean="0"/>
              <a:t>genotoxický</a:t>
            </a:r>
            <a:endParaRPr lang="cs-CZ" sz="3200" dirty="0" smtClean="0"/>
          </a:p>
          <a:p>
            <a:r>
              <a:rPr lang="cs-CZ" sz="3200" dirty="0" smtClean="0"/>
              <a:t>ovlivňuje </a:t>
            </a:r>
            <a:r>
              <a:rPr lang="cs-CZ" sz="3200" dirty="0" smtClean="0"/>
              <a:t>chuť a barvu vody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pitnou vodu platí nejvyšší mezní hodnota 50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  <a:endParaRPr lang="cs-CZ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Nikl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 </a:t>
            </a:r>
            <a:r>
              <a:rPr lang="cs-CZ" sz="3200" dirty="0" smtClean="0"/>
              <a:t>člověka je málo toxický, ale je vysoce toxický pro vodní organizmy</a:t>
            </a:r>
          </a:p>
          <a:p>
            <a:r>
              <a:rPr lang="cs-CZ" sz="3200" dirty="0" smtClean="0"/>
              <a:t>je </a:t>
            </a:r>
            <a:r>
              <a:rPr lang="cs-CZ" sz="3200" dirty="0" smtClean="0"/>
              <a:t>to potenciální karcinogen</a:t>
            </a:r>
          </a:p>
          <a:p>
            <a:r>
              <a:rPr lang="cs-CZ" sz="3200" dirty="0" smtClean="0"/>
              <a:t>pro </a:t>
            </a:r>
            <a:r>
              <a:rPr lang="cs-CZ" sz="3200" dirty="0" smtClean="0"/>
              <a:t>pitnou vodu platí nejvyšší mezní hodnota 20 </a:t>
            </a:r>
            <a:r>
              <a:rPr lang="el-GR" sz="3200" dirty="0" smtClean="0"/>
              <a:t>μ</a:t>
            </a:r>
            <a:r>
              <a:rPr lang="cs-CZ" sz="3200" dirty="0" smtClean="0"/>
              <a:t>g/l</a:t>
            </a:r>
          </a:p>
          <a:p>
            <a:r>
              <a:rPr lang="it-IT" sz="3200" dirty="0" smtClean="0"/>
              <a:t>pro </a:t>
            </a:r>
            <a:r>
              <a:rPr lang="it-IT" sz="3200" dirty="0" smtClean="0"/>
              <a:t>povrchové vody 50 μg/l</a:t>
            </a:r>
            <a:endParaRPr lang="cs-CZ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813</TotalTime>
  <Words>514</Words>
  <Application>Microsoft Office PowerPoint</Application>
  <PresentationFormat>Předvádění na obrazovce (4:3)</PresentationFormat>
  <Paragraphs>86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 rozbor vod kovy ve vodách </vt:lpstr>
      <vt:lpstr> </vt:lpstr>
      <vt:lpstr>Kovy ve vodách</vt:lpstr>
      <vt:lpstr>Měď</vt:lpstr>
      <vt:lpstr>Zinek</vt:lpstr>
      <vt:lpstr>Kadmium</vt:lpstr>
      <vt:lpstr>Kadmium</vt:lpstr>
      <vt:lpstr>Rtuť</vt:lpstr>
      <vt:lpstr>Rtuť</vt:lpstr>
      <vt:lpstr>Olovo</vt:lpstr>
      <vt:lpstr>Olovo</vt:lpstr>
      <vt:lpstr>Arsen</vt:lpstr>
      <vt:lpstr>Chrom</vt:lpstr>
      <vt:lpstr>Nikl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112</cp:revision>
  <dcterms:created xsi:type="dcterms:W3CDTF">2012-10-01T16:10:06Z</dcterms:created>
  <dcterms:modified xsi:type="dcterms:W3CDTF">2012-10-31T08:56:33Z</dcterms:modified>
</cp:coreProperties>
</file>