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74" r:id="rId11"/>
    <p:sldId id="280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68" d="100"/>
          <a:sy n="68" d="100"/>
        </p:scale>
        <p:origin x="-108" y="-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Methylace</a:t>
            </a:r>
            <a:r>
              <a:rPr lang="cs-CZ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zavádění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-CH</a:t>
            </a:r>
            <a:r>
              <a:rPr lang="cs-CZ" sz="1200" b="0" i="0" kern="1200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do molekul organické sloučeniny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rozbor vod</a:t>
            </a:r>
            <a:br>
              <a:rPr lang="cs-CZ" sz="8000" dirty="0" smtClean="0"/>
            </a:br>
            <a:r>
              <a:rPr lang="cs-CZ" sz="6000" b="0" dirty="0" smtClean="0"/>
              <a:t>kationty ve vodách</a:t>
            </a:r>
            <a:r>
              <a:rPr lang="cs-CZ" sz="6600" b="0" dirty="0" smtClean="0"/>
              <a:t/>
            </a:r>
            <a:br>
              <a:rPr lang="cs-CZ" sz="6600" b="0" dirty="0" smtClean="0"/>
            </a:b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rozbory vod – </a:t>
            </a:r>
            <a:r>
              <a:rPr lang="cs-CZ" sz="2800" dirty="0" smtClean="0"/>
              <a:t>kationty ve vodách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Kationty ve vodách</a:t>
            </a:r>
            <a:endParaRPr lang="cs-CZ" dirty="0"/>
          </a:p>
        </p:txBody>
      </p:sp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924944"/>
            <a:ext cx="2520280" cy="2152419"/>
          </a:xfrm>
          <a:prstGeom prst="rect">
            <a:avLst/>
          </a:prstGeom>
          <a:noFill/>
        </p:spPr>
      </p:pic>
      <p:pic>
        <p:nvPicPr>
          <p:cNvPr id="3" name="Picture 2" descr="C:\Users\jung\AppData\Local\Microsoft\Windows\Temporary Internet Files\Content.IE5\78ODY7TJ\MP900321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844824"/>
            <a:ext cx="3240360" cy="45412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Sodík a draslík</a:t>
            </a:r>
            <a:endParaRPr lang="cs-CZ" sz="54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Zdroj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půda (</a:t>
            </a:r>
            <a:r>
              <a:rPr lang="cs-CZ" sz="3200" dirty="0" err="1" smtClean="0"/>
              <a:t>hlinitokřemičitany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solná ložiska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antropogenní: odpadní vody z výrob, solení silnic, splaškové vody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nemá hygienický význam, jsou v pitných vodách </a:t>
            </a:r>
            <a:r>
              <a:rPr lang="cs-CZ" sz="3200" dirty="0" smtClean="0"/>
              <a:t>doporučovány</a:t>
            </a:r>
          </a:p>
          <a:p>
            <a:endParaRPr lang="cs-CZ" sz="3200" dirty="0" smtClean="0"/>
          </a:p>
          <a:p>
            <a:r>
              <a:rPr lang="cs-CZ" sz="3200" dirty="0" smtClean="0"/>
              <a:t>sodík </a:t>
            </a:r>
            <a:r>
              <a:rPr lang="cs-CZ" sz="3200" dirty="0" smtClean="0"/>
              <a:t>má mezní hodnotu pro pitnou vodu 200 </a:t>
            </a:r>
            <a:r>
              <a:rPr lang="cs-CZ" sz="3200" dirty="0" smtClean="0"/>
              <a:t>mg/l</a:t>
            </a:r>
          </a:p>
          <a:p>
            <a:endParaRPr lang="cs-CZ" sz="3200" dirty="0" smtClean="0"/>
          </a:p>
          <a:p>
            <a:r>
              <a:rPr lang="cs-CZ" sz="3200" dirty="0" smtClean="0"/>
              <a:t>patří </a:t>
            </a:r>
            <a:r>
              <a:rPr lang="cs-CZ" sz="3200" dirty="0" smtClean="0"/>
              <a:t>mezi základní prvky při analýze vod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</a:t>
            </a:r>
            <a:r>
              <a:rPr lang="cs-CZ" sz="5400" dirty="0" smtClean="0"/>
              <a:t>ýskyt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patří mezi základní kationy přírodních a užitkových vod</a:t>
            </a:r>
          </a:p>
          <a:p>
            <a:r>
              <a:rPr lang="cs-CZ" sz="3200" dirty="0" smtClean="0"/>
              <a:t>sodík </a:t>
            </a:r>
            <a:r>
              <a:rPr lang="cs-CZ" sz="3200" dirty="0" smtClean="0"/>
              <a:t>je většinou více zastoupen než </a:t>
            </a:r>
            <a:r>
              <a:rPr lang="cs-CZ" sz="3200" dirty="0" smtClean="0"/>
              <a:t>draslík</a:t>
            </a:r>
          </a:p>
          <a:p>
            <a:r>
              <a:rPr lang="cs-CZ" sz="3200" dirty="0" smtClean="0"/>
              <a:t>v </a:t>
            </a:r>
            <a:r>
              <a:rPr lang="cs-CZ" sz="3200" dirty="0" smtClean="0"/>
              <a:t>atmosférických vodách 0,01 – 0,1 mg/l</a:t>
            </a:r>
          </a:p>
          <a:p>
            <a:r>
              <a:rPr lang="cs-CZ" sz="3200" dirty="0" smtClean="0"/>
              <a:t>v </a:t>
            </a:r>
            <a:r>
              <a:rPr lang="cs-CZ" sz="3200" dirty="0" smtClean="0"/>
              <a:t>podzemních a povrchových vodách jednotky až desítky mg/l</a:t>
            </a:r>
          </a:p>
          <a:p>
            <a:r>
              <a:rPr lang="cs-CZ" sz="3200" dirty="0" smtClean="0"/>
              <a:t>minerální </a:t>
            </a:r>
            <a:r>
              <a:rPr lang="cs-CZ" sz="3200" dirty="0" smtClean="0"/>
              <a:t>vody 100 – 1000 mg/l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Vápník a hořčík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276872"/>
            <a:ext cx="8280722" cy="6381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Zdroj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horniny, půda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antropogenní odpadní vody z průmyslu (neutralizace odpadních vod), umělá mineralizace</a:t>
            </a:r>
            <a:endParaRPr lang="cs-CZ" sz="3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Vlastnosti</a:t>
            </a:r>
            <a:endParaRPr lang="cs-CZ" sz="54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prvky byly spojovány s pojmem tvrdost vody, dnes se určuje suma vápníku a hořčíku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(jen </a:t>
            </a:r>
            <a:r>
              <a:rPr lang="pt-BR" sz="2800" dirty="0" smtClean="0"/>
              <a:t>vápník </a:t>
            </a:r>
            <a:r>
              <a:rPr lang="pt-BR" sz="2800" dirty="0" smtClean="0"/>
              <a:t>se podílí na tvrdosti vody</a:t>
            </a:r>
            <a:r>
              <a:rPr lang="pt-BR" sz="2800" dirty="0" smtClean="0"/>
              <a:t>)</a:t>
            </a:r>
            <a:endParaRPr lang="cs-CZ" sz="2800" dirty="0" smtClean="0"/>
          </a:p>
          <a:p>
            <a:pPr>
              <a:buNone/>
            </a:pPr>
            <a:endParaRPr lang="pt-BR" sz="2800" dirty="0" smtClean="0"/>
          </a:p>
          <a:p>
            <a:r>
              <a:rPr lang="cs-CZ" sz="2800" dirty="0" smtClean="0"/>
              <a:t>vápník </a:t>
            </a:r>
            <a:r>
              <a:rPr lang="cs-CZ" sz="2800" dirty="0" smtClean="0"/>
              <a:t>kladně ovlivňuje chuť </a:t>
            </a:r>
            <a:r>
              <a:rPr lang="cs-CZ" sz="2800" dirty="0" smtClean="0"/>
              <a:t>vody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(nejlepší s obsahem Ca</a:t>
            </a:r>
            <a:r>
              <a:rPr lang="cs-CZ" sz="2800" baseline="30000" dirty="0" smtClean="0"/>
              <a:t>2+ </a:t>
            </a:r>
            <a:r>
              <a:rPr lang="cs-CZ" sz="2800" dirty="0" smtClean="0"/>
              <a:t>a </a:t>
            </a:r>
            <a:r>
              <a:rPr lang="cs-CZ" sz="2800" dirty="0" smtClean="0"/>
              <a:t>HCO3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)</a:t>
            </a:r>
            <a:endParaRPr lang="cs-CZ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sz="5400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Autofit/>
          </a:bodyPr>
          <a:lstStyle/>
          <a:p>
            <a:r>
              <a:rPr lang="cs-CZ" sz="3200" dirty="0" smtClean="0"/>
              <a:t>hořčík </a:t>
            </a:r>
            <a:r>
              <a:rPr lang="cs-CZ" sz="3200" dirty="0" smtClean="0"/>
              <a:t>záporně ovlivňuje chuť vody (Mg</a:t>
            </a:r>
            <a:r>
              <a:rPr lang="cs-CZ" sz="3200" baseline="30000" dirty="0" smtClean="0"/>
              <a:t>2+ </a:t>
            </a:r>
            <a:r>
              <a:rPr lang="cs-CZ" sz="3200" dirty="0" smtClean="0"/>
              <a:t>+ </a:t>
            </a:r>
            <a:r>
              <a:rPr lang="cs-CZ" sz="3200" dirty="0" smtClean="0"/>
              <a:t>SO4</a:t>
            </a:r>
            <a:r>
              <a:rPr lang="cs-CZ" sz="3200" baseline="30000" dirty="0" smtClean="0"/>
              <a:t>2-</a:t>
            </a:r>
            <a:r>
              <a:rPr lang="cs-CZ" sz="3200" dirty="0" smtClean="0"/>
              <a:t> </a:t>
            </a:r>
            <a:r>
              <a:rPr lang="cs-CZ" sz="3200" dirty="0" smtClean="0"/>
              <a:t>hořkost a projímavé účinky)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hořčík agresivně působí na beton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důležitý je poměr vápníku a hořčíku, využívá se například tak, aby se nezanášelo potrubí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hygienicky jsou méně významné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Výskyt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8772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málo a středně mineralizovaných vodách jako jednoduché ionty Ca</a:t>
            </a:r>
            <a:r>
              <a:rPr lang="cs-CZ" sz="3200" baseline="30000" dirty="0" smtClean="0"/>
              <a:t>2+ </a:t>
            </a:r>
            <a:r>
              <a:rPr lang="cs-CZ" sz="3200" dirty="0" smtClean="0"/>
              <a:t>a </a:t>
            </a:r>
            <a:r>
              <a:rPr lang="cs-CZ" sz="3200" dirty="0" smtClean="0"/>
              <a:t>Mg</a:t>
            </a:r>
            <a:r>
              <a:rPr lang="cs-CZ" sz="3200" baseline="30000" dirty="0" smtClean="0"/>
              <a:t>2+</a:t>
            </a:r>
          </a:p>
          <a:p>
            <a:endParaRPr lang="cs-CZ" sz="3200" dirty="0" smtClean="0"/>
          </a:p>
          <a:p>
            <a:r>
              <a:rPr lang="pt-BR" sz="3200" dirty="0" smtClean="0"/>
              <a:t>často </a:t>
            </a:r>
            <a:r>
              <a:rPr lang="pt-BR" sz="3200" dirty="0" smtClean="0"/>
              <a:t>se vyskytují v </a:t>
            </a:r>
            <a:r>
              <a:rPr lang="pt-BR" sz="3200" dirty="0" smtClean="0"/>
              <a:t>komplexech</a:t>
            </a:r>
            <a:endParaRPr lang="cs-CZ" sz="3200" dirty="0" smtClean="0"/>
          </a:p>
          <a:p>
            <a:endParaRPr lang="pt-BR" sz="3200" dirty="0" smtClean="0"/>
          </a:p>
          <a:p>
            <a:r>
              <a:rPr lang="cs-CZ" sz="3200" dirty="0" smtClean="0"/>
              <a:t>hořčíku </a:t>
            </a:r>
            <a:r>
              <a:rPr lang="cs-CZ" sz="3200" dirty="0" smtClean="0"/>
              <a:t>bývá významně méně než vápníku</a:t>
            </a:r>
            <a:endParaRPr lang="pl-PL" sz="32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Limity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pitných vodách jsou doporučené hodnoty: vápník nad 100 mg/l, hořčík nad </a:t>
            </a:r>
            <a:r>
              <a:rPr lang="cs-CZ" sz="3200" dirty="0" smtClean="0">
                <a:latin typeface="+mj-lt"/>
              </a:rPr>
              <a:t>30</a:t>
            </a:r>
            <a:r>
              <a:rPr lang="cs-CZ" sz="3200" dirty="0" smtClean="0"/>
              <a:t> mg/l </a:t>
            </a:r>
            <a:r>
              <a:rPr lang="cs-CZ" sz="3200" dirty="0" smtClean="0"/>
              <a:t>a poměr </a:t>
            </a:r>
            <a:r>
              <a:rPr lang="cs-CZ" sz="3200" dirty="0" smtClean="0"/>
              <a:t>Ca : Mg = </a:t>
            </a:r>
            <a:r>
              <a:rPr lang="cs-CZ" sz="3200" dirty="0" smtClean="0">
                <a:latin typeface="+mj-lt"/>
              </a:rPr>
              <a:t>2</a:t>
            </a:r>
          </a:p>
          <a:p>
            <a:endParaRPr lang="cs-CZ" sz="3200" dirty="0" smtClean="0"/>
          </a:p>
          <a:p>
            <a:r>
              <a:rPr lang="cs-CZ" sz="3200" dirty="0" smtClean="0"/>
              <a:t>pro </a:t>
            </a:r>
            <a:r>
              <a:rPr lang="cs-CZ" sz="3200" dirty="0" smtClean="0"/>
              <a:t>povrchové vody Ca 200 mg/l, Mg 100 mg/l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828</TotalTime>
  <Words>314</Words>
  <Application>Microsoft Office PowerPoint</Application>
  <PresentationFormat>Předvádění na obrazovce (4:3)</PresentationFormat>
  <Paragraphs>64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rozbor vod kationty ve vodách </vt:lpstr>
      <vt:lpstr> </vt:lpstr>
      <vt:lpstr>Kationty ve vodách</vt:lpstr>
      <vt:lpstr>Sodík a draslík</vt:lpstr>
      <vt:lpstr>Vlastnosti</vt:lpstr>
      <vt:lpstr>Výskyt</vt:lpstr>
      <vt:lpstr>Vápník a hořčík</vt:lpstr>
      <vt:lpstr>Vlastnosti</vt:lpstr>
      <vt:lpstr>Vlastnosti</vt:lpstr>
      <vt:lpstr>Výskyt</vt:lpstr>
      <vt:lpstr>Limity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114</cp:revision>
  <dcterms:created xsi:type="dcterms:W3CDTF">2012-10-01T16:10:06Z</dcterms:created>
  <dcterms:modified xsi:type="dcterms:W3CDTF">2012-10-31T09:11:33Z</dcterms:modified>
</cp:coreProperties>
</file>