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CB0408-1471-4AB5-ADA3-394A2A3459ED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7ED0B9-822B-4D69-86CE-A51AD4FF65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86641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CB0408-1471-4AB5-ADA3-394A2A3459ED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7ED0B9-822B-4D69-86CE-A51AD4FF65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341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CB0408-1471-4AB5-ADA3-394A2A3459ED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7ED0B9-822B-4D69-86CE-A51AD4FF65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92060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CB0408-1471-4AB5-ADA3-394A2A3459ED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7ED0B9-822B-4D69-86CE-A51AD4FF65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89411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CB0408-1471-4AB5-ADA3-394A2A3459ED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7ED0B9-822B-4D69-86CE-A51AD4FF65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7612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CB0408-1471-4AB5-ADA3-394A2A3459ED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7ED0B9-822B-4D69-86CE-A51AD4FF65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03780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CB0408-1471-4AB5-ADA3-394A2A3459ED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7ED0B9-822B-4D69-86CE-A51AD4FF65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96493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CB0408-1471-4AB5-ADA3-394A2A3459ED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7ED0B9-822B-4D69-86CE-A51AD4FF65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00449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CB0408-1471-4AB5-ADA3-394A2A3459ED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7ED0B9-822B-4D69-86CE-A51AD4FF65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60586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CB0408-1471-4AB5-ADA3-394A2A3459ED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7ED0B9-822B-4D69-86CE-A51AD4FF65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78115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CB0408-1471-4AB5-ADA3-394A2A3459ED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7ED0B9-822B-4D69-86CE-A51AD4FF65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13021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CB0408-1471-4AB5-ADA3-394A2A3459ED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C7ED0B9-822B-4D69-86CE-A51AD4FF65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89382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1772816"/>
            <a:ext cx="7772400" cy="1470025"/>
          </a:xfrm>
        </p:spPr>
        <p:txBody>
          <a:bodyPr/>
          <a:lstStyle/>
          <a:p>
            <a:r>
              <a:rPr lang="cs-CZ" dirty="0" smtClean="0"/>
              <a:t>Jan Amos Komenský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3645024"/>
            <a:ext cx="6400800" cy="2736304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Je věta gramaticky správně?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Řešení</a:t>
            </a:r>
          </a:p>
          <a:p>
            <a:endParaRPr lang="cs-CZ" dirty="0">
              <a:solidFill>
                <a:schemeClr val="tx1"/>
              </a:solidFill>
            </a:endParaRPr>
          </a:p>
          <a:p>
            <a:endParaRPr lang="cs-CZ" dirty="0" smtClean="0">
              <a:solidFill>
                <a:schemeClr val="tx1"/>
              </a:solidFill>
            </a:endParaRPr>
          </a:p>
          <a:p>
            <a:pPr algn="r"/>
            <a:r>
              <a:rPr lang="cs-CZ" sz="2000" dirty="0" smtClean="0">
                <a:solidFill>
                  <a:schemeClr val="tx1"/>
                </a:solidFill>
              </a:rPr>
              <a:t>Mgr. Hana Šenková</a:t>
            </a:r>
            <a:endParaRPr lang="cs-CZ" sz="2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442641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46050"/>
          </a:xfrm>
        </p:spPr>
        <p:txBody>
          <a:bodyPr>
            <a:normAutofit fontScale="90000"/>
          </a:bodyPr>
          <a:lstStyle/>
          <a:p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/>
          <a:lstStyle/>
          <a:p>
            <a:r>
              <a:rPr lang="cs-CZ" dirty="0" smtClean="0"/>
              <a:t>Komenský byl významný pedagog, filozof, teolog, politik a historik.</a:t>
            </a:r>
          </a:p>
          <a:p>
            <a:endParaRPr lang="cs-CZ" dirty="0"/>
          </a:p>
          <a:p>
            <a:r>
              <a:rPr lang="cs-CZ" dirty="0" smtClean="0"/>
              <a:t>správně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989114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74042"/>
          </a:xfrm>
        </p:spPr>
        <p:txBody>
          <a:bodyPr>
            <a:normAutofit fontScale="90000"/>
          </a:bodyPr>
          <a:lstStyle/>
          <a:p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/>
          <a:lstStyle/>
          <a:p>
            <a:pPr algn="just"/>
            <a:r>
              <a:rPr lang="cs-CZ" dirty="0" smtClean="0"/>
              <a:t>Bil biskupem Jednoty bratrské.</a:t>
            </a:r>
          </a:p>
          <a:p>
            <a:endParaRPr lang="cs-CZ" dirty="0"/>
          </a:p>
          <a:p>
            <a:r>
              <a:rPr lang="cs-CZ" dirty="0" smtClean="0"/>
              <a:t>B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l biskupem Jednoty bratrské.</a:t>
            </a:r>
          </a:p>
          <a:p>
            <a:endParaRPr lang="cs-CZ" dirty="0"/>
          </a:p>
          <a:p>
            <a:r>
              <a:rPr lang="cs-CZ" dirty="0" smtClean="0"/>
              <a:t>Byl biskupem Jednoty bratrské.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235835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18058"/>
          </a:xfrm>
        </p:spPr>
        <p:txBody>
          <a:bodyPr>
            <a:normAutofit/>
          </a:bodyPr>
          <a:lstStyle/>
          <a:p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00808"/>
            <a:ext cx="8229600" cy="4425355"/>
          </a:xfrm>
        </p:spPr>
        <p:txBody>
          <a:bodyPr/>
          <a:lstStyle/>
          <a:p>
            <a:r>
              <a:rPr lang="cs-CZ" dirty="0" smtClean="0"/>
              <a:t>Byl zakladatelem moderní </a:t>
            </a:r>
            <a:r>
              <a:rPr lang="cs-CZ" dirty="0" err="1" smtClean="0"/>
              <a:t>pedagokiky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smtClean="0"/>
              <a:t>Byl zakladatelem moderní </a:t>
            </a:r>
            <a:r>
              <a:rPr lang="cs-CZ" dirty="0" err="1" smtClean="0"/>
              <a:t>pedago</a:t>
            </a:r>
            <a:r>
              <a:rPr lang="cs-CZ" dirty="0" err="1" smtClean="0">
                <a:solidFill>
                  <a:srgbClr val="FF0000"/>
                </a:solidFill>
              </a:rPr>
              <a:t>k</a:t>
            </a:r>
            <a:r>
              <a:rPr lang="cs-CZ" dirty="0" err="1" smtClean="0"/>
              <a:t>iky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smtClean="0"/>
              <a:t>Byl zakladatelem moderní pedagogiky.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539664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Narodil se na Jihovýchodní Moravě.</a:t>
            </a:r>
          </a:p>
          <a:p>
            <a:endParaRPr lang="cs-CZ" dirty="0"/>
          </a:p>
          <a:p>
            <a:r>
              <a:rPr lang="cs-CZ" dirty="0" smtClean="0"/>
              <a:t>Narodil se na </a:t>
            </a:r>
            <a:r>
              <a:rPr lang="cs-CZ" dirty="0" smtClean="0">
                <a:solidFill>
                  <a:srgbClr val="FF0000"/>
                </a:solidFill>
              </a:rPr>
              <a:t>J</a:t>
            </a:r>
            <a:r>
              <a:rPr lang="cs-CZ" dirty="0" smtClean="0"/>
              <a:t>ihovýchodní Moravě.</a:t>
            </a:r>
          </a:p>
          <a:p>
            <a:endParaRPr lang="cs-CZ" dirty="0"/>
          </a:p>
          <a:p>
            <a:r>
              <a:rPr lang="cs-CZ" dirty="0" smtClean="0"/>
              <a:t>Narodil se na jihovýchodní Moravě.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912769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Byl nucen odejít do exilu.</a:t>
            </a:r>
          </a:p>
          <a:p>
            <a:endParaRPr lang="cs-CZ" dirty="0"/>
          </a:p>
          <a:p>
            <a:r>
              <a:rPr lang="cs-CZ" dirty="0" smtClean="0"/>
              <a:t>správně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849204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001419"/>
          </a:xfrm>
        </p:spPr>
        <p:txBody>
          <a:bodyPr/>
          <a:lstStyle/>
          <a:p>
            <a:r>
              <a:rPr lang="cs-CZ" dirty="0" smtClean="0"/>
              <a:t>Jednota bratrská byla církev vycházející             z </a:t>
            </a:r>
            <a:r>
              <a:rPr lang="cs-CZ" dirty="0" err="1" smtClean="0"/>
              <a:t>mišlenek</a:t>
            </a:r>
            <a:r>
              <a:rPr lang="cs-CZ" dirty="0" smtClean="0"/>
              <a:t> Husitství.</a:t>
            </a:r>
          </a:p>
          <a:p>
            <a:endParaRPr lang="cs-CZ" dirty="0" smtClean="0"/>
          </a:p>
          <a:p>
            <a:r>
              <a:rPr lang="cs-CZ" dirty="0" smtClean="0"/>
              <a:t>Jednota bratrská byla církev vycházející             z </a:t>
            </a:r>
            <a:r>
              <a:rPr lang="cs-CZ" dirty="0" err="1" smtClean="0"/>
              <a:t>m</a:t>
            </a:r>
            <a:r>
              <a:rPr lang="cs-CZ" dirty="0" err="1" smtClean="0">
                <a:solidFill>
                  <a:srgbClr val="FF0000"/>
                </a:solidFill>
              </a:rPr>
              <a:t>i</a:t>
            </a:r>
            <a:r>
              <a:rPr lang="cs-CZ" dirty="0" err="1" smtClean="0"/>
              <a:t>šlenek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H</a:t>
            </a:r>
            <a:r>
              <a:rPr lang="cs-CZ" dirty="0" smtClean="0"/>
              <a:t>usitství.</a:t>
            </a:r>
          </a:p>
          <a:p>
            <a:endParaRPr lang="cs-CZ" dirty="0" smtClean="0"/>
          </a:p>
          <a:p>
            <a:r>
              <a:rPr lang="cs-CZ" dirty="0" smtClean="0"/>
              <a:t>Jednota bratrská byla církev vycházející             z myšlenek </a:t>
            </a:r>
            <a:r>
              <a:rPr lang="cs-CZ" dirty="0"/>
              <a:t>h</a:t>
            </a:r>
            <a:r>
              <a:rPr lang="cs-CZ" dirty="0" smtClean="0"/>
              <a:t>usitství.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992941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Žili prostě, dle zásad evangelia.</a:t>
            </a:r>
          </a:p>
          <a:p>
            <a:endParaRPr lang="cs-CZ" dirty="0"/>
          </a:p>
          <a:p>
            <a:r>
              <a:rPr lang="cs-CZ" dirty="0" smtClean="0"/>
              <a:t>správně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091327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Členové odmítaly násilí.</a:t>
            </a:r>
          </a:p>
          <a:p>
            <a:endParaRPr lang="cs-CZ" dirty="0"/>
          </a:p>
          <a:p>
            <a:r>
              <a:rPr lang="cs-CZ" dirty="0" smtClean="0"/>
              <a:t>Členové odmítal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 násilí.</a:t>
            </a:r>
          </a:p>
          <a:p>
            <a:endParaRPr lang="cs-CZ" dirty="0" smtClean="0"/>
          </a:p>
          <a:p>
            <a:r>
              <a:rPr lang="cs-CZ" dirty="0" smtClean="0"/>
              <a:t>Členové odmítali násilí.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614738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Byli šiřiteli vzdělání.</a:t>
            </a:r>
          </a:p>
          <a:p>
            <a:endParaRPr lang="cs-CZ" dirty="0"/>
          </a:p>
          <a:p>
            <a:r>
              <a:rPr lang="cs-CZ" dirty="0" smtClean="0"/>
              <a:t>správně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995076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Labyrint světa a ráj srce je </a:t>
            </a:r>
            <a:r>
              <a:rPr lang="cs-CZ" dirty="0" err="1" smtClean="0"/>
              <a:t>alegorycká</a:t>
            </a:r>
            <a:r>
              <a:rPr lang="cs-CZ" dirty="0" smtClean="0"/>
              <a:t> skladba.</a:t>
            </a:r>
          </a:p>
          <a:p>
            <a:endParaRPr lang="cs-CZ" dirty="0"/>
          </a:p>
          <a:p>
            <a:r>
              <a:rPr lang="cs-CZ" dirty="0" smtClean="0"/>
              <a:t>Labyrint světa a ráj </a:t>
            </a:r>
            <a:r>
              <a:rPr lang="cs-CZ" u="sng" dirty="0" smtClean="0">
                <a:solidFill>
                  <a:srgbClr val="FF0000"/>
                </a:solidFill>
              </a:rPr>
              <a:t>srce</a:t>
            </a:r>
            <a:r>
              <a:rPr lang="cs-CZ" dirty="0" smtClean="0"/>
              <a:t> je </a:t>
            </a:r>
            <a:r>
              <a:rPr lang="cs-CZ" dirty="0" err="1" smtClean="0"/>
              <a:t>alegor</a:t>
            </a:r>
            <a:r>
              <a:rPr lang="cs-CZ" dirty="0" err="1" smtClean="0">
                <a:solidFill>
                  <a:srgbClr val="FF0000"/>
                </a:solidFill>
              </a:rPr>
              <a:t>y</a:t>
            </a:r>
            <a:r>
              <a:rPr lang="cs-CZ" dirty="0" err="1" smtClean="0"/>
              <a:t>cká</a:t>
            </a:r>
            <a:r>
              <a:rPr lang="cs-CZ" dirty="0" smtClean="0"/>
              <a:t> skladba.</a:t>
            </a:r>
          </a:p>
          <a:p>
            <a:endParaRPr lang="cs-CZ" dirty="0" smtClean="0"/>
          </a:p>
          <a:p>
            <a:r>
              <a:rPr lang="cs-CZ" dirty="0" smtClean="0"/>
              <a:t>Labyrint světa a ráj srdce je alegorická skladba.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47619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Svět je zde zobrazený jako bludiště.</a:t>
            </a:r>
          </a:p>
          <a:p>
            <a:endParaRPr lang="cs-CZ" dirty="0"/>
          </a:p>
          <a:p>
            <a:r>
              <a:rPr lang="cs-CZ" dirty="0" smtClean="0"/>
              <a:t>správně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678487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Realisticky zachytil dobu a </a:t>
            </a:r>
            <a:r>
              <a:rPr lang="cs-CZ" dirty="0" err="1" smtClean="0"/>
              <a:t>smíšlení</a:t>
            </a:r>
            <a:r>
              <a:rPr lang="cs-CZ" dirty="0" smtClean="0"/>
              <a:t> lidí.</a:t>
            </a:r>
          </a:p>
          <a:p>
            <a:endParaRPr lang="cs-CZ" dirty="0"/>
          </a:p>
          <a:p>
            <a:r>
              <a:rPr lang="cs-CZ" dirty="0" smtClean="0"/>
              <a:t>Realisticky zachytil dobu a </a:t>
            </a:r>
            <a:r>
              <a:rPr lang="cs-CZ" dirty="0" err="1" smtClean="0"/>
              <a:t>sm</a:t>
            </a:r>
            <a:r>
              <a:rPr lang="cs-CZ" dirty="0" err="1" smtClean="0">
                <a:solidFill>
                  <a:srgbClr val="FF0000"/>
                </a:solidFill>
              </a:rPr>
              <a:t>í</a:t>
            </a:r>
            <a:r>
              <a:rPr lang="cs-CZ" dirty="0" err="1" smtClean="0"/>
              <a:t>šlení</a:t>
            </a:r>
            <a:r>
              <a:rPr lang="cs-CZ" dirty="0" smtClean="0"/>
              <a:t> lidí.</a:t>
            </a:r>
          </a:p>
          <a:p>
            <a:endParaRPr lang="cs-CZ" dirty="0" smtClean="0"/>
          </a:p>
          <a:p>
            <a:r>
              <a:rPr lang="cs-CZ" dirty="0" smtClean="0"/>
              <a:t>Realisticky zachytil dobu a smýšlení lidí.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350557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Svět v obrazech byl první obrázkovou učebnicí na světě.</a:t>
            </a:r>
          </a:p>
          <a:p>
            <a:endParaRPr lang="cs-CZ" dirty="0"/>
          </a:p>
          <a:p>
            <a:r>
              <a:rPr lang="cs-CZ" dirty="0" smtClean="0"/>
              <a:t>správně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57860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/>
          <a:lstStyle/>
          <a:p>
            <a:r>
              <a:rPr lang="cs-CZ" dirty="0" smtClean="0"/>
              <a:t>V centru pozornosti je žák, </a:t>
            </a:r>
            <a:r>
              <a:rPr lang="cs-CZ" dirty="0" err="1" smtClean="0"/>
              <a:t>dúležitá</a:t>
            </a:r>
            <a:r>
              <a:rPr lang="cs-CZ" dirty="0" smtClean="0"/>
              <a:t> je názornost.</a:t>
            </a:r>
          </a:p>
          <a:p>
            <a:endParaRPr lang="cs-CZ" dirty="0"/>
          </a:p>
          <a:p>
            <a:r>
              <a:rPr lang="cs-CZ" dirty="0" smtClean="0"/>
              <a:t>V centru pozornosti je žák, </a:t>
            </a:r>
            <a:r>
              <a:rPr lang="cs-CZ" dirty="0" err="1" smtClean="0"/>
              <a:t>d</a:t>
            </a:r>
            <a:r>
              <a:rPr lang="cs-CZ" dirty="0" err="1" smtClean="0">
                <a:solidFill>
                  <a:srgbClr val="FF0000"/>
                </a:solidFill>
              </a:rPr>
              <a:t>ú</a:t>
            </a:r>
            <a:r>
              <a:rPr lang="cs-CZ" dirty="0" err="1" smtClean="0"/>
              <a:t>ležitá</a:t>
            </a:r>
            <a:r>
              <a:rPr lang="cs-CZ" dirty="0" smtClean="0"/>
              <a:t> je názornost.</a:t>
            </a:r>
          </a:p>
          <a:p>
            <a:endParaRPr lang="cs-CZ" dirty="0" smtClean="0"/>
          </a:p>
          <a:p>
            <a:r>
              <a:rPr lang="cs-CZ" dirty="0" smtClean="0"/>
              <a:t>V centru pozornosti je žák, důležitá je názornost.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882726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Základní vyučování dostupné zdarma </a:t>
            </a:r>
            <a:r>
              <a:rPr lang="cs-CZ" smtClean="0"/>
              <a:t>a         pro </a:t>
            </a:r>
            <a:r>
              <a:rPr lang="cs-CZ" dirty="0" smtClean="0"/>
              <a:t>všechny.</a:t>
            </a:r>
          </a:p>
          <a:p>
            <a:endParaRPr lang="cs-CZ" dirty="0"/>
          </a:p>
          <a:p>
            <a:r>
              <a:rPr lang="cs-CZ" dirty="0" smtClean="0"/>
              <a:t>správně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890675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001419"/>
          </a:xfrm>
        </p:spPr>
        <p:txBody>
          <a:bodyPr/>
          <a:lstStyle/>
          <a:p>
            <a:r>
              <a:rPr lang="cs-CZ" dirty="0" smtClean="0"/>
              <a:t>Kladl důraz na praktické dovednosti                   a </a:t>
            </a:r>
            <a:r>
              <a:rPr lang="cs-CZ" dirty="0" err="1" smtClean="0"/>
              <a:t>vjedomosti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smtClean="0"/>
              <a:t>Kladl důraz na praktické dovednosti                    a </a:t>
            </a:r>
            <a:r>
              <a:rPr lang="cs-CZ" dirty="0" err="1" smtClean="0"/>
              <a:t>v</a:t>
            </a:r>
            <a:r>
              <a:rPr lang="cs-CZ" dirty="0" err="1" smtClean="0">
                <a:solidFill>
                  <a:srgbClr val="FF0000"/>
                </a:solidFill>
              </a:rPr>
              <a:t>je</a:t>
            </a:r>
            <a:r>
              <a:rPr lang="cs-CZ" dirty="0" err="1" smtClean="0"/>
              <a:t>domosti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r>
              <a:rPr lang="cs-CZ" dirty="0" smtClean="0"/>
              <a:t>Kladl důraz na praktické dovednosti                   a vědomosti.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302274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Odmítal tělesné tresty.</a:t>
            </a:r>
          </a:p>
          <a:p>
            <a:endParaRPr lang="cs-CZ" dirty="0"/>
          </a:p>
          <a:p>
            <a:r>
              <a:rPr lang="cs-CZ" dirty="0" smtClean="0"/>
              <a:t>správně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005815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Rozdělil vzdělávání do čtyř stupňů.</a:t>
            </a:r>
          </a:p>
          <a:p>
            <a:endParaRPr lang="cs-CZ" dirty="0"/>
          </a:p>
          <a:p>
            <a:r>
              <a:rPr lang="cs-CZ" dirty="0" smtClean="0"/>
              <a:t>správně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48216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001419"/>
          </a:xfrm>
        </p:spPr>
        <p:txBody>
          <a:bodyPr/>
          <a:lstStyle/>
          <a:p>
            <a:r>
              <a:rPr lang="cs-CZ" dirty="0" smtClean="0"/>
              <a:t>Obecná škola byla </a:t>
            </a:r>
            <a:r>
              <a:rPr lang="cs-CZ" dirty="0" err="1" smtClean="0"/>
              <a:t>poviná</a:t>
            </a:r>
            <a:r>
              <a:rPr lang="cs-CZ" dirty="0" smtClean="0"/>
              <a:t>, dostupná v </a:t>
            </a:r>
            <a:r>
              <a:rPr lang="cs-CZ" dirty="0" err="1" smtClean="0"/>
              <a:t>témněř</a:t>
            </a:r>
            <a:r>
              <a:rPr lang="cs-CZ" dirty="0" smtClean="0"/>
              <a:t> každé obci.</a:t>
            </a:r>
          </a:p>
          <a:p>
            <a:endParaRPr lang="cs-CZ" dirty="0"/>
          </a:p>
          <a:p>
            <a:r>
              <a:rPr lang="cs-CZ" dirty="0" smtClean="0"/>
              <a:t>Obecná škola byla </a:t>
            </a:r>
            <a:r>
              <a:rPr lang="cs-CZ" dirty="0" err="1" smtClean="0"/>
              <a:t>povi</a:t>
            </a:r>
            <a:r>
              <a:rPr lang="cs-CZ" dirty="0" err="1" smtClean="0">
                <a:solidFill>
                  <a:srgbClr val="FF0000"/>
                </a:solidFill>
              </a:rPr>
              <a:t>n</a:t>
            </a:r>
            <a:r>
              <a:rPr lang="cs-CZ" dirty="0" err="1" smtClean="0"/>
              <a:t>á</a:t>
            </a:r>
            <a:r>
              <a:rPr lang="cs-CZ" dirty="0" smtClean="0"/>
              <a:t>, dostupná v </a:t>
            </a:r>
            <a:r>
              <a:rPr lang="cs-CZ" dirty="0" err="1" smtClean="0"/>
              <a:t>té</a:t>
            </a:r>
            <a:r>
              <a:rPr lang="cs-CZ" dirty="0" err="1" smtClean="0">
                <a:solidFill>
                  <a:srgbClr val="FF0000"/>
                </a:solidFill>
              </a:rPr>
              <a:t>mně</a:t>
            </a:r>
            <a:r>
              <a:rPr lang="cs-CZ" dirty="0" err="1" smtClean="0"/>
              <a:t>ř</a:t>
            </a:r>
            <a:r>
              <a:rPr lang="cs-CZ" dirty="0" smtClean="0"/>
              <a:t> každé obci.</a:t>
            </a:r>
          </a:p>
          <a:p>
            <a:endParaRPr lang="cs-CZ" dirty="0" smtClean="0"/>
          </a:p>
          <a:p>
            <a:r>
              <a:rPr lang="cs-CZ" dirty="0" smtClean="0"/>
              <a:t>Obecná škola byla povinná, dostupná v téměř každé obci.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09866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Moudrost </a:t>
            </a:r>
            <a:r>
              <a:rPr lang="cs-CZ" dirty="0" err="1" smtClean="0"/>
              <a:t>drašší</a:t>
            </a:r>
            <a:r>
              <a:rPr lang="cs-CZ" dirty="0" smtClean="0"/>
              <a:t> je, než kamení drahé.</a:t>
            </a:r>
          </a:p>
          <a:p>
            <a:endParaRPr lang="cs-CZ" dirty="0"/>
          </a:p>
          <a:p>
            <a:r>
              <a:rPr lang="cs-CZ" dirty="0" smtClean="0"/>
              <a:t>Moudrost </a:t>
            </a:r>
            <a:r>
              <a:rPr lang="cs-CZ" dirty="0" err="1" smtClean="0"/>
              <a:t>dra</a:t>
            </a:r>
            <a:r>
              <a:rPr lang="cs-CZ" dirty="0" err="1" smtClean="0">
                <a:solidFill>
                  <a:srgbClr val="FF0000"/>
                </a:solidFill>
              </a:rPr>
              <a:t>šš</a:t>
            </a:r>
            <a:r>
              <a:rPr lang="cs-CZ" dirty="0" err="1" smtClean="0"/>
              <a:t>í</a:t>
            </a:r>
            <a:r>
              <a:rPr lang="cs-CZ" dirty="0" smtClean="0"/>
              <a:t> je, než kamení drahé.</a:t>
            </a:r>
          </a:p>
          <a:p>
            <a:endParaRPr lang="cs-CZ" dirty="0" smtClean="0"/>
          </a:p>
          <a:p>
            <a:r>
              <a:rPr lang="cs-CZ" dirty="0" smtClean="0"/>
              <a:t>Moudrost dražší je, než kamení drahé.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438490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45</TotalTime>
  <Words>333</Words>
  <Application>Microsoft Office PowerPoint</Application>
  <PresentationFormat>Předvádění na obrazovce (4:3)</PresentationFormat>
  <Paragraphs>88</Paragraphs>
  <Slides>21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Motiv systému Office</vt:lpstr>
      <vt:lpstr>Jan Amos Komenský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Jan Amos Komenský</dc:title>
  <dc:creator>0K08</dc:creator>
  <cp:lastModifiedBy>6KWG</cp:lastModifiedBy>
  <cp:revision>17</cp:revision>
  <dcterms:created xsi:type="dcterms:W3CDTF">2012-01-28T08:40:40Z</dcterms:created>
  <dcterms:modified xsi:type="dcterms:W3CDTF">2012-03-07T11:08:19Z</dcterms:modified>
</cp:coreProperties>
</file>