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8" r:id="rId2"/>
    <p:sldId id="256" r:id="rId3"/>
    <p:sldId id="257" r:id="rId4"/>
    <p:sldId id="259" r:id="rId5"/>
    <p:sldId id="260" r:id="rId6"/>
    <p:sldId id="261" r:id="rId7"/>
    <p:sldId id="262" r:id="rId8"/>
    <p:sldId id="270" r:id="rId9"/>
    <p:sldId id="265" r:id="rId10"/>
    <p:sldId id="258" r:id="rId11"/>
    <p:sldId id="266" r:id="rId12"/>
    <p:sldId id="272" r:id="rId13"/>
    <p:sldId id="263" r:id="rId14"/>
    <p:sldId id="273" r:id="rId15"/>
    <p:sldId id="274" r:id="rId16"/>
    <p:sldId id="264" r:id="rId17"/>
    <p:sldId id="268" r:id="rId18"/>
    <p:sldId id="296" r:id="rId19"/>
    <p:sldId id="29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0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60FD9825-FA7B-4FA6-9B5A-252F5D07B89A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EE51D682-D87A-4947-8224-525197E965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686497" y="1052513"/>
            <a:ext cx="4020566" cy="36026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497" y="260648"/>
            <a:ext cx="5687407" cy="1152128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882814"/>
              </p:ext>
            </p:extLst>
          </p:nvPr>
        </p:nvGraphicFramePr>
        <p:xfrm>
          <a:off x="971600" y="1628800"/>
          <a:ext cx="7200800" cy="4715816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39333"/>
                <a:gridCol w="4861467"/>
              </a:tblGrid>
              <a:tr h="32436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EU_52_sada </a:t>
                      </a:r>
                      <a:r>
                        <a:rPr lang="cs-CZ" sz="1200" dirty="0" smtClean="0">
                          <a:effectLst/>
                        </a:rPr>
                        <a:t>1_01_ZPM_Bezpečnost</a:t>
                      </a:r>
                      <a:r>
                        <a:rPr lang="cs-CZ" sz="1200" baseline="0" dirty="0" smtClean="0">
                          <a:effectLst/>
                        </a:rPr>
                        <a:t> ve školní </a:t>
                      </a:r>
                      <a:r>
                        <a:rPr lang="cs-CZ" sz="1200" baseline="0" dirty="0" err="1" smtClean="0">
                          <a:effectLst/>
                        </a:rPr>
                        <a:t>kuchyni_Lich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82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škola, Základní škola a Mateřská škola, Karviná, p. o.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Mgr.</a:t>
                      </a:r>
                      <a:r>
                        <a:rPr lang="cs-CZ" sz="900" baseline="0" dirty="0" smtClean="0">
                          <a:effectLst/>
                        </a:rPr>
                        <a:t> Eva Lichá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4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Prostřednictvím</a:t>
                      </a:r>
                      <a:r>
                        <a:rPr lang="cs-CZ" sz="900" baseline="0" dirty="0" smtClean="0">
                          <a:effectLst/>
                        </a:rPr>
                        <a:t> prezentace  a s potřebnými instrukcemi  procházíme  s žáky místy, kterým je potřeba věnovat zvýšenou pozornost z hlediska bezpečnosti práce.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4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oblast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Odborné činnosti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4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Předmět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 přírodních materiálů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44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Tematická oblast/téma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</a:t>
                      </a:r>
                      <a:r>
                        <a:rPr lang="cs-CZ" sz="900" baseline="0" dirty="0" smtClean="0">
                          <a:effectLst/>
                        </a:rPr>
                        <a:t> přírodních materiálů</a:t>
                      </a:r>
                      <a:r>
                        <a:rPr lang="cs-CZ" sz="900" dirty="0" smtClean="0">
                          <a:effectLst/>
                        </a:rPr>
                        <a:t>/Bezpečnost</a:t>
                      </a:r>
                      <a:r>
                        <a:rPr lang="cs-CZ" sz="900" baseline="0" dirty="0" smtClean="0">
                          <a:effectLst/>
                        </a:rPr>
                        <a:t> ve školní kuchyni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185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Výsledky vzdělávání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Vybrat vhodné nástroje a nářadí podle zamýšlené činnosti a bezpečně s nimi zacházet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Dodržovat základní hygienické  a bezpečnostní předpisy při práci</a:t>
                      </a:r>
                      <a:endParaRPr lang="cs-CZ" sz="900" kern="1200" dirty="0" smtClean="0">
                        <a:effectLst/>
                      </a:endParaRPr>
                    </a:p>
                    <a:p>
                      <a:endParaRPr lang="cs-CZ" sz="1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322" marR="52322" marT="0" marB="0"/>
                </a:tc>
              </a:tr>
              <a:tr h="344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  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Bezpečnost </a:t>
                      </a:r>
                      <a:r>
                        <a:rPr lang="cs-CZ" sz="80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při práci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44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PPT </a:t>
                      </a:r>
                      <a:r>
                        <a:rPr lang="cs-CZ" sz="900" dirty="0" smtClean="0">
                          <a:effectLst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4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Typ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vzdělávání, 1. ročník Praktické školy </a:t>
                      </a:r>
                      <a:r>
                        <a:rPr lang="cs-CZ" sz="900" dirty="0" smtClean="0">
                          <a:effectLst/>
                        </a:rPr>
                        <a:t>jednoleté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4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Ověřeno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Datum: </a:t>
                      </a:r>
                      <a:r>
                        <a:rPr lang="cs-CZ" sz="900" dirty="0" smtClean="0">
                          <a:effectLst/>
                        </a:rPr>
                        <a:t> 9. </a:t>
                      </a:r>
                      <a:r>
                        <a:rPr lang="cs-CZ" sz="900" dirty="0">
                          <a:effectLst/>
                        </a:rPr>
                        <a:t>10. 2012                           Třída: I. PRŠ </a:t>
                      </a:r>
                      <a:r>
                        <a:rPr lang="cs-CZ" sz="900" dirty="0" smtClean="0">
                          <a:effectLst/>
                        </a:rPr>
                        <a:t>1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179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Zdroj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Foto: archiv autorky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791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52600" y="3501008"/>
            <a:ext cx="6934199" cy="2899793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/>
            </a:r>
            <a:br>
              <a:rPr lang="cs-CZ" sz="4400" b="1" dirty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Bezpečnost ve školní kuchyni</a:t>
            </a:r>
            <a:r>
              <a:rPr lang="cs-CZ" sz="4400" b="1" dirty="0" smtClean="0">
                <a:solidFill>
                  <a:srgbClr val="0070C0"/>
                </a:solidFill>
              </a:rPr>
              <a:t/>
            </a:r>
            <a:br>
              <a:rPr lang="cs-CZ" sz="4400" b="1" dirty="0" smtClean="0">
                <a:solidFill>
                  <a:srgbClr val="0070C0"/>
                </a:solidFill>
              </a:rPr>
            </a:br>
            <a:r>
              <a:rPr lang="cs-CZ" sz="3200" b="1" dirty="0">
                <a:solidFill>
                  <a:schemeClr val="tx1"/>
                </a:solidFill>
              </a:rPr>
              <a:t/>
            </a:r>
            <a:br>
              <a:rPr lang="cs-CZ" sz="3200" b="1" dirty="0">
                <a:solidFill>
                  <a:schemeClr val="tx1"/>
                </a:solidFill>
              </a:rPr>
            </a:b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08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FOTO\Září 2012\P90710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7848872" cy="379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PROJDI ŠKOLOU A VYSVĚTLI BEZPEČNOSTNÍ ZNAČKY A OPATŘENÍ.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" name="Šipka dolů 1"/>
          <p:cNvSpPr/>
          <p:nvPr/>
        </p:nvSpPr>
        <p:spPr>
          <a:xfrm>
            <a:off x="6228184" y="3501008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83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FOTO\Září 2012\P907104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61" b="12155"/>
          <a:stretch/>
        </p:blipFill>
        <p:spPr bwMode="auto">
          <a:xfrm>
            <a:off x="0" y="857250"/>
            <a:ext cx="9112843" cy="536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4556421" y="29249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06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FOTO\Září 2012\P90710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3523856" y="419827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53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FOTO\Září 2012\P90710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Šipka dolů 2"/>
          <p:cNvSpPr/>
          <p:nvPr/>
        </p:nvSpPr>
        <p:spPr>
          <a:xfrm>
            <a:off x="3929577" y="302029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76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FOTO\Září 2012\P90509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Šipka doleva 2"/>
          <p:cNvSpPr/>
          <p:nvPr/>
        </p:nvSpPr>
        <p:spPr>
          <a:xfrm>
            <a:off x="3491880" y="272342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26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FOTO\Září 2012\P90710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Šipka doleva 2"/>
          <p:cNvSpPr/>
          <p:nvPr/>
        </p:nvSpPr>
        <p:spPr>
          <a:xfrm>
            <a:off x="4716016" y="331521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126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FOTO\Září 2012\P90509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Šipka dolů 2"/>
          <p:cNvSpPr/>
          <p:nvPr/>
        </p:nvSpPr>
        <p:spPr>
          <a:xfrm rot="18228365">
            <a:off x="502373" y="109772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796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FOTO\Září 2012\P90509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Šipka doleva 2"/>
          <p:cNvSpPr/>
          <p:nvPr/>
        </p:nvSpPr>
        <p:spPr>
          <a:xfrm>
            <a:off x="6012160" y="242088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904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21" b="10107"/>
          <a:stretch/>
        </p:blipFill>
        <p:spPr bwMode="auto">
          <a:xfrm>
            <a:off x="1663107" y="260648"/>
            <a:ext cx="7416824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52600" y="4941168"/>
            <a:ext cx="6934199" cy="145963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PRAVIDLA BEZPEČNOSTI DODRŽUJ TAKÉ VE ŠKOLNÍ KUCHYNI.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365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E:\FOTO\Září 2012\P905096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8" r="6970" b="15927"/>
          <a:stretch/>
        </p:blipFill>
        <p:spPr bwMode="auto">
          <a:xfrm>
            <a:off x="1547664" y="188640"/>
            <a:ext cx="7426036" cy="432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59926" y="5301208"/>
            <a:ext cx="6934199" cy="11557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19673" y="4869160"/>
            <a:ext cx="6954950" cy="1656184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MÁŠ SUCHÉ RUCE PŘI PRÁCI S ELEKTRICKÝMI SPOTŘEBIČI? </a:t>
            </a:r>
            <a:endParaRPr lang="cs-CZ" sz="4000" dirty="0">
              <a:solidFill>
                <a:schemeClr val="tx1"/>
              </a:solidFill>
            </a:endParaRP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8354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E:\FOTO\Září 2012\P905096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6" t="4882" r="6061" b="10539"/>
          <a:stretch/>
        </p:blipFill>
        <p:spPr bwMode="auto">
          <a:xfrm>
            <a:off x="1466916" y="332656"/>
            <a:ext cx="7576655" cy="4080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690464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PŘEDVEĎ, JAK BEZPEČNĚ PODÁVAT OSTRÉ NÁSTROJE. 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687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E:\FOTO\Září 2012\P90509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67" b="10269"/>
          <a:stretch/>
        </p:blipFill>
        <p:spPr bwMode="auto">
          <a:xfrm>
            <a:off x="1763688" y="260648"/>
            <a:ext cx="7164110" cy="389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52600" y="4155750"/>
            <a:ext cx="6934199" cy="1937546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PO UKONČENÍ PRÁCE VYPNI SPOTŘEBIČE.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rot="10800000">
            <a:off x="6111140" y="278596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9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E:\FOTO\Září 2012\P905097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2" t="2960" b="25892"/>
          <a:stretch/>
        </p:blipFill>
        <p:spPr bwMode="auto">
          <a:xfrm>
            <a:off x="1619673" y="329419"/>
            <a:ext cx="7236188" cy="367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474440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PROVEĎ VIZUÁLNÍ KONTROLU, ZDA JE VYPNUTÁ ELEKTŘINA.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1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E:\FOTO\Září 2012\P90509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328" y="260648"/>
            <a:ext cx="7133347" cy="401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1752601" y="4417172"/>
            <a:ext cx="6707832" cy="160411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CO ZNAMENÁ SVÍTÍCÍ LEDKA NA HLAVNÍM VYPÍNAČI ELEKTŘINY?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rot="19294123">
            <a:off x="5048682" y="339254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77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FOTO\Září 2012\P905096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62" r="10605" b="303"/>
          <a:stretch/>
        </p:blipFill>
        <p:spPr bwMode="auto">
          <a:xfrm>
            <a:off x="1691680" y="188640"/>
            <a:ext cx="7128792" cy="4252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52600" y="4441122"/>
            <a:ext cx="6934199" cy="1940206"/>
          </a:xfrm>
        </p:spPr>
        <p:txBody>
          <a:bodyPr/>
          <a:lstStyle/>
          <a:p>
            <a:r>
              <a:rPr lang="cs-CZ" sz="4000" dirty="0">
                <a:solidFill>
                  <a:schemeClr val="tx1"/>
                </a:solidFill>
              </a:rPr>
              <a:t>PROVEĎ VIZUÁLNÍ KONTROLU, ZDA JE </a:t>
            </a:r>
            <a:r>
              <a:rPr lang="cs-CZ" sz="4000" dirty="0" smtClean="0">
                <a:solidFill>
                  <a:schemeClr val="tx1"/>
                </a:solidFill>
              </a:rPr>
              <a:t>VYPNUTÝ PLYN.</a:t>
            </a:r>
            <a:endParaRPr lang="cs-CZ" sz="40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766872" y="52238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29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E:\FOTO\Září 2012\P907104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3" t="3552" r="1544" b="16717"/>
          <a:stretch/>
        </p:blipFill>
        <p:spPr bwMode="auto">
          <a:xfrm>
            <a:off x="1595830" y="260648"/>
            <a:ext cx="7423479" cy="4100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618456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V CELÉ ŠKOLE PLATÍ ZÁKAZ KOUŘENÍ.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02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5245101"/>
            <a:ext cx="1944215" cy="488155"/>
          </a:xfrm>
        </p:spPr>
        <p:txBody>
          <a:bodyPr>
            <a:noAutofit/>
          </a:bodyPr>
          <a:lstStyle/>
          <a:p>
            <a:pPr algn="ctr"/>
            <a:r>
              <a:rPr lang="cs-CZ" sz="1800" b="1" dirty="0">
                <a:solidFill>
                  <a:srgbClr val="002060"/>
                </a:solidFill>
                <a:latin typeface="+mn-lt"/>
              </a:rPr>
              <a:t> </a:t>
            </a:r>
            <a:endParaRPr lang="cs-CZ" sz="1800" b="1" dirty="0" smtClean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75656" y="3284984"/>
            <a:ext cx="7668344" cy="1872208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Při práci ti přeji:</a:t>
            </a:r>
          </a:p>
          <a:p>
            <a:pPr algn="l"/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Vtip vynálezce a rozum pozorovatele.</a:t>
            </a:r>
          </a:p>
        </p:txBody>
      </p:sp>
    </p:spTree>
    <p:extLst>
      <p:ext uri="{BB962C8B-B14F-4D97-AF65-F5344CB8AC3E}">
        <p14:creationId xmlns:p14="http://schemas.microsoft.com/office/powerpoint/2010/main" val="4257139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220</TotalTime>
  <Words>145</Words>
  <Application>Microsoft Office PowerPoint</Application>
  <PresentationFormat>Předvádění na obrazovce (4:3)</PresentationFormat>
  <Paragraphs>80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Macro</vt:lpstr>
      <vt:lpstr>.</vt:lpstr>
      <vt:lpstr> Bezpečnost ve školní kuchyni  </vt:lpstr>
      <vt:lpstr>PROJDI ŠKOLOU A VYSVĚTLI BEZPEČNOSTNÍ ZNAČKY A OPATŘENÍ.</vt:lpstr>
      <vt:lpstr>.</vt:lpstr>
      <vt:lpstr>.</vt:lpstr>
      <vt:lpstr> </vt:lpstr>
      <vt:lpstr> </vt:lpstr>
      <vt:lpstr> </vt:lpstr>
      <vt:lpstr> </vt:lpstr>
      <vt:lpstr> </vt:lpstr>
      <vt:lpstr>PRAVIDLA BEZPEČNOSTI DODRŽUJ TAKÉ VE ŠKOLNÍ KUCHYNI.</vt:lpstr>
      <vt:lpstr> </vt:lpstr>
      <vt:lpstr> </vt:lpstr>
      <vt:lpstr> </vt:lpstr>
      <vt:lpstr> </vt:lpstr>
      <vt:lpstr> </vt:lpstr>
      <vt:lpstr>  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Burdová</cp:lastModifiedBy>
  <cp:revision>29</cp:revision>
  <dcterms:created xsi:type="dcterms:W3CDTF">2012-09-19T19:26:20Z</dcterms:created>
  <dcterms:modified xsi:type="dcterms:W3CDTF">2012-10-31T07:24:38Z</dcterms:modified>
</cp:coreProperties>
</file>