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66" r:id="rId4"/>
    <p:sldId id="267" r:id="rId5"/>
    <p:sldId id="268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Příštitná</a:t>
            </a:r>
            <a:r>
              <a:rPr lang="cs-CZ" dirty="0" smtClean="0"/>
              <a:t> tělíska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Žlázy s vnitřní sekrecí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Příštitná</a:t>
            </a:r>
            <a:r>
              <a:rPr lang="cs-CZ" dirty="0" smtClean="0"/>
              <a:t> tělíska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tyři čočkovité útvary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uložené : na zadní straně štítné žlázy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rodukují hormon  </a:t>
            </a:r>
          </a:p>
          <a:p>
            <a:endParaRPr lang="cs-CZ" dirty="0" smtClean="0"/>
          </a:p>
          <a:p>
            <a:pPr lvl="5">
              <a:buFont typeface="Wingdings" pitchFamily="2" charset="2"/>
              <a:buChar char="q"/>
            </a:pPr>
            <a:r>
              <a:rPr lang="cs-CZ" sz="3200" dirty="0" smtClean="0"/>
              <a:t> parathormon</a:t>
            </a:r>
            <a:endParaRPr lang="cs-CZ" sz="3200" dirty="0"/>
          </a:p>
        </p:txBody>
      </p:sp>
      <p:pic>
        <p:nvPicPr>
          <p:cNvPr id="1026" name="Picture 2" descr="http://t3.gstatic.com/images?q=tbn:ANd9GcShOuuDXuS1SeQnc6IK96RcReTaQedXf_gEHwu6MkRX6rePMB-uP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315323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091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ParaTHORMON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držuje stálou hladinu vápenatých a </a:t>
            </a:r>
            <a:r>
              <a:rPr lang="cs-CZ" dirty="0" err="1" smtClean="0"/>
              <a:t>fosforečnanových</a:t>
            </a:r>
            <a:r>
              <a:rPr lang="cs-CZ" dirty="0" smtClean="0"/>
              <a:t> iontů v krvi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 případě potřeby podněcuje uvolňování vápníku z kostí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962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p</a:t>
            </a:r>
            <a:r>
              <a:rPr lang="cs-CZ" dirty="0" smtClean="0"/>
              <a:t>okles vápníku v krvi</a:t>
            </a:r>
          </a:p>
          <a:p>
            <a:r>
              <a:rPr lang="cs-CZ" dirty="0"/>
              <a:t>z</a:t>
            </a:r>
            <a:r>
              <a:rPr lang="cs-CZ" dirty="0" smtClean="0"/>
              <a:t>výšená nervosvalová dráždivost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/>
              <a:t>p</a:t>
            </a:r>
            <a:r>
              <a:rPr lang="cs-CZ" u="sng" dirty="0" smtClean="0"/>
              <a:t>rojevy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	svalové stahy, záškuby, křeče </a:t>
            </a:r>
            <a:r>
              <a:rPr lang="cs-CZ" dirty="0" smtClean="0">
                <a:sym typeface="Wingdings 3"/>
              </a:rPr>
              <a:t></a:t>
            </a:r>
            <a:r>
              <a:rPr lang="cs-CZ" dirty="0" smtClean="0"/>
              <a:t> </a:t>
            </a:r>
            <a:r>
              <a:rPr lang="cs-CZ" i="1" dirty="0" smtClean="0"/>
              <a:t>tetanie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dirty="0" smtClean="0"/>
              <a:t>může být postiženo i svalstvo hrtanu a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dýchací soustavy </a:t>
            </a:r>
            <a:r>
              <a:rPr lang="cs-CZ" dirty="0" smtClean="0">
                <a:sym typeface="Wingdings 3"/>
              </a:rPr>
              <a:t> dýchací potíže až udušení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75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Hyperfunkce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výšená hladina vápníku v krvi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dvápnění kostí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projevy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vápník se vyplavuje z kostí</a:t>
            </a:r>
            <a:r>
              <a:rPr lang="cs-CZ" i="1" dirty="0" smtClean="0">
                <a:sym typeface="Wingdings 3"/>
              </a:rPr>
              <a:t> </a:t>
            </a:r>
            <a:r>
              <a:rPr lang="cs-CZ" dirty="0" smtClean="0">
                <a:sym typeface="Wingdings 3"/>
              </a:rPr>
              <a:t>kosti se lámou </a:t>
            </a:r>
            <a:r>
              <a:rPr lang="cs-CZ" dirty="0" smtClean="0">
                <a:sym typeface="Wingdings 3"/>
              </a:rPr>
              <a:t>	a </a:t>
            </a:r>
            <a:r>
              <a:rPr lang="cs-CZ" dirty="0" smtClean="0">
                <a:sym typeface="Wingdings 3"/>
              </a:rPr>
              <a:t>špatně 	se hojí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23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/>
              <a:t>http://www.google.cz/search?hl=cs&amp;cp=6&amp;gs_id=m&amp;xhr=t&amp;q=p%C5%99%C3%AD%C5%A1titn%C3%A1+t%C4%9Bl%C3%ADska&amp;bav=on.2,or.r_gc.r_pw.r_qf.&amp;bpcl=36601534&amp;biw=1366&amp;bih=651&amp;wrapid=tljp1351691655015010&amp;um=1&amp;ie=UTF-8&amp;tbm=isch&amp;source=og&amp;sa=N&amp;tab=wi&amp;ei=Ki-RUN_JMYnftAaWr4HwAg</a:t>
            </a:r>
          </a:p>
        </p:txBody>
      </p:sp>
    </p:spTree>
    <p:extLst>
      <p:ext uri="{BB962C8B-B14F-4D97-AF65-F5344CB8AC3E}">
        <p14:creationId xmlns:p14="http://schemas.microsoft.com/office/powerpoint/2010/main" val="147777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</TotalTime>
  <Words>65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Příštitná tělíska</vt:lpstr>
      <vt:lpstr>Příštitná tělíska</vt:lpstr>
      <vt:lpstr>ParaTHORMON</vt:lpstr>
      <vt:lpstr>Hypofunkce</vt:lpstr>
      <vt:lpstr>Hyperfunkce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12</cp:revision>
  <dcterms:created xsi:type="dcterms:W3CDTF">2012-10-08T12:35:50Z</dcterms:created>
  <dcterms:modified xsi:type="dcterms:W3CDTF">2012-10-31T14:06:40Z</dcterms:modified>
</cp:coreProperties>
</file>