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4"/>
  </p:notesMasterIdLst>
  <p:sldIdLst>
    <p:sldId id="266" r:id="rId2"/>
    <p:sldId id="268" r:id="rId3"/>
    <p:sldId id="264" r:id="rId4"/>
    <p:sldId id="265" r:id="rId5"/>
    <p:sldId id="269" r:id="rId6"/>
    <p:sldId id="257" r:id="rId7"/>
    <p:sldId id="258" r:id="rId8"/>
    <p:sldId id="259" r:id="rId9"/>
    <p:sldId id="260" r:id="rId10"/>
    <p:sldId id="261" r:id="rId11"/>
    <p:sldId id="262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998" autoAdjust="0"/>
  </p:normalViewPr>
  <p:slideViewPr>
    <p:cSldViewPr>
      <p:cViewPr varScale="1">
        <p:scale>
          <a:sx n="42" d="100"/>
          <a:sy n="42" d="100"/>
        </p:scale>
        <p:origin x="-1507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8A3125-C43A-45E8-B2E3-5DBC7937C865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B38786-75B9-4DBD-A049-A7DC8DD64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4014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B38786-75B9-4DBD-A049-A7DC8DD64E5F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2989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39D96-DBB4-42A4-BA62-EF63A4462C5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C08234-F79D-4BF5-91EC-8EB75BE3B0F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39D96-DBB4-42A4-BA62-EF63A4462C5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C08234-F79D-4BF5-91EC-8EB75BE3B0F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39D96-DBB4-42A4-BA62-EF63A4462C5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C08234-F79D-4BF5-91EC-8EB75BE3B0F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39D96-DBB4-42A4-BA62-EF63A4462C5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C08234-F79D-4BF5-91EC-8EB75BE3B0F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39D96-DBB4-42A4-BA62-EF63A4462C5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C08234-F79D-4BF5-91EC-8EB75BE3B0F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39D96-DBB4-42A4-BA62-EF63A4462C5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C08234-F79D-4BF5-91EC-8EB75BE3B0F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39D96-DBB4-42A4-BA62-EF63A4462C5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C08234-F79D-4BF5-91EC-8EB75BE3B0F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39D96-DBB4-42A4-BA62-EF63A4462C5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C08234-F79D-4BF5-91EC-8EB75BE3B0F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39D96-DBB4-42A4-BA62-EF63A4462C5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C08234-F79D-4BF5-91EC-8EB75BE3B0F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39D96-DBB4-42A4-BA62-EF63A4462C5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08234-F79D-4BF5-91EC-8EB75BE3B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39D96-DBB4-42A4-BA62-EF63A4462C5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08234-F79D-4BF5-91EC-8EB75BE3B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6B39D96-DBB4-42A4-BA62-EF63A4462C5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CC08234-F79D-4BF5-91EC-8EB75BE3B0F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5920319"/>
              </p:ext>
            </p:extLst>
          </p:nvPr>
        </p:nvGraphicFramePr>
        <p:xfrm>
          <a:off x="1331640" y="2636912"/>
          <a:ext cx="6540388" cy="3522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VY_32_INOVACE_11_PŘÍRODOVĚDA_Lidská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kostra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Lidská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kostra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prezentace určena pro žáky 5.tříd.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Žáci se seznamují s názvy kostí v lidském těle formou poutavé prezentace.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4035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2613025" cy="3436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305904"/>
            <a:ext cx="3345560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6" name="TextovéPole 5"/>
          <p:cNvSpPr txBox="1"/>
          <p:nvPr/>
        </p:nvSpPr>
        <p:spPr>
          <a:xfrm>
            <a:off x="3491880" y="1988840"/>
            <a:ext cx="597666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dirty="0" smtClean="0">
                <a:solidFill>
                  <a:srgbClr val="92D050"/>
                </a:solidFill>
              </a:rPr>
              <a:t>LIDSKÁ KOSTRA</a:t>
            </a:r>
            <a:endParaRPr lang="cs-CZ" sz="100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576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0800000" flipV="1">
            <a:off x="467544" y="1371539"/>
            <a:ext cx="83529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</a:rPr>
              <a:t>Kostra se skládá z kostí, které podpírají a chrání tělesné orgány, poskytují pevnou oporu svalům,  které umožňují pohyb těla.</a:t>
            </a:r>
            <a:endParaRPr lang="cs-CZ" sz="4800" b="1" dirty="0">
              <a:solidFill>
                <a:srgbClr val="FFFF00"/>
              </a:solidFill>
            </a:endParaRPr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305904"/>
            <a:ext cx="3345560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864660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3764" y="1055638"/>
            <a:ext cx="864096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Kostru tvoří 206 kostí, novorozenec má 233 kostí, některé během dospívání splývají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2" y="5148481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V kostní dřeni vznikají červené krvinky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3348281"/>
            <a:ext cx="86409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Lidská kost je pevnější než beton nebo ocel.</a:t>
            </a:r>
            <a:endParaRPr lang="cs-CZ" sz="3200" dirty="0">
              <a:solidFill>
                <a:srgbClr val="FFFF00"/>
              </a:solidFill>
            </a:endParaRPr>
          </a:p>
        </p:txBody>
      </p:sp>
      <p:pic>
        <p:nvPicPr>
          <p:cNvPr id="8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305904"/>
            <a:ext cx="3345560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540699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9322" y="404664"/>
            <a:ext cx="81373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/>
                </a:solidFill>
              </a:rPr>
              <a:t>Druhy kostí </a:t>
            </a:r>
            <a:r>
              <a:rPr lang="cs-CZ" sz="3200" dirty="0" smtClean="0">
                <a:solidFill>
                  <a:schemeClr val="accent2"/>
                </a:solidFill>
              </a:rPr>
              <a:t>– ploché, dlouhé a krátké</a:t>
            </a:r>
            <a:r>
              <a:rPr lang="cs-CZ" dirty="0" smtClean="0">
                <a:solidFill>
                  <a:schemeClr val="accent2"/>
                </a:solidFill>
              </a:rPr>
              <a:t>.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4644425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Nejmenší kost – třmínek v uchu, asi 3 mm.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580529"/>
            <a:ext cx="86409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Největší kost – stehenní, asi 50 cm.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772816"/>
            <a:ext cx="2778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Spojení kostí </a:t>
            </a:r>
            <a:endParaRPr lang="cs-CZ" sz="3200" b="1" dirty="0">
              <a:solidFill>
                <a:schemeClr val="accent2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779912" y="2065203"/>
            <a:ext cx="1368152" cy="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436096" y="1772816"/>
            <a:ext cx="22733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pevné - švy</a:t>
            </a:r>
            <a:endParaRPr lang="cs-CZ" sz="3200" dirty="0">
              <a:solidFill>
                <a:srgbClr val="FFFF0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3779912" y="2249869"/>
            <a:ext cx="1152128" cy="891099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220072" y="3068960"/>
            <a:ext cx="36359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pohyblivé - klouby</a:t>
            </a:r>
            <a:endParaRPr lang="cs-CZ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1342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11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9" y="620688"/>
            <a:ext cx="4392487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eva 2"/>
          <p:cNvSpPr/>
          <p:nvPr/>
        </p:nvSpPr>
        <p:spPr>
          <a:xfrm>
            <a:off x="5004048" y="404664"/>
            <a:ext cx="1368152" cy="7726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lebka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5148064" y="5994997"/>
            <a:ext cx="2088232" cy="53034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FF00"/>
                </a:solidFill>
              </a:rPr>
              <a:t>k</a:t>
            </a:r>
            <a:r>
              <a:rPr lang="cs-CZ" sz="2400" b="1" dirty="0" smtClean="0">
                <a:solidFill>
                  <a:srgbClr val="FFFF00"/>
                </a:solidFill>
              </a:rPr>
              <a:t>osti nártu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 flipH="1">
            <a:off x="2771800" y="1431468"/>
            <a:ext cx="1613880" cy="118602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</a:rPr>
              <a:t>hrudní koš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5404280" y="2800352"/>
            <a:ext cx="3488200" cy="6023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FF00"/>
                </a:solidFill>
              </a:rPr>
              <a:t>k</a:t>
            </a:r>
            <a:r>
              <a:rPr lang="cs-CZ" sz="2400" b="1" dirty="0" smtClean="0">
                <a:solidFill>
                  <a:srgbClr val="FFFF00"/>
                </a:solidFill>
              </a:rPr>
              <a:t>ost loketní a vřetení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 flipH="1">
            <a:off x="2051720" y="2852936"/>
            <a:ext cx="2347504" cy="7726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FF00"/>
                </a:solidFill>
              </a:rPr>
              <a:t>k</a:t>
            </a:r>
            <a:r>
              <a:rPr lang="cs-CZ" sz="2400" b="1" dirty="0" smtClean="0">
                <a:solidFill>
                  <a:srgbClr val="FFFF00"/>
                </a:solidFill>
              </a:rPr>
              <a:t>ost kyčelní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5184068" y="4005064"/>
            <a:ext cx="2376264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kost stehenní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 flipH="1">
            <a:off x="5220072" y="1988840"/>
            <a:ext cx="1944216" cy="7269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FF00"/>
                </a:solidFill>
              </a:rPr>
              <a:t>k</a:t>
            </a:r>
            <a:r>
              <a:rPr lang="cs-CZ" sz="2400" b="1" dirty="0" smtClean="0">
                <a:solidFill>
                  <a:srgbClr val="FFFF00"/>
                </a:solidFill>
              </a:rPr>
              <a:t>ost pažní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1835696" y="5085184"/>
            <a:ext cx="2520280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FF00"/>
                </a:solidFill>
              </a:rPr>
              <a:t>k</a:t>
            </a:r>
            <a:r>
              <a:rPr lang="cs-CZ" sz="2400" b="1" dirty="0" smtClean="0">
                <a:solidFill>
                  <a:srgbClr val="FFFF00"/>
                </a:solidFill>
              </a:rPr>
              <a:t>ost lýtková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1835696" y="5625235"/>
            <a:ext cx="2664296" cy="4680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FF00"/>
                </a:solidFill>
              </a:rPr>
              <a:t>k</a:t>
            </a:r>
            <a:r>
              <a:rPr lang="cs-CZ" sz="2400" b="1" dirty="0" smtClean="0">
                <a:solidFill>
                  <a:srgbClr val="FFFF00"/>
                </a:solidFill>
              </a:rPr>
              <a:t>ost  holenní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4788024" y="1162128"/>
            <a:ext cx="3384376" cy="5386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páteř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19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916" y="6272698"/>
            <a:ext cx="3345560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304902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4" grpId="0" animBg="1"/>
      <p:bldP spid="12" grpId="0" animBg="1"/>
      <p:bldP spid="15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4864" y="1124744"/>
            <a:ext cx="4183360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eva 1"/>
          <p:cNvSpPr/>
          <p:nvPr/>
        </p:nvSpPr>
        <p:spPr>
          <a:xfrm>
            <a:off x="4680520" y="1535096"/>
            <a:ext cx="3131840" cy="1008112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bg1"/>
                </a:solidFill>
              </a:rPr>
              <a:t>k.stehenní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4496544" y="3104964"/>
            <a:ext cx="3361464" cy="1008112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čéška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4496544" y="4869160"/>
            <a:ext cx="3131840" cy="1008112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bg1"/>
                </a:solidFill>
              </a:rPr>
              <a:t>k.holenní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 flipH="1">
            <a:off x="827584" y="4236476"/>
            <a:ext cx="2808312" cy="1008112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bg1"/>
                </a:solidFill>
              </a:rPr>
              <a:t>k.lýtková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305904"/>
            <a:ext cx="3345560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826086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548680"/>
            <a:ext cx="5486400" cy="6120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eva 1"/>
          <p:cNvSpPr/>
          <p:nvPr/>
        </p:nvSpPr>
        <p:spPr>
          <a:xfrm>
            <a:off x="5580112" y="980728"/>
            <a:ext cx="2161756" cy="1080120"/>
          </a:xfrm>
          <a:prstGeom prst="left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</a:rPr>
              <a:t>lebka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 flipH="1">
            <a:off x="1189248" y="3212976"/>
            <a:ext cx="2446648" cy="1044116"/>
          </a:xfrm>
          <a:prstGeom prst="left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</a:rPr>
              <a:t>lopatka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4932040" y="3120232"/>
            <a:ext cx="3137132" cy="915368"/>
          </a:xfrm>
          <a:prstGeom prst="left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/>
                </a:solidFill>
              </a:rPr>
              <a:t>páteř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6310850" y="4224496"/>
            <a:ext cx="2862036" cy="1080120"/>
          </a:xfrm>
          <a:prstGeom prst="left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bg1"/>
                </a:solidFill>
              </a:rPr>
              <a:t>k.pažní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9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305904"/>
            <a:ext cx="3345560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813502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eva 1"/>
          <p:cNvSpPr/>
          <p:nvPr/>
        </p:nvSpPr>
        <p:spPr>
          <a:xfrm>
            <a:off x="5508104" y="2719780"/>
            <a:ext cx="3240360" cy="1224136"/>
          </a:xfrm>
          <a:prstGeom prst="lef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bg1"/>
                </a:solidFill>
              </a:rPr>
              <a:t>h</a:t>
            </a:r>
            <a:r>
              <a:rPr lang="cs-CZ" sz="4400" dirty="0" smtClean="0">
                <a:solidFill>
                  <a:schemeClr val="bg1"/>
                </a:solidFill>
              </a:rPr>
              <a:t>rudní koš</a:t>
            </a:r>
            <a:endParaRPr lang="cs-CZ" sz="44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305904"/>
            <a:ext cx="3345560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976061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92696"/>
            <a:ext cx="5191472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eva 3"/>
          <p:cNvSpPr/>
          <p:nvPr/>
        </p:nvSpPr>
        <p:spPr>
          <a:xfrm>
            <a:off x="4097648" y="3114676"/>
            <a:ext cx="3066640" cy="962396"/>
          </a:xfrm>
          <a:prstGeom prst="leftArrow">
            <a:avLst>
              <a:gd name="adj1" fmla="val 42059"/>
              <a:gd name="adj2" fmla="val 50000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r</a:t>
            </a:r>
            <a:r>
              <a:rPr lang="cs-CZ" sz="3200" dirty="0" smtClean="0">
                <a:solidFill>
                  <a:schemeClr val="bg1"/>
                </a:solidFill>
              </a:rPr>
              <a:t>amenní kloub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2235188" y="4869160"/>
            <a:ext cx="2664296" cy="1152128"/>
          </a:xfrm>
          <a:prstGeom prst="leftArrow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h</a:t>
            </a:r>
            <a:r>
              <a:rPr lang="cs-CZ" sz="3200" dirty="0" smtClean="0">
                <a:solidFill>
                  <a:schemeClr val="bg1"/>
                </a:solidFill>
              </a:rPr>
              <a:t>rudní koš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6" name="Picture 3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305904"/>
            <a:ext cx="3345560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875087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392" y="1143000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0" y="4149080"/>
            <a:ext cx="2339752" cy="1152128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bg1"/>
                </a:solidFill>
              </a:rPr>
              <a:t>k.patní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5724128" y="4845180"/>
            <a:ext cx="3384376" cy="1320124"/>
          </a:xfrm>
          <a:prstGeom prst="left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č</a:t>
            </a:r>
            <a:r>
              <a:rPr lang="cs-CZ" sz="3200" dirty="0" smtClean="0">
                <a:solidFill>
                  <a:schemeClr val="bg1"/>
                </a:solidFill>
              </a:rPr>
              <a:t>lánky prstů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4557112" y="3717032"/>
            <a:ext cx="2361412" cy="864096"/>
          </a:xfrm>
          <a:prstGeom prst="left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bg1"/>
                </a:solidFill>
              </a:rPr>
              <a:t>k.nártní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7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305904"/>
            <a:ext cx="3345560" cy="50405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313262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77923"/>
            <a:ext cx="90061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cs-CZ" sz="2400" dirty="0" smtClean="0"/>
          </a:p>
          <a:p>
            <a:pPr algn="just"/>
            <a:r>
              <a:rPr lang="cs-CZ" sz="2400" dirty="0" smtClean="0"/>
              <a:t>Obrázky- </a:t>
            </a:r>
            <a:r>
              <a:rPr lang="cs-CZ" sz="2400" dirty="0" smtClean="0">
                <a:hlinkClick r:id="rId2"/>
              </a:rPr>
              <a:t>www.office.microsoft.com</a:t>
            </a:r>
            <a:r>
              <a:rPr lang="cs-CZ" sz="2400" dirty="0" smtClean="0"/>
              <a:t>, </a:t>
            </a:r>
            <a:r>
              <a:rPr lang="cs-CZ" sz="2400" dirty="0" err="1" smtClean="0"/>
              <a:t>Power</a:t>
            </a:r>
            <a:r>
              <a:rPr lang="cs-CZ" sz="2400" smtClean="0"/>
              <a:t>  </a:t>
            </a:r>
            <a:r>
              <a:rPr lang="cs-CZ" sz="2400" dirty="0" smtClean="0"/>
              <a:t>Point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4047455"/>
            <a:ext cx="43050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Autor : </a:t>
            </a:r>
            <a:r>
              <a:rPr lang="cs-CZ" sz="2400" dirty="0" err="1" smtClean="0"/>
              <a:t>Mgr.Naděžda</a:t>
            </a:r>
            <a:r>
              <a:rPr lang="cs-CZ" sz="2400" dirty="0" smtClean="0"/>
              <a:t> </a:t>
            </a:r>
            <a:r>
              <a:rPr lang="cs-CZ" sz="2400" dirty="0" err="1" smtClean="0"/>
              <a:t>Štýbrová</a:t>
            </a:r>
            <a:endParaRPr lang="cs-CZ" sz="2400" dirty="0"/>
          </a:p>
        </p:txBody>
      </p:sp>
      <p:pic>
        <p:nvPicPr>
          <p:cNvPr id="4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5" name="Obdélník 4"/>
          <p:cNvSpPr/>
          <p:nvPr/>
        </p:nvSpPr>
        <p:spPr>
          <a:xfrm>
            <a:off x="179512" y="1085835"/>
            <a:ext cx="828092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Text : WILLIAMS</a:t>
            </a:r>
            <a:r>
              <a:rPr lang="cs-CZ" sz="2400" dirty="0"/>
              <a:t>, Brian. </a:t>
            </a:r>
            <a:r>
              <a:rPr lang="cs-CZ" sz="2400" i="1" dirty="0"/>
              <a:t>Otázky a odpovědi</a:t>
            </a:r>
            <a:r>
              <a:rPr lang="cs-CZ" sz="2400" dirty="0"/>
              <a:t>. Praha: Václav Svojtka, 1998</a:t>
            </a:r>
            <a:r>
              <a:rPr lang="cs-CZ" sz="2400" dirty="0" smtClean="0"/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332656"/>
            <a:ext cx="12410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Zdroje 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53749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126</TotalTime>
  <Words>211</Words>
  <Application>Microsoft Office PowerPoint</Application>
  <PresentationFormat>Předvádění na obrazovce (4:3)</PresentationFormat>
  <Paragraphs>47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16</cp:revision>
  <dcterms:created xsi:type="dcterms:W3CDTF">2012-03-17T17:50:20Z</dcterms:created>
  <dcterms:modified xsi:type="dcterms:W3CDTF">2012-08-28T15:51:23Z</dcterms:modified>
</cp:coreProperties>
</file>