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69" r:id="rId4"/>
    <p:sldId id="266" r:id="rId5"/>
    <p:sldId id="270" r:id="rId6"/>
    <p:sldId id="271" r:id="rId7"/>
    <p:sldId id="267" r:id="rId8"/>
    <p:sldId id="268" r:id="rId9"/>
    <p:sldId id="272" r:id="rId10"/>
    <p:sldId id="273" r:id="rId11"/>
    <p:sldId id="274" r:id="rId12"/>
    <p:sldId id="275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Nadledvinky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Žlázy s vnitřní sekrecí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Nadledvinky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4883373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árová žláza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uložená </a:t>
            </a:r>
            <a:r>
              <a:rPr lang="cs-CZ" dirty="0" smtClean="0"/>
              <a:t>: na </a:t>
            </a:r>
            <a:r>
              <a:rPr lang="cs-CZ" dirty="0" smtClean="0"/>
              <a:t>horním pólu ledvin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složená : z kůry a dřeně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 smtClean="0"/>
          </a:p>
          <a:p>
            <a:endParaRPr lang="cs-CZ" dirty="0" smtClean="0"/>
          </a:p>
          <a:p>
            <a:pPr marL="2286000" lvl="5" indent="0">
              <a:buNone/>
            </a:pPr>
            <a:endParaRPr lang="cs-CZ" sz="3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3176" y="1196752"/>
            <a:ext cx="3810000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05064"/>
            <a:ext cx="2808312" cy="2028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0911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Kůra nadledvinek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p</a:t>
            </a:r>
            <a:r>
              <a:rPr lang="cs-CZ" dirty="0" smtClean="0"/>
              <a:t>rodukuje hormony steroidní povahy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j</a:t>
            </a:r>
            <a:r>
              <a:rPr lang="cs-CZ" dirty="0" smtClean="0"/>
              <a:t>ejich činnost je řízena hormonem adenohypofýzy</a:t>
            </a:r>
          </a:p>
          <a:p>
            <a:endParaRPr lang="cs-CZ" dirty="0" smtClean="0"/>
          </a:p>
          <a:p>
            <a:r>
              <a:rPr lang="cs-CZ" dirty="0" smtClean="0"/>
              <a:t>hormony</a:t>
            </a:r>
          </a:p>
          <a:p>
            <a:pPr lvl="2">
              <a:buFont typeface="Wingdings" pitchFamily="2" charset="2"/>
              <a:buChar char="q"/>
            </a:pPr>
            <a:r>
              <a:rPr lang="cs-CZ" sz="3200" dirty="0"/>
              <a:t>g</a:t>
            </a:r>
            <a:r>
              <a:rPr lang="cs-CZ" sz="3200" dirty="0" smtClean="0"/>
              <a:t>lukokortikoidy</a:t>
            </a:r>
          </a:p>
          <a:p>
            <a:pPr lvl="2">
              <a:buFont typeface="Wingdings" pitchFamily="2" charset="2"/>
              <a:buChar char="q"/>
            </a:pPr>
            <a:r>
              <a:rPr lang="cs-CZ" sz="3200" dirty="0" err="1"/>
              <a:t>m</a:t>
            </a:r>
            <a:r>
              <a:rPr lang="cs-CZ" sz="3200" dirty="0" err="1" smtClean="0"/>
              <a:t>ineralokortikoidy</a:t>
            </a:r>
            <a:endParaRPr lang="cs-CZ" sz="3200" dirty="0" smtClean="0"/>
          </a:p>
          <a:p>
            <a:pPr lvl="2">
              <a:buFont typeface="Wingdings" pitchFamily="2" charset="2"/>
              <a:buChar char="q"/>
            </a:pPr>
            <a:r>
              <a:rPr lang="cs-CZ" sz="3200" dirty="0" smtClean="0"/>
              <a:t>androgeny a estrogeny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95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Glukokortikoidy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k</a:t>
            </a:r>
            <a:r>
              <a:rPr lang="cs-CZ" i="1" dirty="0" smtClean="0"/>
              <a:t>ortizol, kortikosteron</a:t>
            </a:r>
          </a:p>
          <a:p>
            <a:endParaRPr lang="cs-CZ" i="1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vyšují hladinu glukózy v krvi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odporují štěpení glykogenu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odněcují syntézu glukózy z necukerných zdrojů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ůsobí protizánětlivě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t</a:t>
            </a:r>
            <a:r>
              <a:rPr lang="cs-CZ" dirty="0" smtClean="0"/>
              <a:t>lumí alergické záněty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00962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mineralokortikoidy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aldosteron</a:t>
            </a:r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i="1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zadržuje sodné kationty v </a:t>
            </a:r>
            <a:r>
              <a:rPr lang="cs-CZ" dirty="0" smtClean="0"/>
              <a:t>ledvinách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podněcuje vylučování draslíku </a:t>
            </a:r>
            <a:r>
              <a:rPr lang="cs-CZ" dirty="0" smtClean="0"/>
              <a:t>močí</a:t>
            </a:r>
            <a:endParaRPr lang="cs-CZ" i="1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40370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Androgeny a estrogeny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hormony podobné pohlavním hormonům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rodukce v minimálním množství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0744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Hypofunkce kortikoidů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porucha   </a:t>
            </a:r>
            <a:r>
              <a:rPr lang="cs-CZ" b="1" i="1" dirty="0" err="1" smtClean="0"/>
              <a:t>Addisonova</a:t>
            </a:r>
            <a:r>
              <a:rPr lang="cs-CZ" b="1" i="1" dirty="0" smtClean="0"/>
              <a:t> choroba</a:t>
            </a:r>
          </a:p>
          <a:p>
            <a:pPr marL="0" indent="0">
              <a:buNone/>
            </a:pPr>
            <a:endParaRPr lang="cs-CZ" b="1" i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/>
              <a:t>p</a:t>
            </a:r>
            <a:r>
              <a:rPr lang="cs-CZ" u="sng" dirty="0" smtClean="0"/>
              <a:t>rojevy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/>
              <a:t>únava až neschopnost pohybu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nízký krevní  tlak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pokles tělesné hmotnosti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4758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Hyperfunkce kortikoidů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orucha    </a:t>
            </a:r>
            <a:r>
              <a:rPr lang="cs-CZ" i="1" dirty="0" smtClean="0"/>
              <a:t> </a:t>
            </a:r>
            <a:r>
              <a:rPr lang="cs-CZ" b="1" i="1" dirty="0" err="1" smtClean="0"/>
              <a:t>Cushingův</a:t>
            </a:r>
            <a:r>
              <a:rPr lang="cs-CZ" b="1" i="1" dirty="0" smtClean="0"/>
              <a:t> syndrom</a:t>
            </a:r>
            <a:r>
              <a:rPr lang="cs-CZ" b="1" dirty="0" smtClean="0"/>
              <a:t> </a:t>
            </a:r>
            <a:endParaRPr lang="cs-CZ" b="1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projevy</a:t>
            </a:r>
          </a:p>
          <a:p>
            <a:pPr marL="0" indent="0">
              <a:buNone/>
            </a:pPr>
            <a:r>
              <a:rPr lang="cs-CZ" i="1" dirty="0" smtClean="0"/>
              <a:t>	</a:t>
            </a:r>
            <a:r>
              <a:rPr lang="cs-CZ" i="1" dirty="0" smtClean="0"/>
              <a:t>obezita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/>
              <a:t>otoky v obličeji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     vysoký krevní tlak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/>
              <a:t>hyperglykémie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/>
              <a:t>utlumení tvorby druhotných pohlavních znaků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923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Dřeň nadledvinek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o</a:t>
            </a:r>
            <a:r>
              <a:rPr lang="cs-CZ" dirty="0" smtClean="0"/>
              <a:t>bsahuje neurosekreční buňky, podobné gangliovým buňkám nervové soustavy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rodukují hormony</a:t>
            </a:r>
          </a:p>
          <a:p>
            <a:pPr marL="0" indent="0">
              <a:buNone/>
            </a:pPr>
            <a:endParaRPr lang="cs-CZ" dirty="0" smtClean="0"/>
          </a:p>
          <a:p>
            <a:pPr marL="457200" lvl="1" indent="-457200">
              <a:buFont typeface="Wingdings" pitchFamily="2" charset="2"/>
              <a:buChar char="q"/>
            </a:pPr>
            <a:r>
              <a:rPr lang="cs-CZ" sz="3200" dirty="0" smtClean="0"/>
              <a:t>adrenalin</a:t>
            </a:r>
          </a:p>
          <a:p>
            <a:pPr marL="457200" lvl="1" indent="-457200">
              <a:buFont typeface="Wingdings" pitchFamily="2" charset="2"/>
              <a:buChar char="q"/>
            </a:pPr>
            <a:r>
              <a:rPr lang="cs-CZ" sz="3200" dirty="0" smtClean="0"/>
              <a:t>noradrenalin</a:t>
            </a:r>
          </a:p>
          <a:p>
            <a:pPr marL="0" lvl="1" indent="0">
              <a:buNone/>
            </a:pPr>
            <a:endParaRPr lang="cs-CZ" sz="3200" dirty="0" smtClean="0"/>
          </a:p>
          <a:p>
            <a:pPr marL="457200" lvl="1" indent="-457200">
              <a:buFont typeface="Wingdings" pitchFamily="2" charset="2"/>
              <a:buChar char="q"/>
            </a:pPr>
            <a:endParaRPr lang="cs-CZ" sz="3200" dirty="0"/>
          </a:p>
          <a:p>
            <a:pPr marL="342900" lvl="1" indent="-342900">
              <a:buFont typeface="Wingdings 2"/>
              <a:buChar char=""/>
            </a:pPr>
            <a:endParaRPr lang="cs-CZ" sz="3200" dirty="0"/>
          </a:p>
          <a:p>
            <a:pPr marL="0" indent="0">
              <a:buNone/>
            </a:pPr>
            <a:r>
              <a:rPr lang="cs-CZ" dirty="0" smtClean="0"/>
              <a:t>tyto hormony připravují organismus k překonání zátěžových situací, zvyšují metabolismus a pohotovost organismu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ůsobí podobně, zčásti i odlišně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84651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Adrenalin a noradrenalin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Adrenalin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odněcuje svalovou aktivitu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vyšuje srdeční  činnost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lepšuje ventilaci plic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r</a:t>
            </a:r>
            <a:r>
              <a:rPr lang="cs-CZ" dirty="0" smtClean="0"/>
              <a:t>ozšiřuje zorničky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Noradrenalin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yvolává celkové zúžení cév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vyšuje krevní tlak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2010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Adrenalin a </a:t>
            </a:r>
            <a:r>
              <a:rPr lang="cs-CZ" dirty="0" err="1" smtClean="0"/>
              <a:t>noraDRENALIN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polečné působení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lvl="1"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vyšují odbourávání tuků a glykogenu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/>
          </a:p>
          <a:p>
            <a:pPr lvl="1"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vyšují obsah glukózy v krvi</a:t>
            </a:r>
          </a:p>
          <a:p>
            <a:pPr lvl="1">
              <a:buFont typeface="Wingdings" pitchFamily="2" charset="2"/>
              <a:buChar char="Ø"/>
            </a:pPr>
            <a:endParaRPr lang="cs-CZ" dirty="0"/>
          </a:p>
          <a:p>
            <a:pPr lvl="1"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lní funkci mediátorů v nervovém systému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089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Adrenalin a noradrenalin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64600"/>
            <a:ext cx="3240360" cy="200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33535"/>
            <a:ext cx="3528392" cy="200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9040"/>
            <a:ext cx="3231049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5752" y="3789040"/>
            <a:ext cx="3722712" cy="211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931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/>
              <a:t>http://www.google.cz/search?hl=cs&amp;cp=4&amp;gs_id=e&amp;xhr=t&amp;q=nadledvinky&amp;bav=on.2,or.r_gc.r_pw.r_qf.&amp;bpcl=36601534&amp;biw=1366&amp;bih=651&amp;wrapid=tljp135169570726806&amp;um=1&amp;ie=UTF-8&amp;tbm=isch&amp;source=og&amp;sa=N&amp;tab=wi&amp;ei=Az-RUJ-uAY36sgaBsIHoAghttp://www.google.cz/search?hl=cs&amp;q=nadledvinky+hormony&amp;bav=on.2,or.r_gc.r_pw.r_qf.&amp;</a:t>
            </a:r>
            <a:r>
              <a:rPr lang="cs-CZ" sz="900" dirty="0" smtClean="0"/>
              <a:t>bpcl=36601534&amp;biw=1366&amp;bih=651&amp;wrapid=tlif135169582822710&amp;um=1&amp;ie=UTF-8&amp;tbm=isch&amp;source=og&amp;sa=N&amp;tab=wi&amp;ei=fj-RUPblKZDUsgby-oGQAQ</a:t>
            </a:r>
          </a:p>
          <a:p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cs&amp;q</a:t>
            </a:r>
            <a:r>
              <a:rPr lang="cs-CZ" sz="900" dirty="0"/>
              <a:t>=</a:t>
            </a:r>
            <a:r>
              <a:rPr lang="cs-CZ" sz="900" dirty="0" err="1"/>
              <a:t>nadledvinky+nemoc&amp;bpcl</a:t>
            </a:r>
            <a:r>
              <a:rPr lang="cs-CZ" sz="900" dirty="0"/>
              <a:t>=36601534&amp;biw=1366&amp;bih=651&amp;bav=on.2,or.r_gc.r_pw.r_qf.&amp;wrapid=tlif135169601032410&amp;um=1&amp;ie=UTF-8&amp;tbm=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=KUCRUNvmN9DCswbU6YHYCA#um=1&amp;hl=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adrenalin&amp;oq</a:t>
            </a:r>
            <a:r>
              <a:rPr lang="cs-CZ" sz="900" dirty="0"/>
              <a:t>=</a:t>
            </a:r>
            <a:r>
              <a:rPr lang="cs-CZ" sz="900" dirty="0" err="1"/>
              <a:t>adrenalin&amp;gs_l</a:t>
            </a:r>
            <a:r>
              <a:rPr lang="cs-CZ" sz="900" dirty="0"/>
              <a:t>=img.12..0l9.19667.25944.0.29293.25.17.0.2.2.2.122.1596.8j9.17.0...0.0...1c.1.pluC3LIN_L8&amp;bav=on.2,or.r_gc.r_pw.r_qf.&amp;</a:t>
            </a:r>
            <a:r>
              <a:rPr lang="cs-CZ" sz="900" dirty="0" smtClean="0"/>
              <a:t>fp=a582403eabacdc31&amp;bpcl=36601534&amp;biw=1366&amp;bih=651</a:t>
            </a:r>
          </a:p>
          <a:p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cs&amp;q</a:t>
            </a:r>
            <a:r>
              <a:rPr lang="cs-CZ" sz="900" dirty="0"/>
              <a:t>=</a:t>
            </a:r>
            <a:r>
              <a:rPr lang="cs-CZ" sz="900" dirty="0" err="1"/>
              <a:t>nadledvinky+nemoc&amp;bpcl</a:t>
            </a:r>
            <a:r>
              <a:rPr lang="cs-CZ" sz="900" dirty="0"/>
              <a:t>=36601534&amp;biw=1366&amp;bih=651&amp;bav=on.2,or.r_gc.r_pw.r_qf.&amp;wrapid=tlif135169601032410&amp;um=1&amp;ie=UTF-8&amp;tbm=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=KUCRUNvmN9DCswbU6YHYCA#um=1&amp;hl=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adrenalin&amp;oq</a:t>
            </a:r>
            <a:r>
              <a:rPr lang="cs-CZ" sz="900" dirty="0"/>
              <a:t>=</a:t>
            </a:r>
            <a:r>
              <a:rPr lang="cs-CZ" sz="900" dirty="0" err="1"/>
              <a:t>adrenalin&amp;gs_l</a:t>
            </a:r>
            <a:r>
              <a:rPr lang="cs-CZ" sz="900" dirty="0"/>
              <a:t>=img.12..0l9.19667.25944.0.29293.25.17.0.2.2.2.122.1596.8j9.17.0...0.0...1c.1.pluC3LIN_L8&amp;bav=on.2,or.r_gc.r_pw.r_qf.&amp;</a:t>
            </a:r>
            <a:r>
              <a:rPr lang="cs-CZ" sz="900" dirty="0" smtClean="0"/>
              <a:t>fp=a582403eabacdc31&amp;bpcl=36601534&amp;biw=1366&amp;bih=651</a:t>
            </a:r>
          </a:p>
          <a:p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cs&amp;q</a:t>
            </a:r>
            <a:r>
              <a:rPr lang="cs-CZ" sz="900" dirty="0"/>
              <a:t>=</a:t>
            </a:r>
            <a:r>
              <a:rPr lang="cs-CZ" sz="900" dirty="0" err="1"/>
              <a:t>nadledvinky+nemoc&amp;bpcl</a:t>
            </a:r>
            <a:r>
              <a:rPr lang="cs-CZ" sz="900" dirty="0"/>
              <a:t>=36601534&amp;biw=1366&amp;bih=651&amp;bav=on.2,or.r_gc.r_pw.r_qf.&amp;wrapid=tlif135169601032410&amp;um=1&amp;ie=UTF-8&amp;tbm=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=KUCRUNvmN9DCswbU6YHYCA#um=1&amp;hl=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adrenalin&amp;oq</a:t>
            </a:r>
            <a:r>
              <a:rPr lang="cs-CZ" sz="900" dirty="0"/>
              <a:t>=</a:t>
            </a:r>
            <a:r>
              <a:rPr lang="cs-CZ" sz="900" dirty="0" err="1"/>
              <a:t>adrenalin&amp;gs_l</a:t>
            </a:r>
            <a:r>
              <a:rPr lang="cs-CZ" sz="900" dirty="0"/>
              <a:t>=img.12..0l9.19667.25944.0.29293.25.17.0.2.2.2.122.1596.8j9.17.0...0.0...1c.1.pluC3LIN_L8&amp;bav=on.2,or.r_gc.r_pw.r_qf.&amp;</a:t>
            </a:r>
            <a:r>
              <a:rPr lang="cs-CZ" sz="900" dirty="0" smtClean="0"/>
              <a:t>fp=a582403eabacdc31&amp;bpcl=36601534&amp;biw=1366&amp;bih=651</a:t>
            </a:r>
          </a:p>
          <a:p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=1366&amp;bih=651&amp;q=</a:t>
            </a:r>
            <a:r>
              <a:rPr lang="cs-CZ" sz="900" dirty="0" err="1"/>
              <a:t>noradrenalin+adrenalin&amp;oq</a:t>
            </a:r>
            <a:r>
              <a:rPr lang="cs-CZ" sz="900" dirty="0"/>
              <a:t>=</a:t>
            </a:r>
            <a:r>
              <a:rPr lang="cs-CZ" sz="900" dirty="0" err="1"/>
              <a:t>noradrenalin&amp;gs_l</a:t>
            </a:r>
            <a:r>
              <a:rPr lang="cs-CZ" sz="900" dirty="0"/>
              <a:t>=img.1.3.0j0i24l9.2812.9589.0.13543.16.9.2.5.6.0.161.307.8j1.9.0...0.0...1ac.1.o9x9q069mVk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147777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145</TotalTime>
  <Words>236</Words>
  <Application>Microsoft Office PowerPoint</Application>
  <PresentationFormat>Předvádění na obrazovce (4:3)</PresentationFormat>
  <Paragraphs>112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Nadledvinky</vt:lpstr>
      <vt:lpstr>Nadledvinky</vt:lpstr>
      <vt:lpstr>Kůra nadledvinek</vt:lpstr>
      <vt:lpstr>Glukokortikoidy</vt:lpstr>
      <vt:lpstr>mineralokortikoidy</vt:lpstr>
      <vt:lpstr>Androgeny a estrogeny</vt:lpstr>
      <vt:lpstr>Hypofunkce kortikoidů</vt:lpstr>
      <vt:lpstr>Hyperfunkce kortikoidů</vt:lpstr>
      <vt:lpstr>Dřeň nadledvinek</vt:lpstr>
      <vt:lpstr>Adrenalin a noradrenalin</vt:lpstr>
      <vt:lpstr>Adrenalin a noraDRENALIN</vt:lpstr>
      <vt:lpstr>Adrenalin a noradrenalin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20</cp:revision>
  <dcterms:created xsi:type="dcterms:W3CDTF">2012-10-08T12:35:50Z</dcterms:created>
  <dcterms:modified xsi:type="dcterms:W3CDTF">2012-10-31T15:28:52Z</dcterms:modified>
</cp:coreProperties>
</file>