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A42A1-5779-40D5-B18B-2738EE2D8F3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93EEE-E4FD-41C8-9CAA-B5D900921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405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A42A1-5779-40D5-B18B-2738EE2D8F3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93EEE-E4FD-41C8-9CAA-B5D900921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559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A42A1-5779-40D5-B18B-2738EE2D8F3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93EEE-E4FD-41C8-9CAA-B5D900921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458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A42A1-5779-40D5-B18B-2738EE2D8F3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93EEE-E4FD-41C8-9CAA-B5D900921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385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A42A1-5779-40D5-B18B-2738EE2D8F3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93EEE-E4FD-41C8-9CAA-B5D900921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228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A42A1-5779-40D5-B18B-2738EE2D8F3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93EEE-E4FD-41C8-9CAA-B5D900921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099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A42A1-5779-40D5-B18B-2738EE2D8F3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93EEE-E4FD-41C8-9CAA-B5D900921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74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A42A1-5779-40D5-B18B-2738EE2D8F3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93EEE-E4FD-41C8-9CAA-B5D900921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994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A42A1-5779-40D5-B18B-2738EE2D8F3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93EEE-E4FD-41C8-9CAA-B5D900921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865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A42A1-5779-40D5-B18B-2738EE2D8F3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93EEE-E4FD-41C8-9CAA-B5D900921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623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A42A1-5779-40D5-B18B-2738EE2D8F3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93EEE-E4FD-41C8-9CAA-B5D900921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181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7A42A1-5779-40D5-B18B-2738EE2D8F3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A93EEE-E4FD-41C8-9CAA-B5D900921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254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836712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7905345"/>
              </p:ext>
            </p:extLst>
          </p:nvPr>
        </p:nvGraphicFramePr>
        <p:xfrm>
          <a:off x="1343980" y="2584308"/>
          <a:ext cx="6540388" cy="33746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VY_32_INOVACE_14_VLASTIVĚDA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– Německo</a:t>
                      </a:r>
                      <a:r>
                        <a:rPr kumimoji="0" lang="cs-CZ" sz="1800" kern="1200" baseline="0" smtClean="0">
                          <a:effectLst/>
                        </a:rPr>
                        <a:t>, křížovka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Opakování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 o Německu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mohou pracovat samostatně i ve skupinách,  zapisují  slova do křížovky, žáci mohou použít školní mapu Německa.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61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16223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3" name="TextovéPole 2"/>
          <p:cNvSpPr txBox="1"/>
          <p:nvPr/>
        </p:nvSpPr>
        <p:spPr>
          <a:xfrm>
            <a:off x="971600" y="921494"/>
            <a:ext cx="31218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KŘÍŽOVKA</a:t>
            </a:r>
            <a:endParaRPr lang="cs-CZ" sz="5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498120"/>
            <a:ext cx="78947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 tajence se ukrývá alpské jezero ležící na pomezí Německa, Rakouska a Švýcarska.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87950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568981"/>
            <a:ext cx="992839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/>
              <a:t>Hlavní město Německa.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Název státu, odkud je do Berlína nejblíže.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Řeka tekoucí z Německa do Černého moře.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Pohoří na hranicích ČR a Německa.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Největší německý přístav na Labi.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Severní soused Německa.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Jak se jmenuje německé město ležící na řece Rýn.</a:t>
            </a:r>
            <a:endParaRPr lang="cs-CZ" sz="3200" dirty="0" smtClean="0"/>
          </a:p>
          <a:p>
            <a:pPr marL="342900" indent="-342900">
              <a:buAutoNum type="arabicPeriod"/>
            </a:pPr>
            <a:r>
              <a:rPr lang="cs-CZ" sz="3200" dirty="0" smtClean="0"/>
              <a:t>Moře ležící mezi Německem a Švédskem.</a:t>
            </a:r>
          </a:p>
          <a:p>
            <a:pPr marL="342900" indent="-342900">
              <a:buAutoNum type="arabicPeriod"/>
            </a:pPr>
            <a:endParaRPr lang="cs-CZ" sz="3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16223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4" name="TextovéPole 3"/>
          <p:cNvSpPr txBox="1"/>
          <p:nvPr/>
        </p:nvSpPr>
        <p:spPr>
          <a:xfrm>
            <a:off x="611560" y="476672"/>
            <a:ext cx="32296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LEGENDA :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349628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2567491"/>
              </p:ext>
            </p:extLst>
          </p:nvPr>
        </p:nvGraphicFramePr>
        <p:xfrm>
          <a:off x="611559" y="692696"/>
          <a:ext cx="7848867" cy="5265585"/>
        </p:xfrm>
        <a:graphic>
          <a:graphicData uri="http://schemas.openxmlformats.org/drawingml/2006/table">
            <a:tbl>
              <a:tblPr firstRow="1" bandRow="1"/>
              <a:tblGrid>
                <a:gridCol w="603759"/>
                <a:gridCol w="603759"/>
                <a:gridCol w="603759"/>
                <a:gridCol w="603759"/>
                <a:gridCol w="603759"/>
                <a:gridCol w="603759"/>
                <a:gridCol w="603759"/>
                <a:gridCol w="603759"/>
                <a:gridCol w="603759"/>
                <a:gridCol w="603759"/>
                <a:gridCol w="603759"/>
                <a:gridCol w="631460"/>
                <a:gridCol w="576058"/>
              </a:tblGrid>
              <a:tr h="657073"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Í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073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T w="12700" cmpd="sng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  <a:lnB w="12700" cmpd="sng">
                      <a:noFill/>
                      <a:prstDash val="solid"/>
                    </a:lnB>
                  </a:tcPr>
                </a:tc>
              </a:tr>
              <a:tr h="657073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073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073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073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Á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074"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T w="12700" cmpd="sng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/>
                        <a:t>K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16223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18276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4607765"/>
              </p:ext>
            </p:extLst>
          </p:nvPr>
        </p:nvGraphicFramePr>
        <p:xfrm>
          <a:off x="611559" y="692696"/>
          <a:ext cx="7848867" cy="5256584"/>
        </p:xfrm>
        <a:graphic>
          <a:graphicData uri="http://schemas.openxmlformats.org/drawingml/2006/table">
            <a:tbl>
              <a:tblPr firstRow="1" bandRow="1"/>
              <a:tblGrid>
                <a:gridCol w="603759"/>
                <a:gridCol w="603759"/>
                <a:gridCol w="603759"/>
                <a:gridCol w="603759"/>
                <a:gridCol w="603759"/>
                <a:gridCol w="603759"/>
                <a:gridCol w="603759"/>
                <a:gridCol w="603759"/>
                <a:gridCol w="603759"/>
                <a:gridCol w="603759"/>
                <a:gridCol w="603759"/>
                <a:gridCol w="603759"/>
                <a:gridCol w="603759"/>
              </a:tblGrid>
              <a:tr h="657073">
                <a:tc gridSpan="6"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>
                    <a:lnL w="12700" cmpd="sng">
                      <a:noFill/>
                      <a:prstDash val="solid"/>
                    </a:lnL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1.</a:t>
                      </a:r>
                      <a:endParaRPr lang="cs-CZ" sz="2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Í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 anchor="ctr"/>
                </a:tc>
              </a:tr>
              <a:tr h="657073">
                <a:tc gridSpan="4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mpd="sng">
                      <a:noFill/>
                      <a:prstDash val="solid"/>
                    </a:lnL>
                    <a:lnT w="12700" cmpd="sng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 anchor="ctr"/>
                </a:tc>
                <a:tc rowSpan="7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R w="12700" cmpd="sng">
                      <a:noFill/>
                      <a:prstDash val="solid"/>
                    </a:lnR>
                    <a:lnB w="12700" cmpd="sng">
                      <a:noFill/>
                      <a:prstDash val="solid"/>
                    </a:lnB>
                  </a:tcPr>
                </a:tc>
              </a:tr>
              <a:tr h="657073">
                <a:tc gridSpan="4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 anchor="ctr">
                    <a:lnL w="12700" cmpd="sng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3.</a:t>
                      </a:r>
                      <a:endParaRPr lang="cs-CZ" sz="2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J</a:t>
                      </a:r>
                      <a:endParaRPr lang="cs-CZ" sz="3600" dirty="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073">
                <a:tc gridSpan="3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mpd="sng">
                      <a:noFill/>
                      <a:prstDash val="solid"/>
                    </a:lnL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4.</a:t>
                      </a:r>
                      <a:endParaRPr lang="cs-CZ" sz="2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Š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R w="12700" cmpd="sng">
                      <a:noFill/>
                      <a:prstDash val="soli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073">
                <a:tc gridSpan="4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mpd="sng">
                      <a:noFill/>
                      <a:prstDash val="solid"/>
                    </a:lnL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5.</a:t>
                      </a:r>
                      <a:endParaRPr lang="cs-CZ" sz="2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073">
                <a:tc gridSpan="3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mpd="sng">
                      <a:noFill/>
                      <a:prstDash val="solid"/>
                    </a:lnL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</a:t>
                      </a:r>
                      <a:r>
                        <a:rPr lang="cs-CZ" sz="3600" dirty="0" smtClean="0"/>
                        <a:t>.</a:t>
                      </a:r>
                      <a:endParaRPr lang="cs-CZ" sz="36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Á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R w="12700" cmpd="sng">
                      <a:noFill/>
                      <a:prstDash val="soli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073">
                <a:tc gridSpan="6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mpd="sng">
                      <a:noFill/>
                      <a:prstDash val="solid"/>
                    </a:lnL>
                    <a:lnT w="12700" cmpd="sng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7</a:t>
                      </a:r>
                      <a:r>
                        <a:rPr lang="cs-CZ" sz="3600" dirty="0" smtClean="0"/>
                        <a:t>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Í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8</a:t>
                      </a:r>
                      <a:r>
                        <a:rPr lang="cs-CZ" sz="3600" dirty="0" smtClean="0"/>
                        <a:t>.</a:t>
                      </a:r>
                      <a:endParaRPr lang="cs-CZ" sz="36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É</a:t>
                      </a:r>
                      <a:endParaRPr lang="cs-CZ" sz="36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R w="12700" cmpd="sng">
                      <a:noFill/>
                      <a:prstDash val="solid"/>
                    </a:lnR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16223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57460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30120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4" name="TextovéPole 3"/>
          <p:cNvSpPr txBox="1"/>
          <p:nvPr/>
        </p:nvSpPr>
        <p:spPr>
          <a:xfrm>
            <a:off x="467544" y="4509120"/>
            <a:ext cx="33563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Autor : Mgr. Naděžda </a:t>
            </a:r>
            <a:r>
              <a:rPr lang="cs-CZ" sz="2000" dirty="0" err="1" smtClean="0"/>
              <a:t>Štýbrová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1368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228</Words>
  <Application>Microsoft Office PowerPoint</Application>
  <PresentationFormat>Předvádění na obrazovce (4:3)</PresentationFormat>
  <Paragraphs>90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13</cp:revision>
  <dcterms:created xsi:type="dcterms:W3CDTF">2012-04-07T07:55:36Z</dcterms:created>
  <dcterms:modified xsi:type="dcterms:W3CDTF">2012-09-12T17:09:48Z</dcterms:modified>
</cp:coreProperties>
</file>