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1B2541-EA6C-49B3-B4E6-5DDF2404EEBB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42B95-E71D-48EA-86F8-7D3145D5B0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3269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1B2541-EA6C-49B3-B4E6-5DDF2404EEBB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42B95-E71D-48EA-86F8-7D3145D5B0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01860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1B2541-EA6C-49B3-B4E6-5DDF2404EEBB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42B95-E71D-48EA-86F8-7D3145D5B0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517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1B2541-EA6C-49B3-B4E6-5DDF2404EEBB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42B95-E71D-48EA-86F8-7D3145D5B0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8171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1B2541-EA6C-49B3-B4E6-5DDF2404EEBB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42B95-E71D-48EA-86F8-7D3145D5B0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6046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1B2541-EA6C-49B3-B4E6-5DDF2404EEBB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42B95-E71D-48EA-86F8-7D3145D5B0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65562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1B2541-EA6C-49B3-B4E6-5DDF2404EEBB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42B95-E71D-48EA-86F8-7D3145D5B0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57797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1B2541-EA6C-49B3-B4E6-5DDF2404EEBB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42B95-E71D-48EA-86F8-7D3145D5B0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05712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1B2541-EA6C-49B3-B4E6-5DDF2404EEBB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42B95-E71D-48EA-86F8-7D3145D5B0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86889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1B2541-EA6C-49B3-B4E6-5DDF2404EEBB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42B95-E71D-48EA-86F8-7D3145D5B0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67852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1B2541-EA6C-49B3-B4E6-5DDF2404EEBB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42B95-E71D-48EA-86F8-7D3145D5B0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05396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1B2541-EA6C-49B3-B4E6-5DDF2404EEBB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E42B95-E71D-48EA-86F8-7D3145D5B0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403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08720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3168913"/>
              </p:ext>
            </p:extLst>
          </p:nvPr>
        </p:nvGraphicFramePr>
        <p:xfrm>
          <a:off x="1331640" y="2636912"/>
          <a:ext cx="6540388" cy="35227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40388"/>
              </a:tblGrid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r>
                        <a:rPr lang="cs-CZ" baseline="0" dirty="0" smtClean="0"/>
                        <a:t>  </a:t>
                      </a:r>
                      <a:r>
                        <a:rPr kumimoji="0" lang="cs-CZ" sz="1800" kern="1200" dirty="0" smtClean="0">
                          <a:effectLst/>
                        </a:rPr>
                        <a:t>ZŠ J. E. Purkyně a ZUŠ Libochovice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AUTOR: Mgr. Naděžda Štýbrová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NÁZEV</a:t>
                      </a:r>
                      <a:r>
                        <a:rPr kumimoji="0" lang="cs-CZ" sz="1800" kern="1200" smtClean="0">
                          <a:effectLst/>
                        </a:rPr>
                        <a:t>: VY_32_INOVACE_18 </a:t>
                      </a:r>
                      <a:r>
                        <a:rPr kumimoji="0" lang="cs-CZ" sz="1800" kern="1200" dirty="0" smtClean="0">
                          <a:effectLst/>
                        </a:rPr>
                        <a:t>_VLASTIVĚDA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– Evropské státy, </a:t>
                      </a:r>
                      <a:r>
                        <a:rPr kumimoji="0" lang="cs-CZ" sz="1800" kern="1200" baseline="0" dirty="0" err="1" smtClean="0">
                          <a:effectLst/>
                        </a:rPr>
                        <a:t>čtyřsměrka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TÉMA: Evropské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státy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ČÍSLO  PROJEKTU:  CZ.1.07/1.4.00/21.2803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ANOTACE: 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určeno pro žáky 5.tříd. Žáci ve skupinách vyhledávají názvy 14 evropských států a 2 evropských měst, vyškrtávají  je a ze zbývajících písmen (7) složí tajenku.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2525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5" y="260648"/>
            <a:ext cx="806489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ČTYŘSMĚRKA</a:t>
            </a:r>
            <a:endParaRPr lang="cs-CZ" sz="4000" dirty="0"/>
          </a:p>
          <a:p>
            <a:r>
              <a:rPr lang="cs-CZ" sz="4000" dirty="0" smtClean="0"/>
              <a:t>Vyhledejte názvy 14 evropských  států  a 2 evropských měst. Zbývající písmena (7) vyznačte a po řádcích přečtěte tajenku. </a:t>
            </a:r>
            <a:endParaRPr lang="cs-CZ" sz="40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216223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4" name="TextovéPole 3"/>
          <p:cNvSpPr txBox="1"/>
          <p:nvPr/>
        </p:nvSpPr>
        <p:spPr>
          <a:xfrm>
            <a:off x="827585" y="3861048"/>
            <a:ext cx="818278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Tajenka : Po Vatikánu je druhým nejmenším evropským státem , je to knížectví…….</a:t>
            </a:r>
            <a:endParaRPr lang="cs-CZ" sz="40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2955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216223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3" name="TextovéPole 2"/>
          <p:cNvSpPr txBox="1"/>
          <p:nvPr/>
        </p:nvSpPr>
        <p:spPr>
          <a:xfrm>
            <a:off x="179512" y="1340768"/>
            <a:ext cx="883086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i="1" dirty="0" smtClean="0">
                <a:solidFill>
                  <a:srgbClr val="FF0000"/>
                </a:solidFill>
              </a:rPr>
              <a:t>Státy: </a:t>
            </a:r>
            <a:r>
              <a:rPr lang="cs-CZ" sz="4000" dirty="0" smtClean="0"/>
              <a:t>ALBÁNIE, BELGIE, ČR, FINSKO, IRSKO, ITÁLIE, LITVA, MAĎARSKO,</a:t>
            </a:r>
          </a:p>
          <a:p>
            <a:r>
              <a:rPr lang="cs-CZ" sz="4000" dirty="0" smtClean="0"/>
              <a:t>NĚMECKO, NORSKO, POLSKO, RUMUNSKO, RUSKO, ŘECKO.</a:t>
            </a:r>
          </a:p>
          <a:p>
            <a:endParaRPr lang="cs-CZ" sz="4000" dirty="0"/>
          </a:p>
          <a:p>
            <a:r>
              <a:rPr lang="cs-CZ" sz="4000" i="1" dirty="0" smtClean="0">
                <a:solidFill>
                  <a:srgbClr val="FF0000"/>
                </a:solidFill>
              </a:rPr>
              <a:t>Města: </a:t>
            </a:r>
            <a:r>
              <a:rPr lang="cs-CZ" sz="4000" dirty="0" smtClean="0"/>
              <a:t>OSLO, ŘÍM.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230580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1539478"/>
              </p:ext>
            </p:extLst>
          </p:nvPr>
        </p:nvGraphicFramePr>
        <p:xfrm>
          <a:off x="827578" y="836712"/>
          <a:ext cx="7416830" cy="5040560"/>
        </p:xfrm>
        <a:graphic>
          <a:graphicData uri="http://schemas.openxmlformats.org/drawingml/2006/table">
            <a:tbl>
              <a:tblPr firstRow="1" bandRow="1"/>
              <a:tblGrid>
                <a:gridCol w="741683"/>
                <a:gridCol w="741683"/>
                <a:gridCol w="741683"/>
                <a:gridCol w="741683"/>
                <a:gridCol w="741683"/>
                <a:gridCol w="741683"/>
                <a:gridCol w="741683"/>
                <a:gridCol w="741683"/>
                <a:gridCol w="741683"/>
                <a:gridCol w="741683"/>
              </a:tblGrid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 anchor="ctr"/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Ď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Ě</a:t>
                      </a:r>
                      <a:endParaRPr lang="cs-CZ" sz="3200" b="1" dirty="0"/>
                    </a:p>
                  </a:txBody>
                  <a:tcPr anchor="ctr"/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V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Č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P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</a:t>
                      </a:r>
                      <a:endParaRPr lang="cs-CZ" sz="3200" b="1" dirty="0"/>
                    </a:p>
                  </a:txBody>
                  <a:tcPr anchor="ctr"/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F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I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 anchor="ctr"/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I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G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C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C</a:t>
                      </a:r>
                      <a:endParaRPr lang="cs-CZ" sz="3200" b="1" dirty="0"/>
                    </a:p>
                  </a:txBody>
                  <a:tcPr anchor="ctr"/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Á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I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 anchor="ctr"/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C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Í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Ř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 anchor="ctr"/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I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É</a:t>
                      </a:r>
                      <a:endParaRPr lang="cs-CZ" sz="3200" b="1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216223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430051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5242456"/>
              </p:ext>
            </p:extLst>
          </p:nvPr>
        </p:nvGraphicFramePr>
        <p:xfrm>
          <a:off x="827578" y="836712"/>
          <a:ext cx="7416830" cy="5040560"/>
        </p:xfrm>
        <a:graphic>
          <a:graphicData uri="http://schemas.openxmlformats.org/drawingml/2006/table">
            <a:tbl>
              <a:tblPr firstRow="1" bandRow="1"/>
              <a:tblGrid>
                <a:gridCol w="792094"/>
                <a:gridCol w="691272"/>
                <a:gridCol w="741683"/>
                <a:gridCol w="741683"/>
                <a:gridCol w="741683"/>
                <a:gridCol w="741683"/>
                <a:gridCol w="741683"/>
                <a:gridCol w="741683"/>
                <a:gridCol w="741683"/>
                <a:gridCol w="741683"/>
              </a:tblGrid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 anchor="ctr"/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Ď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Ě</a:t>
                      </a:r>
                      <a:endParaRPr lang="cs-CZ" sz="3200" b="1" dirty="0"/>
                    </a:p>
                  </a:txBody>
                  <a:tcPr anchor="ctr"/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V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Č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P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</a:t>
                      </a:r>
                      <a:endParaRPr lang="cs-CZ" sz="3200" b="1" dirty="0"/>
                    </a:p>
                  </a:txBody>
                  <a:tcPr anchor="ctr"/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F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I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 anchor="ctr"/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I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G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C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C</a:t>
                      </a:r>
                      <a:endParaRPr lang="cs-CZ" sz="3200" b="1" dirty="0"/>
                    </a:p>
                  </a:txBody>
                  <a:tcPr anchor="ctr"/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Á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I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 anchor="ctr"/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Í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Ř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 anchor="ctr"/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I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É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216223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  <p:cxnSp>
        <p:nvCxnSpPr>
          <p:cNvPr id="5" name="Přímá spojnice 4"/>
          <p:cNvCxnSpPr/>
          <p:nvPr/>
        </p:nvCxnSpPr>
        <p:spPr>
          <a:xfrm>
            <a:off x="827584" y="1124744"/>
            <a:ext cx="734481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187624" y="836712"/>
            <a:ext cx="0" cy="504056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619672" y="1772816"/>
            <a:ext cx="583264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7884368" y="836712"/>
            <a:ext cx="0" cy="43924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2627784" y="1412776"/>
            <a:ext cx="72008" cy="316835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4139952" y="2132856"/>
            <a:ext cx="0" cy="374441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059832" y="3032956"/>
            <a:ext cx="439248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4617034" y="2348880"/>
            <a:ext cx="147616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7164288" y="2132856"/>
            <a:ext cx="0" cy="374441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6300192" y="2132856"/>
            <a:ext cx="144016" cy="309634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1619672" y="3681028"/>
            <a:ext cx="439248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619672" y="4221088"/>
            <a:ext cx="5184576" cy="7200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827584" y="5589240"/>
            <a:ext cx="370841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535996" y="5589240"/>
            <a:ext cx="291632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H="1">
            <a:off x="4535996" y="4941168"/>
            <a:ext cx="226825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4478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373216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7" name="TextovéPole 6"/>
          <p:cNvSpPr txBox="1"/>
          <p:nvPr/>
        </p:nvSpPr>
        <p:spPr>
          <a:xfrm>
            <a:off x="467544" y="4509120"/>
            <a:ext cx="33563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Autor : Mgr. Naděžda </a:t>
            </a:r>
            <a:r>
              <a:rPr lang="cs-CZ" sz="2000" dirty="0" err="1" smtClean="0"/>
              <a:t>Štýbrová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67257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307</Words>
  <Application>Microsoft Office PowerPoint</Application>
  <PresentationFormat>Předvádění na obrazovce (4:3)</PresentationFormat>
  <Paragraphs>174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12</cp:revision>
  <dcterms:created xsi:type="dcterms:W3CDTF">2012-04-07T08:14:39Z</dcterms:created>
  <dcterms:modified xsi:type="dcterms:W3CDTF">2012-08-28T14:51:45Z</dcterms:modified>
</cp:coreProperties>
</file>