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027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939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906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928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40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365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93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104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1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44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037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F41E6-0099-4A91-9204-C9319B4487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DC59C-F75B-4F90-807E-F9EDAB536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61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244116"/>
              </p:ext>
            </p:extLst>
          </p:nvPr>
        </p:nvGraphicFramePr>
        <p:xfrm>
          <a:off x="1343980" y="2584308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VY_32_INOVACE_19_VLASTIVĚDA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Opakování o Evropě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Opakování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 o Evropě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samostatně, vybírají z nabídky jednu správnou možnost, k dispozici mají školní mapu Evropy. Práce slouží k upevnění učiva o Evropě.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855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772816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Opakování – EVROPA</a:t>
            </a:r>
          </a:p>
          <a:p>
            <a:pPr algn="ctr"/>
            <a:endParaRPr lang="cs-CZ" sz="5400" dirty="0"/>
          </a:p>
          <a:p>
            <a:pPr algn="ctr"/>
            <a:endParaRPr lang="cs-CZ" sz="5400" dirty="0" smtClean="0"/>
          </a:p>
          <a:p>
            <a:pPr algn="ctr"/>
            <a:r>
              <a:rPr lang="cs-CZ" sz="5400" dirty="0" smtClean="0"/>
              <a:t>Vyber jednu z možností.</a:t>
            </a:r>
            <a:endParaRPr lang="cs-CZ" sz="54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9320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6457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600" dirty="0" smtClean="0">
                <a:solidFill>
                  <a:srgbClr val="FF0000"/>
                </a:solidFill>
              </a:rPr>
              <a:t>Evropa není oddělena oceánem nebo mořem od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Ameriky             b) Afriky                c) Asie                d) Austrálie</a:t>
            </a:r>
            <a:endParaRPr lang="cs-CZ" sz="2600" dirty="0"/>
          </a:p>
          <a:p>
            <a:endParaRPr lang="cs-CZ" sz="2600" dirty="0" smtClean="0"/>
          </a:p>
          <a:p>
            <a:pPr marL="342900" indent="-342900">
              <a:buAutoNum type="arabicPeriod" startAt="2"/>
            </a:pPr>
            <a:r>
              <a:rPr lang="cs-CZ" sz="2600" dirty="0" smtClean="0">
                <a:solidFill>
                  <a:srgbClr val="FF0000"/>
                </a:solidFill>
              </a:rPr>
              <a:t>Česká republika leží v Evropě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západní           b) východní               c) střední              d) severní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3. Království je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Francie        b) Německo          c) Británie               d) Rakousko</a:t>
            </a:r>
          </a:p>
          <a:p>
            <a:pPr marL="342900" indent="-342900">
              <a:buAutoNum type="alphaLcParenR"/>
            </a:pP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4. V Evropě neleží  poloostrov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Skandinávský       b) Pyrenejský        c) Balkánský        d) Arabský</a:t>
            </a:r>
          </a:p>
          <a:p>
            <a:pPr marL="342900" indent="-342900">
              <a:buAutoNum type="alphaLcParenR"/>
            </a:pP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5. V Evropě není podnebný pás :</a:t>
            </a: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/>
              <a:t>a) mírný           b) subtropický           c) polární           d) tropický</a:t>
            </a:r>
            <a:endParaRPr lang="cs-CZ" sz="2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9320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92031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59360"/>
            <a:ext cx="914400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6. Žádná z Evropských řek neteče do moře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Rudého          b) Černého      c) Středozemního             d)Baltského</a:t>
            </a:r>
          </a:p>
          <a:p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7. Nejvyšší evropské pohoří Alpy neleží na území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Rakouska         b) Německa           c)Španělska                d) Francie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8. V Evropě neleží hora :</a:t>
            </a:r>
          </a:p>
          <a:p>
            <a:pPr marL="342900" indent="-342900">
              <a:buAutoNum type="alphaLcParenR"/>
            </a:pPr>
            <a:r>
              <a:rPr lang="cs-CZ" sz="2600" dirty="0" err="1" smtClean="0"/>
              <a:t>Mont</a:t>
            </a:r>
            <a:r>
              <a:rPr lang="cs-CZ" sz="2600" dirty="0" smtClean="0"/>
              <a:t> Everest     b) Zugspitze        c) </a:t>
            </a:r>
            <a:r>
              <a:rPr lang="cs-CZ" sz="2600" dirty="0" err="1" smtClean="0"/>
              <a:t>Mont</a:t>
            </a:r>
            <a:r>
              <a:rPr lang="cs-CZ" sz="2600" dirty="0" smtClean="0"/>
              <a:t> </a:t>
            </a:r>
            <a:r>
              <a:rPr lang="cs-CZ" sz="2600" dirty="0" err="1" smtClean="0"/>
              <a:t>Blanc</a:t>
            </a:r>
            <a:r>
              <a:rPr lang="cs-CZ" sz="2600" dirty="0" smtClean="0"/>
              <a:t>        d) </a:t>
            </a:r>
            <a:r>
              <a:rPr lang="cs-CZ" sz="2600" dirty="0" err="1" smtClean="0"/>
              <a:t>Narodnaja</a:t>
            </a:r>
            <a:endParaRPr lang="cs-CZ" sz="2600" dirty="0" smtClean="0"/>
          </a:p>
          <a:p>
            <a:pPr marL="342900" indent="-342900">
              <a:buAutoNum type="alphaLcParenR"/>
            </a:pP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9. Na řece Dunaj neleží město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Vídeň            b) Bratislava             c) </a:t>
            </a:r>
            <a:r>
              <a:rPr lang="cs-CZ" sz="2600" dirty="0" err="1" smtClean="0"/>
              <a:t>Helsinki</a:t>
            </a:r>
            <a:r>
              <a:rPr lang="cs-CZ" sz="2600" dirty="0" smtClean="0"/>
              <a:t>                d) Budapešť</a:t>
            </a:r>
          </a:p>
          <a:p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10. Německem neprotéká řeka : 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Labe            B) Visla                  c) Rýn                 d) Dunaj</a:t>
            </a:r>
          </a:p>
          <a:p>
            <a:endParaRPr lang="cs-CZ" sz="2600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9320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02753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11. Vnitrozemský stát je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Belgie         b) Polsko                 c) Norsko                d) Slovensko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12. Přímořský stát je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Maďarsko        b) Chorvatsko          c) Švýcarsko          d) Rakousko</a:t>
            </a:r>
          </a:p>
          <a:p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13. Hlavním městem Slovenské republiky je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Vídeň                b) Praha                 c) Bratislava               d)Varšava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14. Většinu povrchu Evropy pokrývají : 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subtropické rostliny       b) polární pustiny    c) pouště      d) lesy</a:t>
            </a:r>
          </a:p>
          <a:p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15. Sídlo Evropského parlamentu je ve  městě :</a:t>
            </a:r>
          </a:p>
          <a:p>
            <a:r>
              <a:rPr lang="cs-CZ" sz="2600" dirty="0" smtClean="0"/>
              <a:t>a) Bratislava        b) Berlín            c) Brusel               d)Brno     </a:t>
            </a:r>
            <a:endParaRPr lang="cs-CZ" sz="2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9320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8723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3486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600" dirty="0" smtClean="0">
                <a:solidFill>
                  <a:srgbClr val="FF0000"/>
                </a:solidFill>
              </a:rPr>
              <a:t>Evropa není oddělena oceánem nebo mořem od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Ameriky             b) Afriky                </a:t>
            </a:r>
            <a:r>
              <a:rPr lang="cs-CZ" sz="2600" b="1" dirty="0" smtClean="0">
                <a:solidFill>
                  <a:srgbClr val="0070C0"/>
                </a:solidFill>
              </a:rPr>
              <a:t>c) Asie                </a:t>
            </a:r>
            <a:r>
              <a:rPr lang="cs-CZ" sz="2600" dirty="0" smtClean="0"/>
              <a:t>d) Austrálie</a:t>
            </a:r>
            <a:endParaRPr lang="cs-CZ" sz="2600" dirty="0"/>
          </a:p>
          <a:p>
            <a:endParaRPr lang="cs-CZ" sz="2600" dirty="0" smtClean="0"/>
          </a:p>
          <a:p>
            <a:pPr marL="342900" indent="-342900">
              <a:buAutoNum type="arabicPeriod" startAt="2"/>
            </a:pPr>
            <a:r>
              <a:rPr lang="cs-CZ" sz="2600" dirty="0" smtClean="0">
                <a:solidFill>
                  <a:srgbClr val="FF0000"/>
                </a:solidFill>
              </a:rPr>
              <a:t>Česká republika leží v Evropě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západní           b) východní               </a:t>
            </a:r>
            <a:r>
              <a:rPr lang="cs-CZ" sz="2600" b="1" dirty="0" smtClean="0">
                <a:solidFill>
                  <a:srgbClr val="0070C0"/>
                </a:solidFill>
              </a:rPr>
              <a:t>c) střední              </a:t>
            </a:r>
            <a:r>
              <a:rPr lang="cs-CZ" sz="2600" dirty="0" smtClean="0"/>
              <a:t>d) severní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3. Království je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Francie        b) Německo          </a:t>
            </a:r>
            <a:r>
              <a:rPr lang="cs-CZ" sz="2600" b="1" dirty="0" smtClean="0">
                <a:solidFill>
                  <a:srgbClr val="0070C0"/>
                </a:solidFill>
              </a:rPr>
              <a:t>c) Británie               </a:t>
            </a:r>
            <a:r>
              <a:rPr lang="cs-CZ" sz="2600" dirty="0" smtClean="0"/>
              <a:t>d) Rakousko</a:t>
            </a:r>
          </a:p>
          <a:p>
            <a:pPr marL="342900" indent="-342900">
              <a:buAutoNum type="alphaLcParenR"/>
            </a:pP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4. V Evropě neleží  poloostrov :</a:t>
            </a:r>
            <a:endParaRPr lang="cs-CZ" sz="2600" dirty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r>
              <a:rPr lang="cs-CZ" sz="2600" dirty="0" smtClean="0"/>
              <a:t>Skandinávský       b) Pyrenejský        c) Balkánský        </a:t>
            </a:r>
            <a:r>
              <a:rPr lang="cs-CZ" sz="2600" b="1" dirty="0" smtClean="0">
                <a:solidFill>
                  <a:srgbClr val="0070C0"/>
                </a:solidFill>
              </a:rPr>
              <a:t>d) Arabský</a:t>
            </a:r>
          </a:p>
          <a:p>
            <a:pPr marL="342900" indent="-342900">
              <a:buAutoNum type="alphaLcParenR"/>
            </a:pP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5. V Evropě není podnebný pás :</a:t>
            </a: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/>
              <a:t>a) mírný           b) subtropický           c) polární           </a:t>
            </a:r>
            <a:r>
              <a:rPr lang="cs-CZ" sz="2600" b="1" dirty="0" smtClean="0">
                <a:solidFill>
                  <a:srgbClr val="0070C0"/>
                </a:solidFill>
              </a:rPr>
              <a:t>d) tropický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3362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SPRÁVNÉ  ŘEŠENÍ :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304" y="86059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237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59360"/>
            <a:ext cx="914400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6. Žádná z Evropských řek neteče do moře :</a:t>
            </a:r>
          </a:p>
          <a:p>
            <a:pPr marL="342900" indent="-342900">
              <a:buAutoNum type="alphaLcParenR"/>
            </a:pPr>
            <a:r>
              <a:rPr lang="cs-CZ" sz="2600" b="1" dirty="0" smtClean="0">
                <a:solidFill>
                  <a:srgbClr val="0070C0"/>
                </a:solidFill>
              </a:rPr>
              <a:t>Rudého</a:t>
            </a:r>
            <a:r>
              <a:rPr lang="cs-CZ" sz="2600" dirty="0" smtClean="0"/>
              <a:t>          b) Černého      c) Středozemního            d)Baltského</a:t>
            </a:r>
          </a:p>
          <a:p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7. Nejvyšší evropské pohoří Alpy neleží na území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Rakouska         b) Německa          </a:t>
            </a:r>
            <a:r>
              <a:rPr lang="cs-CZ" sz="2600" b="1" dirty="0" smtClean="0">
                <a:solidFill>
                  <a:srgbClr val="0070C0"/>
                </a:solidFill>
              </a:rPr>
              <a:t> c)Španělska                </a:t>
            </a:r>
            <a:r>
              <a:rPr lang="cs-CZ" sz="2600" dirty="0" smtClean="0"/>
              <a:t>d) Francie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8. V Evropě neleží hora :</a:t>
            </a:r>
          </a:p>
          <a:p>
            <a:pPr marL="342900" indent="-342900">
              <a:buAutoNum type="alphaLcParenR"/>
            </a:pPr>
            <a:r>
              <a:rPr lang="cs-CZ" sz="2600" b="1" dirty="0" err="1" smtClean="0">
                <a:solidFill>
                  <a:srgbClr val="0070C0"/>
                </a:solidFill>
              </a:rPr>
              <a:t>Mont</a:t>
            </a:r>
            <a:r>
              <a:rPr lang="cs-CZ" sz="2600" b="1" dirty="0" smtClean="0">
                <a:solidFill>
                  <a:srgbClr val="0070C0"/>
                </a:solidFill>
              </a:rPr>
              <a:t> Everest     </a:t>
            </a:r>
            <a:r>
              <a:rPr lang="cs-CZ" sz="2600" dirty="0" smtClean="0"/>
              <a:t>b) Zugspitze        c) </a:t>
            </a:r>
            <a:r>
              <a:rPr lang="cs-CZ" sz="2600" dirty="0" err="1" smtClean="0"/>
              <a:t>Mont</a:t>
            </a:r>
            <a:r>
              <a:rPr lang="cs-CZ" sz="2600" dirty="0" smtClean="0"/>
              <a:t> </a:t>
            </a:r>
            <a:r>
              <a:rPr lang="cs-CZ" sz="2600" dirty="0" err="1" smtClean="0"/>
              <a:t>Blanc</a:t>
            </a:r>
            <a:r>
              <a:rPr lang="cs-CZ" sz="2600" dirty="0" smtClean="0"/>
              <a:t>        d) </a:t>
            </a:r>
            <a:r>
              <a:rPr lang="cs-CZ" sz="2600" dirty="0" err="1" smtClean="0"/>
              <a:t>Narodnaja</a:t>
            </a:r>
            <a:endParaRPr lang="cs-CZ" sz="2600" dirty="0" smtClean="0"/>
          </a:p>
          <a:p>
            <a:pPr marL="342900" indent="-342900">
              <a:buAutoNum type="alphaLcParenR"/>
            </a:pP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9. Na řece Dunaj neleží město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Vídeň            b) Bratislava             </a:t>
            </a:r>
            <a:r>
              <a:rPr lang="cs-CZ" sz="2600" b="1" dirty="0" smtClean="0">
                <a:solidFill>
                  <a:srgbClr val="0070C0"/>
                </a:solidFill>
              </a:rPr>
              <a:t>c) </a:t>
            </a:r>
            <a:r>
              <a:rPr lang="cs-CZ" sz="2600" b="1" dirty="0" err="1" smtClean="0">
                <a:solidFill>
                  <a:srgbClr val="0070C0"/>
                </a:solidFill>
              </a:rPr>
              <a:t>Helsinki</a:t>
            </a:r>
            <a:r>
              <a:rPr lang="cs-CZ" sz="2600" b="1" dirty="0" smtClean="0">
                <a:solidFill>
                  <a:srgbClr val="0070C0"/>
                </a:solidFill>
              </a:rPr>
              <a:t>                </a:t>
            </a:r>
            <a:r>
              <a:rPr lang="cs-CZ" sz="2600" dirty="0" smtClean="0"/>
              <a:t>d) Budapešť</a:t>
            </a:r>
          </a:p>
          <a:p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10. Německem neprotéká řeka : 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Labe            </a:t>
            </a:r>
            <a:r>
              <a:rPr lang="cs-CZ" sz="2600" b="1" dirty="0" smtClean="0">
                <a:solidFill>
                  <a:srgbClr val="0070C0"/>
                </a:solidFill>
              </a:rPr>
              <a:t>b) Visla                  </a:t>
            </a:r>
            <a:r>
              <a:rPr lang="cs-CZ" sz="2600" dirty="0" smtClean="0"/>
              <a:t>c) Rýn                 d) Dunaj</a:t>
            </a:r>
          </a:p>
          <a:p>
            <a:endParaRPr lang="cs-CZ" sz="2600" dirty="0" smtClean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9320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2370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11. Vnitrozemský stát je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Belgie         b) Polsko                 c) Norsko                </a:t>
            </a:r>
            <a:r>
              <a:rPr lang="cs-CZ" sz="2600" b="1" dirty="0" smtClean="0">
                <a:solidFill>
                  <a:srgbClr val="0070C0"/>
                </a:solidFill>
              </a:rPr>
              <a:t>d) Slovensko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12. Přímořský stát je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Maďarsko        </a:t>
            </a:r>
            <a:r>
              <a:rPr lang="cs-CZ" sz="2600" b="1" dirty="0" smtClean="0">
                <a:solidFill>
                  <a:srgbClr val="0070C0"/>
                </a:solidFill>
              </a:rPr>
              <a:t>b) Chorvatsko          </a:t>
            </a:r>
            <a:r>
              <a:rPr lang="cs-CZ" sz="2600" dirty="0" smtClean="0"/>
              <a:t>c) Švýcarsko          d) Rakousko</a:t>
            </a:r>
          </a:p>
          <a:p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13. Hlavním městem Slovenské republiky je :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Vídeň                b) Praha                 </a:t>
            </a:r>
            <a:r>
              <a:rPr lang="cs-CZ" sz="2600" b="1" dirty="0" smtClean="0">
                <a:solidFill>
                  <a:srgbClr val="0070C0"/>
                </a:solidFill>
              </a:rPr>
              <a:t>c) Bratislava               </a:t>
            </a:r>
            <a:r>
              <a:rPr lang="cs-CZ" sz="2600" dirty="0" smtClean="0"/>
              <a:t>d)Varšava</a:t>
            </a:r>
          </a:p>
          <a:p>
            <a:pPr marL="342900" indent="-342900">
              <a:buAutoNum type="alphaLcParenR"/>
            </a:pPr>
            <a:endParaRPr lang="cs-CZ" sz="2600" dirty="0"/>
          </a:p>
          <a:p>
            <a:r>
              <a:rPr lang="cs-CZ" sz="2600" dirty="0" smtClean="0">
                <a:solidFill>
                  <a:srgbClr val="FF0000"/>
                </a:solidFill>
              </a:rPr>
              <a:t>14. Většinu povrchu Evropy pokrývají : </a:t>
            </a:r>
          </a:p>
          <a:p>
            <a:pPr marL="342900" indent="-342900">
              <a:buAutoNum type="alphaLcParenR"/>
            </a:pPr>
            <a:r>
              <a:rPr lang="cs-CZ" sz="2600" dirty="0" smtClean="0"/>
              <a:t>subtropické rostliny       b) polární pustiny    c) pouště      </a:t>
            </a:r>
            <a:r>
              <a:rPr lang="cs-CZ" sz="2600" b="1" dirty="0" smtClean="0">
                <a:solidFill>
                  <a:srgbClr val="0070C0"/>
                </a:solidFill>
              </a:rPr>
              <a:t>d) lesy</a:t>
            </a:r>
          </a:p>
          <a:p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15. Sídlo Evropského parlamentu je ve  městě :</a:t>
            </a:r>
          </a:p>
          <a:p>
            <a:r>
              <a:rPr lang="cs-CZ" sz="2600" dirty="0" smtClean="0"/>
              <a:t>a) Bratislava        b) Berlín            </a:t>
            </a:r>
            <a:r>
              <a:rPr lang="cs-CZ" sz="2600" b="1" dirty="0" smtClean="0">
                <a:solidFill>
                  <a:srgbClr val="0070C0"/>
                </a:solidFill>
              </a:rPr>
              <a:t>c) Brusel               </a:t>
            </a:r>
            <a:r>
              <a:rPr lang="cs-CZ" sz="2600" dirty="0" smtClean="0"/>
              <a:t>d)Brno     </a:t>
            </a:r>
            <a:endParaRPr lang="cs-CZ" sz="2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9320"/>
            <a:ext cx="3024336" cy="4766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83827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351601" y="4109010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3735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606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6</cp:revision>
  <dcterms:created xsi:type="dcterms:W3CDTF">2012-05-12T18:23:06Z</dcterms:created>
  <dcterms:modified xsi:type="dcterms:W3CDTF">2012-08-28T14:53:34Z</dcterms:modified>
</cp:coreProperties>
</file>