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58" r:id="rId5"/>
    <p:sldId id="259" r:id="rId6"/>
    <p:sldId id="267" r:id="rId7"/>
    <p:sldId id="268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217.115.252.254:1572/Dokumenty%20pro%20studenty/Dvo%C5%99%C3%A1k%20Martin/1.%20Prav%C4%9Bk/5.%20Neolit/2.%20Architektura/1.%20Sv%C4%9Btsk%C3%A1%20architektura/3.%20Neolitick%C3%A9%20s%C3%ADdli%C5%A1t%C4%9B%20-%20Bylany,%20%C4%8Cesk%C3%A1%20republika.jpg" TargetMode="External"/><Relationship Id="rId2" Type="http://schemas.openxmlformats.org/officeDocument/2006/relationships/hyperlink" Target="http://217.115.252.254:1572/Dokumenty%20pro%20studenty/Dvo%C5%99%C3%A1k%20Martin/1.%20Prav%C4%9Bk/5.%20Neolit/2.%20Architektura/1.%20Sv%C4%9Btsk%C3%A1%20architektura/4.%20Neolitick%C3%A9%20s%C3%ADdli%C5%A1t%C4%9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217.115.252.254:1572/Dokumenty%20pro%20studenty/Dvo%C5%99%C3%A1k%20Martin/1.%20Prav%C4%9Bk/5.%20Neolit/2.%20Architektura/1.%20Sv%C4%9Btsk%C3%A1%20architektura/1.%20Neolitick%C3%A1%20sv%C4%9Btsk%C3%A1%20architektura%20-%20dlouh%C3%BD%20d%C5%AFm%20z%20Rossingu.jpg" TargetMode="External"/><Relationship Id="rId5" Type="http://schemas.openxmlformats.org/officeDocument/2006/relationships/hyperlink" Target="http://217.115.252.254:1572/Dokumenty%20pro%20studenty/Dvo%C5%99%C3%A1k%20Martin/1.%20Prav%C4%9Bk/5.%20Neolit/2.%20Architektura/1.%20Sv%C4%9Btsk%C3%A1%20architektura/2.%20Neolitick%C3%A1%20sv%C4%9Btsk%C3%A1%20architektura%20-%20dlouh%C3%BD%20d%C5%AFm,%20rekonstrukce.jpg" TargetMode="External"/><Relationship Id="rId4" Type="http://schemas.openxmlformats.org/officeDocument/2006/relationships/hyperlink" Target="http://217.115.252.254:1572/Dokumenty%20pro%20studenty/Dvo%C5%99%C3%A1k%20Martin/1.%20Prav%C4%9Bk/5.%20Neolit/Neolitick%C3%BD%20kostrov%C3%BD%20poh%C5%99eb%20z%20Vedrovic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217.115.252.254:1572/Dokumenty%20pro%20studenty/Dvo%C5%99%C3%A1k%20Martin/1.%20Prav%C4%9Bk/5.%20Neolit/1.%20N%C3%A1stroje%20a%20n%C3%A1%C5%99ad%C3%AD/Neolitck%C3%A9%20%C5%99emeslo%20-%20keramika%20a%20brou%C5%A1en%C3%A1%20industrie.jpg" TargetMode="External"/><Relationship Id="rId2" Type="http://schemas.openxmlformats.org/officeDocument/2006/relationships/hyperlink" Target="http://217.115.252.254:1572/Dokumenty%20pro%20studenty/Dvo%C5%99%C3%A1k%20Martin/1.%20Prav%C4%9Bk/5.%20Neolit/1.%20N%C3%A1stroje%20a%20n%C3%A1%C5%99ad%C3%AD/Neolitck%C3%A9%20%C5%99emeslo%20-%20d%C5%99ev%C4%9Bn%C3%A9%20n%C3%A1sady%20sek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217.115.252.254:1572/Dokumenty%20pro%20studenty/Dvo%C5%99%C3%A1k%20Martin/1.%20Prav%C4%9Bk/5.%20Neolit/1.%20N%C3%A1stroje%20a%20n%C3%A1%C5%99ad%C3%AD/Neolitick%C3%A9%20%C5%99emeslo%20-%20tklacovsk%C3%BD%20stav.jpg" TargetMode="External"/><Relationship Id="rId4" Type="http://schemas.openxmlformats.org/officeDocument/2006/relationships/hyperlink" Target="http://217.115.252.254:1572/Dokumenty%20pro%20studenty/Dvo%C5%99%C3%A1k%20Martin/1.%20Prav%C4%9Bk/5.%20Neolit/1.%20N%C3%A1stroje%20a%20n%C3%A1%C5%99ad%C3%AD/Neolitick%C3%A9%20n%C3%A1stroje%20%20-%20motyky%20a%20kyp%C5%99idl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217.115.252.254:1572/Dokumenty%20pro%20studenty/Dvo%C5%99%C3%A1k%20Martin/1.%20Prav%C4%9Bk/5.%20Neolit/4.%20%20Plastika/Neolitick%C3%A1%20plastika%20-%20antropomorfn%C3%AD%20typ%20I..JPG" TargetMode="External"/><Relationship Id="rId2" Type="http://schemas.openxmlformats.org/officeDocument/2006/relationships/hyperlink" Target="http://217.115.252.254:1572/Dokumenty%20pro%20studenty/Dvo%C5%99%C3%A1k%20Martin/1.%20Prav%C4%9Bk/5.%20Neolit/4.%20%20Plastika/Neolitick%C3%A1%20plastika%20-%20antropomorfn%C3%AD%20typ%20-%20%C5%BEensk%C3%BD%20ido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217.115.252.254:1572/Dokumenty%20pro%20studenty/Dvo%C5%99%C3%A1k%20Martin/1.%20Prav%C4%9Bk/5.%20Neolit/5.%20N%C3%A1st%C4%9Bnn%C3%A9%20%20malby/1.%20N%C3%A1st%C4%9Bnn%C3%A9%20malby%20-%20molby%20z%20Catal-Huyuk.jpg" TargetMode="External"/><Relationship Id="rId4" Type="http://schemas.openxmlformats.org/officeDocument/2006/relationships/hyperlink" Target="http://217.115.252.254:1572/Dokumenty%20pro%20studenty/Dvo%C5%99%C3%A1k%20Martin/1.%20Prav%C4%9Bk/5.%20Neolit/4.%20%20Plastika/Neolitick%C3%A1%20plastika%20-%20zoomorfn%C3%AD%20typ%20I.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217.115.252.254:1572/Dokumenty%20pro%20studenty/Dvo%C5%99%C3%A1k%20Martin/1.%20Prav%C4%9Bk/5.%20Neolit/4.%20Keramika/7.%20Neolitick%C3%A1%20keramika%20-%20zdoben%C3%AD%20zoomorfn%C3%ADmi%20motivy.jpg" TargetMode="External"/><Relationship Id="rId3" Type="http://schemas.openxmlformats.org/officeDocument/2006/relationships/hyperlink" Target="http://217.115.252.254:1572/Dokumenty%20pro%20studenty/Dvo%C5%99%C3%A1k%20Martin/1.%20Prav%C4%9Bk/5.%20Neolit/4.%20Keramika/2.%20Neolitick%C3%A1%20keramika%20-%20line%C3%A1rn%C3%AD%20typ%20I..jpg" TargetMode="External"/><Relationship Id="rId7" Type="http://schemas.openxmlformats.org/officeDocument/2006/relationships/hyperlink" Target="http://217.115.252.254:1572/Dokumenty%20pro%20studenty/Dvo%C5%99%C3%A1k%20Martin/1.%20Prav%C4%9Bk/5.%20Neolit/4.%20Keramika/6.%20Neolitick%C3%A1%20keramika%20-%20zdoben%C3%AD%20antropomorfn%C3%ADmi%20motivy.jpg" TargetMode="External"/><Relationship Id="rId2" Type="http://schemas.openxmlformats.org/officeDocument/2006/relationships/hyperlink" Target="http://217.115.252.254:1572/Dokumenty%20pro%20studenty/Dvo%C5%99%C3%A1k%20Martin/1.%20Prav%C4%9Bk/5.%20Neolit/4.%20Keramika/1.%20Neolitick%C3%A1%20keramika%20-%20line%C3%A1rn%C3%AD%20ty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217.115.252.254:1572/Dokumenty%20pro%20studenty/Dvo%C5%99%C3%A1k%20Martin/1.%20Prav%C4%9Bk/5.%20Neolit/4.%20Keramika/5.%20Neolitick%C3%A1%20keramika%20-%20moravsk%C3%BD%20malovan%C3%BD%20typ%20I..jpg" TargetMode="External"/><Relationship Id="rId5" Type="http://schemas.openxmlformats.org/officeDocument/2006/relationships/hyperlink" Target="http://217.115.252.254:1572/Dokumenty%20pro%20studenty/Dvo%C5%99%C3%A1k%20Martin/1.%20Prav%C4%9Bk/5.%20Neolit/4.%20Keramika/4.%20Neolitick%C3%A1%20keramika%20-%20moravsk%C3%BD%20malovan%C3%BD%20typ.jpg" TargetMode="External"/><Relationship Id="rId4" Type="http://schemas.openxmlformats.org/officeDocument/2006/relationships/hyperlink" Target="http://217.115.252.254:1572/Dokumenty%20pro%20studenty/Dvo%C5%99%C3%A1k%20Martin/1.%20Prav%C4%9Bk/5.%20Neolit/4.%20Keramika/3.%20Neolitick%C3%A1%20keramika%20-%20hrn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825540"/>
          </a:xfrm>
        </p:spPr>
        <p:txBody>
          <a:bodyPr/>
          <a:lstStyle/>
          <a:p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(PRAVĚK)</a:t>
            </a:r>
          </a:p>
          <a:p>
            <a:endParaRPr lang="cs-CZ" i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i="1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i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i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r"/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Mgr. Iveta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Šlahařová</a:t>
            </a:r>
            <a:endParaRPr lang="cs-CZ" i="1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MLADŠÍ  DOBA  KAMENNÁ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472518" cy="3524256"/>
          </a:xfrm>
        </p:spPr>
        <p:txBody>
          <a:bodyPr/>
          <a:lstStyle/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		</a:t>
            </a:r>
            <a:r>
              <a:rPr lang="cs-CZ" sz="3600" b="1" i="1" u="sng" dirty="0" smtClean="0">
                <a:solidFill>
                  <a:schemeClr val="accent5">
                    <a:lumMod val="75000"/>
                  </a:schemeClr>
                </a:solidFill>
              </a:rPr>
              <a:t>kámen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 = hlavní materiál pro výrobu 		                 nástrojů a zbraní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38636"/>
          </a:xfrm>
        </p:spPr>
        <p:txBody>
          <a:bodyPr/>
          <a:lstStyle/>
          <a:p>
            <a:pPr marL="514350" indent="-514350">
              <a:buClrTx/>
              <a:buAutoNum type="arabicPeriod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Starší doba kamenná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Paleolit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(3 000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000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– 8000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př.n.l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.)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2.   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Střední doba kamenná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Mezolit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(8000 – 5500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př.n.l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.)</a:t>
            </a:r>
          </a:p>
          <a:p>
            <a:pPr marL="514350" indent="-514350">
              <a:buClrTx/>
              <a:buAutoNum type="arabicPeriod" startAt="3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Mladší doba kamenná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Neolit</a:t>
            </a:r>
          </a:p>
          <a:p>
            <a:pPr marL="0" indent="0">
              <a:buClrTx/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(5500 – 4300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př.n.l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.)</a:t>
            </a:r>
          </a:p>
          <a:p>
            <a:pPr marL="514350" indent="-514350">
              <a:buClrTx/>
              <a:buAutoNum type="arabicPeriod" startAt="4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Pozdní doba kamenná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Eneolit</a:t>
            </a:r>
            <a:endParaRPr lang="cs-CZ" i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ClrTx/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(4300 – 2200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př.n.l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.)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219200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Doba kamenná- dělení: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571744"/>
            <a:ext cx="8572560" cy="3667132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neolitická revoluce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  vznik zemědělství!!!</a:t>
            </a: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území tzv. úrodného půlměsíce</a:t>
            </a: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chov zvířat</a:t>
            </a: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dokonalejší opracování kamene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 </a:t>
            </a:r>
            <a:r>
              <a:rPr lang="cs-CZ" spc="-40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nové speciální nástroje</a:t>
            </a:r>
          </a:p>
          <a:p>
            <a:pPr>
              <a:buNone/>
            </a:pPr>
            <a:endParaRPr lang="cs-CZ" sz="800" spc="-40" dirty="0" smtClean="0">
              <a:solidFill>
                <a:schemeClr val="bg2">
                  <a:lumMod val="75000"/>
                </a:schemeClr>
              </a:solidFill>
              <a:sym typeface="Wingdings 3"/>
            </a:endParaRPr>
          </a:p>
          <a:p>
            <a:r>
              <a:rPr lang="cs-CZ" spc="-40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opracování dřeva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 tesařství </a:t>
            </a:r>
            <a:endParaRPr lang="cs-CZ" spc="-40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pPr>
              <a:buNone/>
            </a:pPr>
            <a:endParaRPr lang="cs-CZ" spc="-40" dirty="0" smtClean="0">
              <a:solidFill>
                <a:schemeClr val="bg2">
                  <a:lumMod val="75000"/>
                </a:schemeClr>
              </a:solidFill>
              <a:sym typeface="Wingdings 3"/>
            </a:endParaRPr>
          </a:p>
          <a:p>
            <a:pPr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Mladší doba kamenná – </a:t>
            </a:r>
            <a:r>
              <a:rPr lang="cs-CZ" b="1" i="1" dirty="0" smtClean="0">
                <a:solidFill>
                  <a:schemeClr val="accent5">
                    <a:lumMod val="75000"/>
                  </a:schemeClr>
                </a:solidFill>
              </a:rPr>
              <a:t>Neolit</a:t>
            </a:r>
            <a:br>
              <a:rPr lang="cs-CZ" b="1" i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(5500 – 4300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př.n.l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.)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1014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vypalování hlíny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 hrnčířství (hrnčířský kruh)</a:t>
            </a:r>
          </a:p>
          <a:p>
            <a:pPr>
              <a:buNone/>
            </a:pPr>
            <a:endParaRPr lang="cs-CZ" sz="1200" dirty="0" smtClean="0">
              <a:solidFill>
                <a:schemeClr val="bg2">
                  <a:lumMod val="75000"/>
                </a:schemeClr>
              </a:solidFill>
              <a:sym typeface="Wingdings 3"/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pěstování lnu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 tkalcovství (tkalcovský stav)</a:t>
            </a:r>
          </a:p>
          <a:p>
            <a:pPr>
              <a:buNone/>
            </a:pP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vznik vesnic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- rodina</a:t>
            </a:r>
          </a:p>
          <a:p>
            <a:pPr lvl="4">
              <a:buNone/>
            </a:pPr>
            <a:r>
              <a:rPr lang="cs-CZ" sz="2600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		   - rodová občina</a:t>
            </a:r>
          </a:p>
          <a:p>
            <a:pPr lvl="4">
              <a:buNone/>
            </a:pPr>
            <a:r>
              <a:rPr lang="cs-CZ" sz="2600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		   - stařešina rodu</a:t>
            </a:r>
          </a:p>
          <a:p>
            <a:pPr lvl="4">
              <a:buNone/>
            </a:pPr>
            <a:r>
              <a:rPr lang="cs-CZ" sz="2600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		   - sousedské vztahy</a:t>
            </a:r>
          </a:p>
          <a:p>
            <a:pPr lvl="4">
              <a:buNone/>
            </a:pPr>
            <a:endParaRPr lang="cs-CZ" sz="1200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sym typeface="Wingdings 3"/>
              </a:rPr>
              <a:t>rovnoměrné osídlení 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571456"/>
            <a:ext cx="8229600" cy="6286544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Neolitické sídliště: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%C5%99%C3%A1k%20Martin/1.%20Prav%C4%9Bk/5.%20Neolit/2.%20Architektura/1.%20Sv%C4%9Btsk%C3%A1%20architektura/4.%20Neolitick%C3%A9%20s%C3%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ADdli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%C5%A1t%C4%9B.jpg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Neolitické sídliště v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Bylanech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u Kutné Hory: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%C5%99%C3%A1k%20Martin/1.%20Prav%C4%9Bk/5.%20Neolit/2.%20Architektura/1.%20Sv%C4%9Btsk%C3%A1%20architektura/3.%20Neolitick%C3%A9%20s%C3%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ADdli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%C5%A1t%C4%9B%20-%20Bylany,%20%C4%8Cesk%C3%A1%20republika.jp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9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Pohřebiště ve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Vedrovicích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u Moravského Krumlova: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%C5%99%C3%A1k%20Martin/1.%20Prav%C4%9Bk/5.%20Neolit/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Neolitick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%C3%BD%20kostrov%C3%BD%20poh%C5%99eb%20z%20Vedrovic.jpg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Neolitický dům: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%C5%99%C3%A1k%20Martin/1.%20Prav%C4%9Bk/5.%20Neolit/2.%20Architektura/1.%20Sv%C4%9Btsk%C3%A1%20architektura/2.%20Neolitick%C3%A1%20sv%C4%9Btsk%C3%A1%20architektura%20-%20dlouh%C3%BD%20d%C5%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AFm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,%20rekon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%C5%99%C3%A1k%20Martin/1.%20Prav%C4%9Bk/5.%20Neolit/2.%20Architektura/1.%20Sv%C4%9Btsk%C3%A1%20architektura/1.%20Neolitick%C3%A1%20sv%C4%9Btsk%C3%A1%20architektura%20-%20dlouh%C3%BD%20d%C5%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AFm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%20z%20Ro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500042"/>
            <a:ext cx="8229600" cy="614366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Dřevěné násady seker: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%C5%99%C3%A1k%20Martin/1.%20Prav%C4%9Bk/5.%20Neolit/1.%20N%C3%A1stroje%20a%20n%C3%A1%C5%99ad%C3%AD/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Neolitck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%C3%A9%20%C5%99emeslo%20-%20d%C5%99ev%C4%9Bn%C3%A9%20n%C3%A1sady%20seker.jpg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Neolitická keramika: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%C5%99%C3%A1k%20Martin/1.%20Prav%C4%9Bk/5.%20Neolit/1.%20N%C3%A1stroje%20a%20n%C3%A1%C5%99ad%C3%AD/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Neolitck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%C3%A9%20%C5%99emeslo%20-%20keramika%20a%20brou%C5%A1en%C3%A1%20industrie.jpg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Motyky a kypřidla: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%C5%99%C3%A1k%20Martin/1.%20Prav%C4%9Bk/5.%20Neolit/1.%20N%C3%A1stroje%20a%20n%C3%A1%C5%99ad%C3%AD/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Neolitick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%C3%A9%20n%C3%A1stroje%20%20-%20motyky%20a%20kyp%C5%99idla.jpg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Tkalcovský stav:</a:t>
            </a:r>
          </a:p>
          <a:p>
            <a:pPr>
              <a:buNone/>
            </a:pPr>
            <a:r>
              <a:rPr lang="cs-CZ" sz="15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http://217.115.252.254:1572/Dokumenty%20pro%20studenty/</a:t>
            </a:r>
            <a:r>
              <a:rPr lang="cs-CZ" sz="1500" dirty="0" err="1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Dvo</a:t>
            </a:r>
            <a:r>
              <a:rPr lang="cs-CZ" sz="15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%C5%99%C3%A1k%20Martin/1.%20Prav%C4%9Bk/5.%20Neolit/1.%20N%C3%A1stroje%20a%20n%C3%A1%C5%99ad%C3%AD/</a:t>
            </a:r>
            <a:r>
              <a:rPr lang="cs-CZ" sz="1500" dirty="0" err="1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Neolitick</a:t>
            </a:r>
            <a:r>
              <a:rPr lang="cs-CZ" sz="15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%C3%A9%20%C5%99emeslo%20-%20tklacovsk%C3%BD%20stav.jpg</a:t>
            </a:r>
            <a:endParaRPr lang="cs-CZ" sz="1500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50072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Neolitické sošky: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%C5%99%C3%A1k%20Martin/1.%20Prav%C4%9Bk/5.%20Neolit/4.%20%20Plastika/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Neolitick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%C3%A1%20plastika%20-%20antropomorfn%C3%AD%20typ%20-%20%C5%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BEensk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%C3%BD%20idol.jpg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%C5%99%C3%A1k%20Martin/1.%20Prav%C4%9Bk/5.%20Neolit/4.%20%20Plastika/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Neolitick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%C3%A1%20plastika%20-%20antropomorfn%C3%AD%20typ%20I..JPG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%C5%99%C3%A1k%20Martin/1.%20Prav%C4%9Bk/5.%20Neolit/4.%20%20Plastika/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Neolitick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%C3%A1%20plastika%20-%20zoomorfn%C3%AD%20typ%20I..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jpg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Nástěnné malby: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%C5%99%C3%A1k%20Martin/1.%20Prav%C4%9Bk/5.%20Neolit/5.%20N%C3%A1st%C4%9Bnn%C3%A9%20%20malby/1.%20N%C3%A1st%C4%9Bnn%C3%A9%20malby%20-%20molby%20z%20Catal-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Huyuk.jpg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614366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Neolitická keramika:</a:t>
            </a:r>
          </a:p>
          <a:p>
            <a:pPr>
              <a:buNone/>
            </a:pP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http://217.115.252.254:1572/Dokumenty%20pro%20studenty/</a:t>
            </a:r>
            <a:r>
              <a:rPr lang="cs-CZ" sz="13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Dvo</a:t>
            </a: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%C5%99%C3%A1k%20Martin/1.%20Prav%C4%9Bk/5.%20Neolit/4.%20Keramika/1.%20Neolitick%C3%A1%20keramika%20-%20line%C3%A1rn%C3%AD%20typ.jpg</a:t>
            </a:r>
            <a:endParaRPr lang="cs-CZ" sz="13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http://217.115.252.254:1572/Dokumenty%20pro%20studenty/</a:t>
            </a:r>
            <a:r>
              <a:rPr lang="cs-CZ" sz="13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Dvo</a:t>
            </a: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%C5%99%C3%A1k%20Martin/1.%20Prav%C4%9Bk/5.%20Neolit/4.%20Keramika/2.%20Neolitick%C3%A1%20keramika%20-%20line%C3%A1rn%C3%AD%20typ%20I..</a:t>
            </a:r>
            <a:r>
              <a:rPr lang="cs-CZ" sz="13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jpg</a:t>
            </a:r>
            <a:endParaRPr lang="cs-CZ" sz="13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http://217.115.252.254:1572/Dokumenty%20pro%20studenty/</a:t>
            </a:r>
            <a:r>
              <a:rPr lang="cs-CZ" sz="13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Dvo</a:t>
            </a: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%C5%99%C3%A1k%20Martin/1.%20Prav%C4%9Bk/5.%20Neolit/4.%20Keramika/3.%20Neolitick%C3%A1%20keramika%20-%20hrnec.jpg</a:t>
            </a:r>
            <a:endParaRPr lang="cs-CZ" sz="13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http://217.115.252.254:1572/Dokumenty%20pro%20studenty/</a:t>
            </a:r>
            <a:r>
              <a:rPr lang="cs-CZ" sz="1300" dirty="0" err="1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Dvo</a:t>
            </a: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%C5%99%C3%A1k%20Martin/1.%20Prav%C4%9Bk/5.%20Neolit/4.%20Keramika/4.%20Neolitick%C3%A1%20keramika%20-%20moravsk%C3%BD%20malovan%C3%BD%20typ.jpg</a:t>
            </a:r>
            <a:endParaRPr lang="cs-CZ" sz="13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http://217.115.252.254:1572/Dokumenty%20pro%20studenty/</a:t>
            </a:r>
            <a:r>
              <a:rPr lang="cs-CZ" sz="1300" dirty="0" err="1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Dvo</a:t>
            </a: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%C5%99%C3%A1k%20Martin/1.%20Prav%C4%9Bk/5.%20Neolit/4.%20Keramika/5.%20Neolitick%C3%A1%20keramika%20-%20moravsk%C3%BD%20malovan%C3%BD%20typ%20I..</a:t>
            </a:r>
            <a:r>
              <a:rPr lang="cs-CZ" sz="1300" dirty="0" err="1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jpg</a:t>
            </a:r>
            <a:endParaRPr lang="cs-CZ" sz="13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7"/>
              </a:rPr>
              <a:t>http://217.115.252.254:1572/Dokumenty%20pro%20studenty/</a:t>
            </a:r>
            <a:r>
              <a:rPr lang="cs-CZ" sz="1300" dirty="0" err="1" smtClean="0">
                <a:solidFill>
                  <a:schemeClr val="bg2">
                    <a:lumMod val="50000"/>
                  </a:schemeClr>
                </a:solidFill>
                <a:hlinkClick r:id="rId7"/>
              </a:rPr>
              <a:t>Dvo</a:t>
            </a: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7"/>
              </a:rPr>
              <a:t>%C5%99%C3%A1k%20Martin/1.%20Prav%C4%9Bk/5.%20Neolit/4.%20Keramika/6.%20Neolitick%C3%A1%20keramika%20-%20zdoben%C3%AD%20antropomorfn%C3%</a:t>
            </a:r>
            <a:r>
              <a:rPr lang="cs-CZ" sz="1300" dirty="0" err="1" smtClean="0">
                <a:solidFill>
                  <a:schemeClr val="bg2">
                    <a:lumMod val="50000"/>
                  </a:schemeClr>
                </a:solidFill>
                <a:hlinkClick r:id="rId7"/>
              </a:rPr>
              <a:t>ADmi</a:t>
            </a:r>
            <a:r>
              <a:rPr lang="cs-CZ" sz="1300" dirty="0" smtClean="0">
                <a:solidFill>
                  <a:schemeClr val="bg2">
                    <a:lumMod val="50000"/>
                  </a:schemeClr>
                </a:solidFill>
                <a:hlinkClick r:id="rId7"/>
              </a:rPr>
              <a:t>%20motivy.jpg</a:t>
            </a:r>
            <a:endParaRPr lang="cs-CZ" sz="13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8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8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8"/>
              </a:rPr>
              <a:t>%C5%99%C3%A1k%20Martin/1.%20Prav%C4%9Bk/5.%20Neolit/4.%20Keramika/7.%20Neolitick%C3%A1%20keramika%20-%20zdoben%C3%AD%20zoomorfn%C3%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8"/>
              </a:rPr>
              <a:t>ADmi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8"/>
              </a:rPr>
              <a:t>%20motivy.jpg</a:t>
            </a:r>
            <a:endParaRPr lang="cs-CZ" sz="1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GOTICKÝ SLOH</Template>
  <TotalTime>97</TotalTime>
  <Words>372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MLADŠÍ  DOBA  KAMENNÁ</vt:lpstr>
      <vt:lpstr>Snímek 2</vt:lpstr>
      <vt:lpstr>Doba kamenná- dělení:</vt:lpstr>
      <vt:lpstr>Mladší doba kamenná – Neolit (5500 – 4300 př.n.l.)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MLADŠÍ  DOBA  KAMENNÁ</dc:title>
  <dc:creator>U1</dc:creator>
  <cp:lastModifiedBy>U1</cp:lastModifiedBy>
  <cp:revision>12</cp:revision>
  <dcterms:modified xsi:type="dcterms:W3CDTF">2012-03-08T21:56:35Z</dcterms:modified>
</cp:coreProperties>
</file>