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2" r:id="rId2"/>
    <p:sldId id="258" r:id="rId3"/>
    <p:sldId id="259" r:id="rId4"/>
    <p:sldId id="260" r:id="rId5"/>
    <p:sldId id="261" r:id="rId6"/>
    <p:sldId id="263" r:id="rId7"/>
    <p:sldId id="264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78" autoAdjust="0"/>
    <p:restoredTop sz="94660"/>
  </p:normalViewPr>
  <p:slideViewPr>
    <p:cSldViewPr>
      <p:cViewPr varScale="1">
        <p:scale>
          <a:sx n="74" d="100"/>
          <a:sy n="74" d="100"/>
        </p:scale>
        <p:origin x="-96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lajky-statu.cz/data/vlajky/vlajka-polsko-1100.gif" TargetMode="External"/><Relationship Id="rId3" Type="http://schemas.openxmlformats.org/officeDocument/2006/relationships/hyperlink" Target="http://www.google.cz/imgres?q=vlajka+a+znak+%C4%8Dr&amp;hl=cs&amp;client=firefox" TargetMode="External"/><Relationship Id="rId7" Type="http://schemas.openxmlformats.org/officeDocument/2006/relationships/hyperlink" Target="http://www.google.cz/imgres?q=vlajka+slovensko&amp;hl=cs&amp;client=firefox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vlajky-statu.luksoft.cz/nahledvelky/vlajka_rakouska.jpg" TargetMode="External"/><Relationship Id="rId5" Type="http://schemas.openxmlformats.org/officeDocument/2006/relationships/hyperlink" Target="http://t2.gstatic.com/images?q=tbn:ANd9GcQVC426JljpqNbrcpZcj3UyJ5XgRAGOPBTeEVTtKUioxQ3JOFPh" TargetMode="External"/><Relationship Id="rId10" Type="http://schemas.openxmlformats.org/officeDocument/2006/relationships/hyperlink" Target="http://www.google.cz/imgres?q=vlajka+a+znak+%C4%8Dr&amp;hl=cs&amp;client=firefoxhttp://t3.gstatic.com/images?q=tbn:ANd9GcT6S0Dzdh1YkwYnPObaYPfe7y-MWCJo0w1CGN-yswFSg8WAaaQa" TargetMode="External"/><Relationship Id="rId4" Type="http://schemas.openxmlformats.org/officeDocument/2006/relationships/hyperlink" Target="http://t2.gstatic.com/images?q=tbn:ANd9GcSJhVPvttFGvz6vx7dLaJeLObRHWstM1FY3qGpBrCYGsD0gY8SRXw" TargetMode="External"/><Relationship Id="rId9" Type="http://schemas.openxmlformats.org/officeDocument/2006/relationships/hyperlink" Target="http://t0.gstatic.com/images?q=tbn:ANd9GcRxULNoDGI51Epj-6Dow6wUeAe15NP5JmvjkvDFHO0rjzqY9pET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CaJS.4.A.05_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nase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_vlast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Naše vlast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o 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naší vlasti.</a:t>
            </a:r>
            <a:endPara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06.06. 2012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ČESKÁ REPUBLIKA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4300" dirty="0" smtClean="0">
                <a:latin typeface="Arial" pitchFamily="34" charset="0"/>
                <a:cs typeface="Arial" pitchFamily="34" charset="0"/>
              </a:rPr>
              <a:t>stát ve střední </a:t>
            </a:r>
            <a:r>
              <a:rPr lang="cs-CZ" sz="4300" b="1" dirty="0" smtClean="0">
                <a:latin typeface="Arial" pitchFamily="34" charset="0"/>
                <a:cs typeface="Arial" pitchFamily="34" charset="0"/>
              </a:rPr>
              <a:t>Evropě</a:t>
            </a:r>
            <a:r>
              <a:rPr lang="cs-CZ" sz="43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4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300" dirty="0" smtClean="0">
                <a:latin typeface="Arial" pitchFamily="34" charset="0"/>
                <a:cs typeface="Arial" pitchFamily="34" charset="0"/>
              </a:rPr>
              <a:t>hlavní město </a:t>
            </a:r>
            <a:r>
              <a:rPr lang="cs-CZ" sz="4300" b="1" dirty="0" smtClean="0">
                <a:latin typeface="Arial" pitchFamily="34" charset="0"/>
                <a:cs typeface="Arial" pitchFamily="34" charset="0"/>
              </a:rPr>
              <a:t>Praha</a:t>
            </a:r>
          </a:p>
          <a:p>
            <a:pPr>
              <a:buNone/>
            </a:pPr>
            <a:endParaRPr lang="cs-CZ" sz="43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300" dirty="0" smtClean="0">
                <a:latin typeface="Arial" pitchFamily="34" charset="0"/>
                <a:cs typeface="Arial" pitchFamily="34" charset="0"/>
              </a:rPr>
              <a:t>vznik státu: </a:t>
            </a:r>
          </a:p>
          <a:p>
            <a:pPr>
              <a:buNone/>
            </a:pPr>
            <a:endParaRPr lang="cs-CZ" sz="43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300" dirty="0" smtClean="0">
                <a:latin typeface="Arial" pitchFamily="34" charset="0"/>
                <a:cs typeface="Arial" pitchFamily="34" charset="0"/>
              </a:rPr>
              <a:t>    Československo   28.10.1918</a:t>
            </a:r>
          </a:p>
          <a:p>
            <a:pPr>
              <a:buNone/>
            </a:pPr>
            <a:r>
              <a:rPr lang="cs-CZ" sz="4300" dirty="0" smtClean="0">
                <a:latin typeface="Arial" pitchFamily="34" charset="0"/>
                <a:cs typeface="Arial" pitchFamily="34" charset="0"/>
              </a:rPr>
              <a:t>			      </a:t>
            </a:r>
          </a:p>
          <a:p>
            <a:pPr>
              <a:buNone/>
            </a:pPr>
            <a:r>
              <a:rPr lang="cs-CZ" sz="4300" dirty="0" smtClean="0">
                <a:latin typeface="Arial" pitchFamily="34" charset="0"/>
                <a:cs typeface="Arial" pitchFamily="34" charset="0"/>
              </a:rPr>
              <a:t>    Česká republika    01.01.1993</a:t>
            </a:r>
          </a:p>
          <a:p>
            <a:pPr>
              <a:buNone/>
            </a:pPr>
            <a:endParaRPr lang="cs-CZ" sz="3900" dirty="0" smtClean="0">
              <a:latin typeface="Arial" pitchFamily="34" charset="0"/>
              <a:cs typeface="Arial" pitchFamily="34" charset="0"/>
            </a:endParaRPr>
          </a:p>
          <a:p>
            <a:pPr marL="448056" lvl="1" indent="-384048">
              <a:buSzPct val="80000"/>
              <a:buNone/>
            </a:pPr>
            <a:r>
              <a:rPr lang="cs-CZ" sz="39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sz="3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708920"/>
            <a:ext cx="397192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ČESKÁ REPUBLIKA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Tři historické země ČR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Čechy			Praha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Morava			Brno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Slezsko			Ostrava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ČESKÁ REPUBLIKA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Sousední státy ČR a jejich hlavní města: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Německo			Berlín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Rakousko			Vídeň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Slovensko			Bratislava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Polsko				Varšava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429000"/>
            <a:ext cx="1093093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3717032"/>
            <a:ext cx="1122843" cy="8069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4509120"/>
            <a:ext cx="1238467" cy="824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5157192"/>
            <a:ext cx="1201480" cy="7995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1287369"/>
            <a:ext cx="9144001" cy="5570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ČESKÁ REPUBLIKA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Území ČR tvoří široká česká kotlina ze všech stran obklopená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pohořími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která vytvářejí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přirozenou hranici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 sousedními státy.</a:t>
            </a:r>
          </a:p>
          <a:p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Nejvyšší hora ČR – Sněžka 1 602 m</a:t>
            </a:r>
          </a:p>
          <a:p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okrajových pohořích pramení řeky: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Krkonoše 		Labe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Šumava			Vltava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ČESKÁ REPUBLIKA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Hory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ČR a jejich vrcholy: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Krkonoše		Sněžka	1 602 m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Jeseníky		Praděd	1 491 m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Šumava	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Plechý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1 378 m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Krušné hory		Klínovec	1 244 m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ČESKÁ REPUBLIKA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Soutoky řeky Labe: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Labe		Vltava	Mělník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Labe		Ohře		Litoměřice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Labe		Orlice	Hradec Králové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Řeka Labe ústí do Severního moře.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ČESKÁ REPUBLIKA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229600" cy="4572000"/>
          </a:xfrm>
        </p:spPr>
        <p:txBody>
          <a:bodyPr>
            <a:normAutofit fontScale="55000" lnSpcReduction="20000"/>
          </a:bodyPr>
          <a:lstStyle/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Smolová, I.,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Szczyrba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Z.;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Místo, kde žijeme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Olomouc PRODOS, 2008 ISBN 978-80-7230-221-5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http://www.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google.cz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imgres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?q=vlajka+a+znak+%C4%8Dr&amp;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hl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cs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&amp;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client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firefox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http://t2.gstatic.com/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:ANd9GcSJhVPvttFGvz6vx7dLaJeLObRHWstM1FY3qGpBrCYGsD0gY8SRXw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http://t2.gstatic.com/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5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5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:ANd9GcQVC426JljpqNbrcpZcj3UyJ5XgRAGOPBTeEVTtKUioxQ3JOFPh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http://vlajky-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statu.luksoft.cz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nahledvelky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/vlajka_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rakouska.jpg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http://www.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google.cz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imgres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?q=vlajka+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slovensko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&amp;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hl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cs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&amp;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client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firefox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http://www.vlajky-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statu.cz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/data/vlajky/vlajka-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polsko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-1100.gif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9"/>
              </a:rPr>
              <a:t>http://t0.gstatic.com/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9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9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9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9"/>
              </a:rPr>
              <a:t>:ANd9GcRxULNoDGI51Epj-6Dow6wUeAe15NP5JmvjkvDFHO0rjzqY9pET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10"/>
              </a:rPr>
              <a:t>http://www.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0"/>
              </a:rPr>
              <a:t>google.cz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0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0"/>
              </a:rPr>
              <a:t>imgres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0"/>
              </a:rPr>
              <a:t>?q=vlajka+a+znak+%C4%8Dr&amp;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0"/>
              </a:rPr>
              <a:t>hl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0"/>
              </a:rPr>
              <a:t>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0"/>
              </a:rPr>
              <a:t>cs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0"/>
              </a:rPr>
              <a:t>&amp;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0"/>
              </a:rPr>
              <a:t>client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0"/>
              </a:rPr>
              <a:t>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0"/>
              </a:rPr>
              <a:t>firefox</a:t>
            </a:r>
            <a:endParaRPr lang="cs-CZ" dirty="0" smtClean="0">
              <a:latin typeface="Arial" pitchFamily="34" charset="0"/>
              <a:cs typeface="Arial" pitchFamily="34" charset="0"/>
              <a:hlinkClick r:id="rId1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10"/>
              </a:rPr>
              <a:t>http://t3.gstatic.com/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0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0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0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0"/>
              </a:rPr>
              <a:t>:ANd9GcT6S0Dzdh1YkwYnPObaYPfe7y-MWCJo0w1CGN-yswFSg8WAaaQa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ČESKÁ REPUBLIKA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Učební materiál slouží k procvičení              a ústnímu opakování učiva.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Podle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zjišťujeme znalosti žáků.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také orientaci na nástěnné mapě.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závěr vyplní žáci připravený test.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281</TotalTime>
  <Words>217</Words>
  <Application>Microsoft Office PowerPoint</Application>
  <PresentationFormat>Předvádění na obrazovce (4:3)</PresentationFormat>
  <Paragraphs>104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  Název školy:  ZŠ Štětí, Ostrovní 300 Autor:  Mgr. Ilona Stieranková Název materiálu: VY_32_INOVACE_ CaJS.4.A.05_nase_vlast Název: Naše vlast Číslo operačního programu: CZ.1.07/1.4.00/21.1693 Název projektu: PRIMA ŠKOLA </vt:lpstr>
      <vt:lpstr>ČESKÁ REPUBLIKA</vt:lpstr>
      <vt:lpstr>ČESKÁ REPUBLIKA</vt:lpstr>
      <vt:lpstr>ČESKÁ REPUBLIKA</vt:lpstr>
      <vt:lpstr>ČESKÁ REPUBLIKA</vt:lpstr>
      <vt:lpstr>ČESKÁ REPUBLIKA</vt:lpstr>
      <vt:lpstr>ČESKÁ REPUBLIKA</vt:lpstr>
      <vt:lpstr>ČESKÁ REPUBLIKA</vt:lpstr>
      <vt:lpstr>ČESKÁ REPUBLIKA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32</cp:revision>
  <dcterms:created xsi:type="dcterms:W3CDTF">2011-11-06T14:13:52Z</dcterms:created>
  <dcterms:modified xsi:type="dcterms:W3CDTF">2012-10-31T19:08:37Z</dcterms:modified>
</cp:coreProperties>
</file>