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8" autoAdjust="0"/>
    <p:restoredTop sz="9466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T8K3fNHKKD3Pd4tDOoWZ82xUYbFQWd0yja3ddnaaUI2YYWYsqUtA" TargetMode="External"/><Relationship Id="rId3" Type="http://schemas.openxmlformats.org/officeDocument/2006/relationships/hyperlink" Target="http://europa.eu/abouteu/countries/images/germany_map.gif" TargetMode="External"/><Relationship Id="rId7" Type="http://schemas.openxmlformats.org/officeDocument/2006/relationships/hyperlink" Target="http://t3.gstatic.com/images?q=tbn:ANd9GcRZQVrHpG6aivvqP7t39PrSSLxQfr77ug0uevPkIN2i9pVEbsse0g" TargetMode="External"/><Relationship Id="rId12" Type="http://schemas.openxmlformats.org/officeDocument/2006/relationships/hyperlink" Target="http://t3.gstatic.com/images?q=tbn:ANd9GcSaEJRsrDAVeh3YLXLkRJXnWoIhn5KRTl4EjyIXNJqnvQesUmk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510/325107-top_foto1-4i8ku.jpg" TargetMode="External"/><Relationship Id="rId11" Type="http://schemas.openxmlformats.org/officeDocument/2006/relationships/hyperlink" Target="http://t3.gstatic.com/images?q=tbn:ANd9GcS07wDfGNnC_ddRNJ0qWXRPtxFFmsT4vTUxf3Wfb4bxIwMLMMXg" TargetMode="External"/><Relationship Id="rId5" Type="http://schemas.openxmlformats.org/officeDocument/2006/relationships/hyperlink" Target="http://t0.gstatic.com/images?q=tbn:ANd9GcSYrAxHTQsY7KJ1bT923RjmwZJex5s49_tJwqtRMs8MwCcX0h" TargetMode="External"/><Relationship Id="rId10" Type="http://schemas.openxmlformats.org/officeDocument/2006/relationships/hyperlink" Target="http://t1.gstatic.com/images?q=tbn:ANd9GcTVxHekKo78Zs6vqi7hvIIK7ak-kOOUYjpoQu1_IvJMHlZyB5_FyQ" TargetMode="External"/><Relationship Id="rId4" Type="http://schemas.openxmlformats.org/officeDocument/2006/relationships/hyperlink" Target="http://t0.gstatic.com/images?q=tbn:ANd9GcSY-rAxHTQsY7KJ1bT923R--jmwZJex5s49_tJwqtRMs8MwCcX0" TargetMode="External"/><Relationship Id="rId9" Type="http://schemas.openxmlformats.org/officeDocument/2006/relationships/hyperlink" Target="http://t3.gstatic.com/images?q=tbn:ANd9GcQPSJCUcX2TGSO_MFmBPCnHmhz-vqmGWPcPZQdxE-NDI51l6ThPsw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CaJS.4.A.07_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sousedni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staty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_CR_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Nemecko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Název: Sousední státy ČR – Německo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středověku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14.06.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přímořský stát – Severní a Baltské moře </a:t>
            </a:r>
          </a:p>
          <a:p>
            <a:endParaRPr lang="cs-CZ" sz="4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hlavní město </a:t>
            </a:r>
            <a:r>
              <a:rPr lang="cs-CZ" sz="4300" b="1" dirty="0" smtClean="0">
                <a:latin typeface="Arial" pitchFamily="34" charset="0"/>
                <a:cs typeface="Arial" pitchFamily="34" charset="0"/>
              </a:rPr>
              <a:t>Berlín</a:t>
            </a:r>
          </a:p>
          <a:p>
            <a:pPr>
              <a:buNone/>
            </a:pPr>
            <a:endParaRPr lang="cs-CZ" sz="43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300" dirty="0" smtClean="0">
                <a:latin typeface="Arial" pitchFamily="34" charset="0"/>
                <a:cs typeface="Arial" pitchFamily="34" charset="0"/>
              </a:rPr>
              <a:t>16 spolkových republik</a:t>
            </a:r>
          </a:p>
          <a:p>
            <a:pPr>
              <a:buNone/>
            </a:pPr>
            <a:endParaRPr lang="cs-CZ" sz="3900" dirty="0" smtClean="0">
              <a:latin typeface="Arial" pitchFamily="34" charset="0"/>
              <a:cs typeface="Arial" pitchFamily="34" charset="0"/>
            </a:endParaRPr>
          </a:p>
          <a:p>
            <a:pPr marL="448056" lvl="1" indent="-384048">
              <a:buSzPct val="80000"/>
              <a:buNone/>
            </a:pPr>
            <a:r>
              <a:rPr lang="cs-CZ" sz="39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3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196215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1" y="2575190"/>
            <a:ext cx="2592288" cy="1357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Spolkový prezident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Joachim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Gauck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Kancléř – řídí vládu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Angela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Merkelová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581128"/>
            <a:ext cx="26574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293"/>
            <a:ext cx="9143999" cy="6833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Berlín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Berlínská zeď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 roku 1961 do roku 1989 rozdělovala město na dvě části: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Západní Berlín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Východní Berlín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1552" y="548680"/>
            <a:ext cx="4032448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076056" cy="4005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005065"/>
            <a:ext cx="5289984" cy="2852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9636" y="3356992"/>
            <a:ext cx="3854364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1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1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61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72000"/>
          </a:xfrm>
        </p:spPr>
        <p:txBody>
          <a:bodyPr>
            <a:normAutofit fontScale="475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http://europa.eu/abouteu/countries/images/germany_map.gif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:ANd9GcSYrAxHTQsY7KJ1bT923RjmwZJex5s49_tJwqtRMs8MwCcX0h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http://media.novinky.cz/510/325107-top_foto1-4i8ku.jpg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:ANd9GcRZQVrHpG6aivvqP7t39PrSSLxQfr77ug0uevPkIN2i9pVEbsse0g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:ANd9GcT8K3fNHKKD3Pd4tDOoWZ82xUYbFQWd0yja3ddnaaUI2YYWYsqUtA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:ANd9GcQPSJCUcX2TGSO_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MFmBPCnHmhz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9"/>
              </a:rPr>
              <a:t>vqmGWPcPZQdxE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9"/>
              </a:rPr>
              <a:t>-NDI51l6ThPsw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0"/>
              </a:rPr>
              <a:t>:ANd9GcTVxHekKo78Zs6vqi7hvIIK7ak-kOOUYjpoQu1_IvJMHlZyB5_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0"/>
              </a:rPr>
              <a:t>FyQ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1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1"/>
              </a:rPr>
              <a:t>:ANd9GcS07wDfGNnC_ddRNJ0qWXRPtxFFmsT4vTUxf3Wfb4bxIwMLMMXg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12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2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2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12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12"/>
              </a:rPr>
              <a:t>:ANd9GcSaEJRsrDAVeh3YLXLkRJXnWoIhn5KRTl4EjyIXNJqnvQesUmkE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NĚMECKO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procvičení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fotografií seznamujeme žáky s různými zajímavostmi dané země.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u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aby sami vyprávěli to, co si pamatují z hodin, z učebnice, co sami znají – tím u nich upevňujeme jejich znalosti, ale také prohlubujeme slovní zásobu a samostatné vyjadřování.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také orientaci na nástěnné mapě.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270</TotalTime>
  <Words>225</Words>
  <Application>Microsoft Office PowerPoint</Application>
  <PresentationFormat>Předvádění na obrazovce (4:3)</PresentationFormat>
  <Paragraphs>87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VY_32_INOVACE_ CaJS.4.A.07_sousedni_staty_CR_Nemecko Název: Sousední státy ČR – Německo Číslo operačního programu: CZ.1.07/1.4.00/21.1693 Název projektu: PRIMA ŠKOLA </vt:lpstr>
      <vt:lpstr>NĚMECKO</vt:lpstr>
      <vt:lpstr>NĚMECKO</vt:lpstr>
      <vt:lpstr>NĚMECKO</vt:lpstr>
      <vt:lpstr>NĚMECKO</vt:lpstr>
      <vt:lpstr>NĚMECKO</vt:lpstr>
      <vt:lpstr>NĚMECKO</vt:lpstr>
      <vt:lpstr>NĚMECKO</vt:lpstr>
      <vt:lpstr>NĚMECKO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42</cp:revision>
  <dcterms:created xsi:type="dcterms:W3CDTF">2011-11-06T14:13:52Z</dcterms:created>
  <dcterms:modified xsi:type="dcterms:W3CDTF">2012-10-31T15:47:29Z</dcterms:modified>
</cp:coreProperties>
</file>