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2" r:id="rId2"/>
    <p:sldId id="258" r:id="rId3"/>
    <p:sldId id="259" r:id="rId4"/>
    <p:sldId id="260" r:id="rId5"/>
    <p:sldId id="264" r:id="rId6"/>
    <p:sldId id="265" r:id="rId7"/>
    <p:sldId id="266" r:id="rId8"/>
    <p:sldId id="267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M.4.A.02_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rimske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cislice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Římské číslice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matematiky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10. 04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ŘÍMSKÉ ČÍSLICE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			1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II			2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III			3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IV			4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			5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VI			6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VII		7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VIII		8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IX			9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X		        10</a:t>
            </a:r>
          </a:p>
          <a:p>
            <a:pPr algn="ctr">
              <a:buNone/>
            </a:pPr>
            <a:endParaRPr lang="cs-CZ" sz="3600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36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708920"/>
            <a:ext cx="2095500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ŘÍMSKÉ ČÍSLICE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			50			Lucka</a:t>
            </a:r>
          </a:p>
          <a:p>
            <a:pPr>
              <a:buNone/>
            </a:pPr>
            <a:endParaRPr lang="cs-CZ" b="1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		       100			cucá</a:t>
            </a:r>
          </a:p>
          <a:p>
            <a:pPr>
              <a:buNone/>
            </a:pPr>
            <a:endParaRPr lang="cs-CZ" b="1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             500			dobrý</a:t>
            </a:r>
          </a:p>
          <a:p>
            <a:pPr>
              <a:buNone/>
            </a:pPr>
            <a:endParaRPr lang="cs-CZ" b="1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          1 000			med</a:t>
            </a:r>
          </a:p>
          <a:p>
            <a:pPr algn="ctr">
              <a:buNone/>
            </a:pPr>
            <a:endParaRPr lang="cs-CZ" sz="2000" b="1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ŘÍMSKÉ ČÍSLICE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			Ivan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			vedl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X			Xenii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			lesní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			cestou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			do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			města</a:t>
            </a:r>
          </a:p>
          <a:p>
            <a:pPr>
              <a:buNone/>
            </a:pPr>
            <a:endParaRPr lang="cs-CZ" b="1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ŘÍMSKÉ ČÍSLICE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Přečti: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Karel IV.</a:t>
            </a:r>
          </a:p>
          <a:p>
            <a:r>
              <a:rPr lang="cs-CZ" dirty="0" smtClean="0"/>
              <a:t>Praha I</a:t>
            </a:r>
          </a:p>
          <a:p>
            <a:r>
              <a:rPr lang="cs-CZ" dirty="0" smtClean="0"/>
              <a:t>Kapitola XXI.</a:t>
            </a:r>
          </a:p>
          <a:p>
            <a:r>
              <a:rPr lang="cs-CZ" dirty="0" smtClean="0"/>
              <a:t>Václav I.</a:t>
            </a:r>
          </a:p>
          <a:p>
            <a:r>
              <a:rPr lang="cs-CZ" dirty="0" smtClean="0"/>
              <a:t>Princezna ze </a:t>
            </a:r>
            <a:r>
              <a:rPr lang="cs-CZ" dirty="0" err="1" smtClean="0"/>
              <a:t>mlejna</a:t>
            </a:r>
            <a:r>
              <a:rPr lang="cs-CZ" dirty="0" smtClean="0"/>
              <a:t> II</a:t>
            </a:r>
          </a:p>
          <a:p>
            <a:r>
              <a:rPr lang="cs-CZ" dirty="0" smtClean="0"/>
              <a:t>X. IV. MMXII</a:t>
            </a:r>
          </a:p>
          <a:p>
            <a:r>
              <a:rPr lang="cs-CZ" dirty="0" smtClean="0"/>
              <a:t>IV. 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ŘÍMSKÉ ČÍSLICE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Napiš:</a:t>
            </a:r>
          </a:p>
          <a:p>
            <a:endParaRPr lang="cs-CZ" dirty="0" smtClean="0"/>
          </a:p>
          <a:p>
            <a:r>
              <a:rPr lang="cs-CZ" dirty="0" smtClean="0"/>
              <a:t>3, 8, 15, 26, 49, 54, 102, 17, 99, 506, 2002</a:t>
            </a:r>
          </a:p>
          <a:p>
            <a:endParaRPr lang="cs-CZ" dirty="0" smtClean="0"/>
          </a:p>
          <a:p>
            <a:r>
              <a:rPr lang="cs-CZ" dirty="0" smtClean="0"/>
              <a:t>Kontrola:</a:t>
            </a:r>
          </a:p>
          <a:p>
            <a:endParaRPr lang="cs-CZ" dirty="0" smtClean="0"/>
          </a:p>
          <a:p>
            <a:r>
              <a:rPr lang="cs-CZ" dirty="0" smtClean="0"/>
              <a:t>III, VIII,  XV, XXVI, IL, LIV, CII, XVII, IC, DVI, MMII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ŘÍMSKÉ ČÍSLICE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Slovní úloha: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Leonardo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Vinci se narodil v roce MCDLII a zemřel v roce  MDIXX. Kolik let žil?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005064"/>
            <a:ext cx="19145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ŘÍMSKÉ ČÍSLICE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Výpočet a odpověď: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MDIXX…... 1519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MCDLII….. 1452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1519 – 1452 = 67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Leonardo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Vinci žil 67 let.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ŘÍMSKÉ ČÍSLICE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www.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wikipedia.cz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http://t3.gstatic.com/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images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?q=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tbn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:ANd9GcQ4G9BhVyrDVOfsI8K-3EOf0krsuvTGGfwiUGHR-_sLlnxXZ01E0Q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http://t1.gstatic.com/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images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?q=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tbn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:ANd9GcRptDeIu_vqyH3Lo0FxAkUgKP-19CWg9k2MO4g1_YCNu7xJfl46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ŘÍMSKÉ ČÍSLICE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naučíme žáky číst a psát římské číslice.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závěru hodiny žáci vypočítají slovní úlohu (společná práce na tabuli a do školních sešitů).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Kontrola na 8.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144</TotalTime>
  <Words>226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  Název školy:  ZŠ Štětí, Ostrovní 300 Autor:  Mgr. Ilona Stieranková Název materiálu:  VY_32_INOVACE_ M.4.A.02_rimske_cislice Název: Římské číslice Číslo operačního programu: CZ.1.07/1.4.00/21.1693 Název projektu: PRIMA ŠKOLA </vt:lpstr>
      <vt:lpstr>ŘÍMSKÉ ČÍSLICE</vt:lpstr>
      <vt:lpstr>ŘÍMSKÉ ČÍSLICE</vt:lpstr>
      <vt:lpstr>ŘÍMSKÉ ČÍSLICE</vt:lpstr>
      <vt:lpstr>ŘÍMSKÉ ČÍSLICE</vt:lpstr>
      <vt:lpstr>ŘÍMSKÉ ČÍSLICE</vt:lpstr>
      <vt:lpstr>ŘÍMSKÉ ČÍSLICE</vt:lpstr>
      <vt:lpstr>ŘÍMSKÉ ČÍSLICE</vt:lpstr>
      <vt:lpstr>ŘÍMSKÉ ČÍSLICE</vt:lpstr>
      <vt:lpstr>ŘÍMSKÉ ČÍSLICE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20</cp:revision>
  <dcterms:created xsi:type="dcterms:W3CDTF">2011-11-06T14:13:52Z</dcterms:created>
  <dcterms:modified xsi:type="dcterms:W3CDTF">2012-10-31T17:24:54Z</dcterms:modified>
</cp:coreProperties>
</file>