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2" r:id="rId2"/>
    <p:sldId id="268" r:id="rId3"/>
    <p:sldId id="258" r:id="rId4"/>
    <p:sldId id="264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299" autoAdjust="0"/>
    <p:restoredTop sz="86450" autoAdjust="0"/>
  </p:normalViewPr>
  <p:slideViewPr>
    <p:cSldViewPr>
      <p:cViewPr>
        <p:scale>
          <a:sx n="50" d="100"/>
          <a:sy n="50" d="100"/>
        </p:scale>
        <p:origin x="-1482" y="-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302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D7AE7-1C6D-4EEF-8F55-5052E0493EB0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C666-2A1E-4EE0-9979-AE133A4F6E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927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2912" cy="309634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školy:  ZŠ Štětí, Ostrovní 300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Autor:  Mgr. Ilona Stieranková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materiálu: 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VY_32_INOVACE_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M.4.A.07_obsah_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obdelniku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Název: Obsah obdélníku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Číslo operačního programu: CZ.1.07/1.4.00/21.1693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projektu: PRIMA ŠKOLA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0" y="3356992"/>
            <a:ext cx="9144000" cy="1584176"/>
          </a:xfrm>
        </p:spPr>
        <p:txBody>
          <a:bodyPr>
            <a:normAutofit/>
          </a:bodyPr>
          <a:lstStyle/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Anotace: Materiál je určen pro žáky 4. ročníku, slouží k učivu matematiky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Datum: 10. 05. 2012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Ročník: čtvrtý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Vzdělávací oblast: Matematika a její aplikace</a:t>
            </a:r>
            <a:endParaRPr lang="cs-CZ" sz="2000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76200">
            <a:noFill/>
          </a:ln>
        </p:spPr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OBSAH OBDÉLNÍKU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Obsah obdélníku vypočítáme tak, že vynásobíme délky jeho sousedních stran.</a:t>
            </a:r>
          </a:p>
          <a:p>
            <a:pPr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79712" y="4365104"/>
            <a:ext cx="5472608" cy="1584176"/>
          </a:xfrm>
          <a:prstGeom prst="rect">
            <a:avLst/>
          </a:prstGeom>
          <a:solidFill>
            <a:srgbClr val="7030A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Obsah obdélníku </a:t>
            </a:r>
            <a:r>
              <a:rPr lang="cs-CZ" sz="4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 straně délky </a:t>
            </a:r>
            <a:r>
              <a:rPr lang="cs-CZ" sz="4000" b="1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a, b, </a:t>
            </a:r>
            <a:r>
              <a:rPr lang="cs-CZ" sz="4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budeme počítat takto:</a:t>
            </a:r>
          </a:p>
          <a:p>
            <a:pPr>
              <a:buNone/>
            </a:pPr>
            <a:r>
              <a:rPr lang="cs-CZ" sz="6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</a:t>
            </a:r>
          </a:p>
          <a:p>
            <a:pPr>
              <a:buNone/>
            </a:pPr>
            <a:r>
              <a:rPr lang="cs-CZ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	   S   =     a   .   b</a:t>
            </a:r>
          </a:p>
          <a:p>
            <a:pPr>
              <a:buNone/>
            </a:pPr>
            <a:r>
              <a:rPr lang="cs-CZ" sz="3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obsah              délky sousedních stran</a:t>
            </a:r>
            <a:endParaRPr lang="cs-CZ" sz="36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35896" y="3212976"/>
            <a:ext cx="4032448" cy="1440160"/>
          </a:xfrm>
          <a:prstGeom prst="rect">
            <a:avLst/>
          </a:prstGeom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OBSAH OBDÉLNÍKU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OBSAH OBDÉLNÍKU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Zápis </a:t>
            </a:r>
          </a:p>
          <a:p>
            <a:pPr>
              <a:lnSpc>
                <a:spcPct val="200000"/>
              </a:lnSpc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Náčrt</a:t>
            </a:r>
          </a:p>
          <a:p>
            <a:pPr>
              <a:lnSpc>
                <a:spcPct val="200000"/>
              </a:lnSpc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Výpočet</a:t>
            </a:r>
          </a:p>
          <a:p>
            <a:pPr>
              <a:lnSpc>
                <a:spcPct val="200000"/>
              </a:lnSpc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Odpověď 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635896" y="2708920"/>
            <a:ext cx="4104456" cy="2448272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OBSAH OBDÉLNÍKU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72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Vypočítej obsah obdélníku ABCD: a = 5 cm, b = 3 cm.</a:t>
            </a:r>
          </a:p>
          <a:p>
            <a:pPr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a = 5 cm</a:t>
            </a:r>
          </a:p>
          <a:p>
            <a:pPr>
              <a:buNone/>
            </a:pP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b = 3 cm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S = ? cm</a:t>
            </a:r>
            <a:r>
              <a:rPr lang="cs-CZ" sz="3200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S = a . b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S = 5 . 3</a:t>
            </a:r>
          </a:p>
          <a:p>
            <a:pPr>
              <a:buNone/>
            </a:pPr>
            <a:r>
              <a:rPr lang="cs-CZ" sz="3200" u="dbl" dirty="0" smtClean="0">
                <a:latin typeface="Arial" pitchFamily="34" charset="0"/>
                <a:cs typeface="Arial" pitchFamily="34" charset="0"/>
              </a:rPr>
              <a:t>S = 15 cm</a:t>
            </a:r>
            <a:r>
              <a:rPr lang="cs-CZ" sz="3200" u="dbl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>
              <a:buNone/>
            </a:pPr>
            <a:endParaRPr lang="cs-CZ" sz="3200" u="sng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Obsah obdélníku ABCD je 15 cm</a:t>
            </a:r>
            <a:r>
              <a:rPr lang="cs-CZ" sz="32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716016" y="3212976"/>
            <a:ext cx="2880320" cy="1872208"/>
          </a:xfrm>
          <a:prstGeom prst="rect">
            <a:avLst/>
          </a:prstGeom>
          <a:solidFill>
            <a:schemeClr val="tx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OBSAH OBDÉLNÍKU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3400" dirty="0" smtClean="0">
                <a:latin typeface="Arial" pitchFamily="34" charset="0"/>
                <a:cs typeface="Arial" pitchFamily="34" charset="0"/>
              </a:rPr>
              <a:t>Vypočítej obsah obdélníku ABCD: a = 20 m, b = 15 m.</a:t>
            </a:r>
          </a:p>
          <a:p>
            <a:pPr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a = 20 m</a:t>
            </a:r>
          </a:p>
          <a:p>
            <a:pPr>
              <a:buNone/>
            </a:pPr>
            <a:r>
              <a:rPr lang="cs-CZ" sz="3500" u="sng" dirty="0" smtClean="0">
                <a:latin typeface="Arial" pitchFamily="34" charset="0"/>
                <a:cs typeface="Arial" pitchFamily="34" charset="0"/>
              </a:rPr>
              <a:t>b = 15 m</a:t>
            </a:r>
          </a:p>
          <a:p>
            <a:pPr>
              <a:buNone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S = ? m</a:t>
            </a:r>
            <a:r>
              <a:rPr lang="cs-CZ" sz="3500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>
              <a:buNone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S = a . b</a:t>
            </a:r>
          </a:p>
          <a:p>
            <a:pPr>
              <a:buNone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S = 20 . 15</a:t>
            </a:r>
          </a:p>
          <a:p>
            <a:pPr>
              <a:buNone/>
            </a:pPr>
            <a:r>
              <a:rPr lang="cs-CZ" sz="3500" u="dbl" dirty="0" smtClean="0">
                <a:latin typeface="Arial" pitchFamily="34" charset="0"/>
                <a:cs typeface="Arial" pitchFamily="34" charset="0"/>
              </a:rPr>
              <a:t>S = 300 m</a:t>
            </a:r>
            <a:r>
              <a:rPr lang="cs-CZ" sz="3500" u="dbl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>
              <a:buNone/>
            </a:pPr>
            <a:endParaRPr lang="cs-CZ" sz="3500" u="sng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Obsah obdélníku ABCD je 300 m</a:t>
            </a:r>
            <a:r>
              <a:rPr lang="cs-CZ" sz="35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500" b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88024" y="3212976"/>
            <a:ext cx="2808312" cy="1872208"/>
          </a:xfrm>
          <a:prstGeom prst="rect">
            <a:avLst/>
          </a:prstGeom>
          <a:solidFill>
            <a:schemeClr val="tx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OBSAH OBDÉLNÍKU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Blažková, R.; Matoušková, K.;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Vaňurová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M.;</a:t>
            </a:r>
          </a:p>
          <a:p>
            <a:pPr>
              <a:buNone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Matematika pro 4. ročník základních škol, </a:t>
            </a:r>
          </a:p>
          <a:p>
            <a:pPr>
              <a:buNone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3. díl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ALTER , 1997 ISBN 80-85775-98-0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OBSAH OBDÉLNÍKU</a:t>
            </a:r>
            <a:endParaRPr lang="cs-CZ" sz="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METODIKA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Pomocí jednotlivých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slidů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vysvětlíme žákům učivo o obsahu obdélníku a postup výpočtu obsahu obdélníku.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 připravených obrazců žáci na interaktivní tabuli dopisují vrcholy a strany.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Procvičujeme ústně i písemně (tabule a sešity).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Společná kontrola.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Test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364</TotalTime>
  <Words>246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  Název školy:  ZŠ Štětí, Ostrovní 300 Autor:  Mgr. Ilona Stieranková Název materiálu:  VY_32_INOVACE_ M.4.A.07_obsah_obdelniku Název: Obsah obdélníku Číslo operačního programu: CZ.1.07/1.4.00/21.1693 Název projektu: PRIMA ŠKOLA </vt:lpstr>
      <vt:lpstr>OBSAH OBDÉLNÍKU</vt:lpstr>
      <vt:lpstr>OBSAH OBDÉLNÍKU</vt:lpstr>
      <vt:lpstr>OBSAH OBDÉLNÍKU</vt:lpstr>
      <vt:lpstr>OBSAH OBDÉLNÍKU</vt:lpstr>
      <vt:lpstr>OBSAH OBDÉLNÍKU</vt:lpstr>
      <vt:lpstr>OBSAH OBDÉLNÍKU</vt:lpstr>
      <vt:lpstr>OBSAH OBDÉLNÍKU</vt:lpstr>
    </vt:vector>
  </TitlesOfParts>
  <Company>Název společnosti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Jan Táborský</cp:lastModifiedBy>
  <cp:revision>49</cp:revision>
  <dcterms:created xsi:type="dcterms:W3CDTF">2011-11-06T14:13:52Z</dcterms:created>
  <dcterms:modified xsi:type="dcterms:W3CDTF">2012-10-31T17:29:38Z</dcterms:modified>
</cp:coreProperties>
</file>