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0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A1BF41"/>
    <a:srgbClr val="ABC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f.ujep.cz/~velimskyt/pravek/04eneolit/en100.jpg" TargetMode="External"/><Relationship Id="rId2" Type="http://schemas.openxmlformats.org/officeDocument/2006/relationships/hyperlink" Target="https://pf.ujep.cz/~velimskyt/pravek/04eneolit/en090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f.ujep.cz/~velimskyt/pravek/04eneolit/en140.JPG" TargetMode="External"/><Relationship Id="rId4" Type="http://schemas.openxmlformats.org/officeDocument/2006/relationships/hyperlink" Target="https://pf.ujep.cz/~velimskyt/pravek/04eneolit/en112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f.ujep.cz/~velimskyt/pravek/04eneolit/en116.JPG" TargetMode="External"/><Relationship Id="rId2" Type="http://schemas.openxmlformats.org/officeDocument/2006/relationships/hyperlink" Target="https://pf.ujep.cz/~velimskyt/pravek/04eneolit/en11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f.ujep.cz/~velimskyt/pravek/04eneolit/en144c.jpg" TargetMode="External"/><Relationship Id="rId5" Type="http://schemas.openxmlformats.org/officeDocument/2006/relationships/hyperlink" Target="https://pf.ujep.cz/~velimskyt/pravek/04eneolit/en142.jpg" TargetMode="External"/><Relationship Id="rId4" Type="http://schemas.openxmlformats.org/officeDocument/2006/relationships/hyperlink" Target="https://pf.ujep.cz/~velimskyt/pravek/04eneolit/en120a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f.ujep.cz/~velimskyt/pravek/04eneolit/en103.jpg" TargetMode="External"/><Relationship Id="rId2" Type="http://schemas.openxmlformats.org/officeDocument/2006/relationships/hyperlink" Target="https://pf.ujep.cz/~velimskyt/pravek/04eneolit/en100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f.ujep.cz/~velimskyt/pravek/04eneolit/en120b.jpg" TargetMode="External"/><Relationship Id="rId5" Type="http://schemas.openxmlformats.org/officeDocument/2006/relationships/hyperlink" Target="https://pf.ujep.cz/~velimskyt/pravek/04eneolit/en110c.jpg" TargetMode="External"/><Relationship Id="rId4" Type="http://schemas.openxmlformats.org/officeDocument/2006/relationships/hyperlink" Target="https://pf.ujep.cz/~velimskyt/pravek/04eneolit/en110a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825540"/>
          </a:xfrm>
        </p:spPr>
        <p:txBody>
          <a:bodyPr/>
          <a:lstStyle/>
          <a:p>
            <a:r>
              <a:rPr lang="cs-CZ" i="1" dirty="0" smtClean="0">
                <a:solidFill>
                  <a:srgbClr val="FFFF99"/>
                </a:solidFill>
              </a:rPr>
              <a:t>(PRAVĚK</a:t>
            </a:r>
            <a:r>
              <a:rPr lang="cs-CZ" i="1" dirty="0" smtClean="0">
                <a:solidFill>
                  <a:srgbClr val="FFFF99"/>
                </a:solidFill>
              </a:rPr>
              <a:t>)</a:t>
            </a:r>
          </a:p>
          <a:p>
            <a:endParaRPr lang="cs-CZ" i="1" dirty="0">
              <a:solidFill>
                <a:srgbClr val="FFFF99"/>
              </a:solidFill>
            </a:endParaRPr>
          </a:p>
          <a:p>
            <a:endParaRPr lang="cs-CZ" i="1" dirty="0" smtClean="0">
              <a:solidFill>
                <a:srgbClr val="FFFF99"/>
              </a:solidFill>
            </a:endParaRPr>
          </a:p>
          <a:p>
            <a:endParaRPr lang="cs-CZ" i="1" dirty="0">
              <a:solidFill>
                <a:srgbClr val="FFFF99"/>
              </a:solidFill>
            </a:endParaRPr>
          </a:p>
          <a:p>
            <a:endParaRPr lang="cs-CZ" i="1" dirty="0" smtClean="0">
              <a:solidFill>
                <a:srgbClr val="FFFF99"/>
              </a:solidFill>
            </a:endParaRPr>
          </a:p>
          <a:p>
            <a:pPr algn="r"/>
            <a:r>
              <a:rPr lang="cs-CZ" i="1" dirty="0" smtClean="0">
                <a:solidFill>
                  <a:srgbClr val="FFFF99"/>
                </a:solidFill>
              </a:rPr>
              <a:t>Mgr. Iveta </a:t>
            </a:r>
            <a:r>
              <a:rPr lang="cs-CZ" i="1" dirty="0" err="1" smtClean="0">
                <a:solidFill>
                  <a:srgbClr val="FFFF99"/>
                </a:solidFill>
              </a:rPr>
              <a:t>Šlahařová</a:t>
            </a:r>
            <a:endParaRPr lang="cs-CZ" i="1" dirty="0">
              <a:solidFill>
                <a:srgbClr val="FFFF99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99"/>
                </a:solidFill>
              </a:rPr>
              <a:t>POZDNÍ  DOBA  KAMENNÁ</a:t>
            </a:r>
            <a:endParaRPr lang="cs-CZ" b="1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38100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600" b="1" i="1" u="sng" dirty="0" smtClean="0">
                <a:solidFill>
                  <a:srgbClr val="FFFF99"/>
                </a:solidFill>
              </a:rPr>
              <a:t>kámen</a:t>
            </a:r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</a:rPr>
              <a:t> = hlavní materiál pro výrobu</a:t>
            </a:r>
          </a:p>
          <a:p>
            <a:pPr algn="ctr">
              <a:buNone/>
            </a:pPr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</a:rPr>
              <a:t>nástrojů a zbraní</a:t>
            </a:r>
            <a:endParaRPr lang="cs-CZ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714488"/>
            <a:ext cx="7829576" cy="4572000"/>
          </a:xfrm>
        </p:spPr>
        <p:txBody>
          <a:bodyPr/>
          <a:lstStyle/>
          <a:p>
            <a:pPr marL="514350" indent="-514350">
              <a:buClrTx/>
              <a:buAutoNum type="arabicPeriod"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Starší doba kamenná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Paleolit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(3 000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000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– 8000 přnl.)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2.   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Střední doba kamenná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Mezolit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(8000 – 5500 přnl.)</a:t>
            </a:r>
          </a:p>
          <a:p>
            <a:pPr marL="514350" indent="-514350">
              <a:buClrTx/>
              <a:buAutoNum type="arabicPeriod" startAt="3"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Mladší doba kamenná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Neolit</a:t>
            </a:r>
          </a:p>
          <a:p>
            <a:pPr marL="0" indent="0">
              <a:buClrTx/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(5500 – 4300 přnl.)</a:t>
            </a:r>
          </a:p>
          <a:p>
            <a:pPr marL="514350" indent="-514350">
              <a:buClrTx/>
              <a:buAutoNum type="arabicPeriod" startAt="4"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Pozdní doba kamenná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– </a:t>
            </a:r>
            <a:r>
              <a:rPr lang="cs-CZ" i="1" dirty="0" err="1" smtClean="0">
                <a:solidFill>
                  <a:schemeClr val="bg2">
                    <a:lumMod val="50000"/>
                  </a:schemeClr>
                </a:solidFill>
              </a:rPr>
              <a:t>Eneolit</a:t>
            </a:r>
            <a:endParaRPr lang="cs-CZ" i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ClrTx/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(4300 – 2200 přnl.)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152400"/>
            <a:ext cx="7758138" cy="1219200"/>
          </a:xfrm>
        </p:spPr>
        <p:txBody>
          <a:bodyPr/>
          <a:lstStyle/>
          <a:p>
            <a:r>
              <a:rPr lang="cs-CZ" b="1" dirty="0" smtClean="0">
                <a:solidFill>
                  <a:srgbClr val="FFFF99"/>
                </a:solidFill>
              </a:rPr>
              <a:t>Doba kamenná- dělení:</a:t>
            </a:r>
            <a:endParaRPr lang="cs-CZ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3857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oblast střední Evropy x Mezopotámie, Egypt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vynález oradla, kola a vozu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 efektivnější zemědělství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dobytek jako tažná síla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měď  „doba měděná“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rgbClr val="FFFF99"/>
                </a:solidFill>
              </a:rPr>
              <a:t>Pozdní doba kamenná – </a:t>
            </a:r>
            <a:r>
              <a:rPr lang="cs-CZ" b="1" dirty="0" err="1" smtClean="0">
                <a:solidFill>
                  <a:srgbClr val="FFFF99"/>
                </a:solidFill>
              </a:rPr>
              <a:t>Eneolit</a:t>
            </a:r>
            <a:r>
              <a:rPr lang="cs-CZ" b="1" dirty="0" smtClean="0">
                <a:solidFill>
                  <a:srgbClr val="FFFF99"/>
                </a:solidFill>
              </a:rPr>
              <a:t/>
            </a:r>
            <a:br>
              <a:rPr lang="cs-CZ" b="1" dirty="0" smtClean="0">
                <a:solidFill>
                  <a:srgbClr val="FFFF99"/>
                </a:solidFill>
              </a:rPr>
            </a:br>
            <a:r>
              <a:rPr lang="cs-CZ" b="1" dirty="0" smtClean="0">
                <a:solidFill>
                  <a:srgbClr val="FFFF99"/>
                </a:solidFill>
              </a:rPr>
              <a:t>(4300 – 2200 přnl.)</a:t>
            </a:r>
            <a:endParaRPr lang="cs-CZ" b="1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67264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polozemnice, zemnice (jedna rodina v domě)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hradiště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oddělení mužské a ženské práce muž v čele společnosti</a:t>
            </a:r>
          </a:p>
          <a:p>
            <a:pPr>
              <a:buNone/>
            </a:pPr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  <a:sym typeface="Wingdings 3"/>
              </a:rPr>
              <a:t>v čele vesnice náčelník rodu </a:t>
            </a:r>
          </a:p>
          <a:p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endParaRPr lang="cs-CZ" dirty="0" smtClean="0">
              <a:solidFill>
                <a:schemeClr val="bg2">
                  <a:lumMod val="50000"/>
                </a:schemeClr>
              </a:solidFill>
              <a:sym typeface="Wingdings 3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667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Oradlo</a:t>
            </a:r>
          </a:p>
          <a:p>
            <a:r>
              <a:rPr lang="cs-CZ" sz="2400" dirty="0" smtClean="0">
                <a:hlinkClick r:id="rId2"/>
              </a:rPr>
              <a:t>https://pf.ujep.cz/~velimskyt/pravek/04eneolit/en090.jpg</a:t>
            </a:r>
            <a:endParaRPr lang="cs-CZ" sz="2400" dirty="0" smtClean="0"/>
          </a:p>
          <a:p>
            <a:pPr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chemeClr val="bg2">
                    <a:lumMod val="75000"/>
                  </a:schemeClr>
                </a:solidFill>
              </a:rPr>
              <a:t>Pohřebiště (Bulharsko)</a:t>
            </a:r>
          </a:p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hlinkClick r:id="rId3"/>
              </a:rPr>
              <a:t>https://pf.ujep.cz/~velimskyt/pravek/04eneolit/en100.jpg</a:t>
            </a:r>
            <a:endParaRPr lang="cs-CZ" sz="2400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Pohřebiště (ČR)</a:t>
            </a:r>
          </a:p>
          <a:p>
            <a:r>
              <a:rPr lang="cs-CZ" sz="2400" dirty="0" smtClean="0">
                <a:solidFill>
                  <a:schemeClr val="bg2">
                    <a:lumMod val="75000"/>
                  </a:schemeClr>
                </a:solidFill>
                <a:hlinkClick r:id="rId4"/>
              </a:rPr>
              <a:t>https://pf.ujep.cz/~velimskyt/pravek/04eneolit/en112.JPG</a:t>
            </a:r>
            <a:endParaRPr lang="cs-CZ" sz="2400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Měděné šperky</a:t>
            </a:r>
          </a:p>
          <a:p>
            <a:r>
              <a:rPr lang="cs-CZ" sz="2400" dirty="0" smtClean="0">
                <a:hlinkClick r:id="rId5"/>
              </a:rPr>
              <a:t>https://pf.ujep.cz/~velimskyt/pravek/04eneolit/en140.JPG</a:t>
            </a: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572000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cs-CZ" sz="2400" dirty="0" smtClean="0">
                <a:hlinkClick r:id="rId2"/>
              </a:rPr>
              <a:t>https://pf.ujep.cz/~velimskyt/pravek/04eneolit/en117.jpg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3"/>
              </a:rPr>
              <a:t>https://pf.ujep.cz/~velimskyt/pravek/04eneolit/en116.JPG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4"/>
              </a:rPr>
              <a:t>https://pf.ujep.cz/~velimskyt/pravek/04eneolit/en120a.jpg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5"/>
              </a:rPr>
              <a:t>https://pf.ujep.cz/~velimskyt/pravek/04eneolit/en142.jpg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6"/>
              </a:rPr>
              <a:t>https://pf.ujep.cz/~velimskyt/pravek/04eneolit/en144c.jpg</a:t>
            </a:r>
            <a:endParaRPr lang="cs-CZ" sz="24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152400"/>
            <a:ext cx="8115328" cy="12192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FF99"/>
                </a:solidFill>
              </a:rPr>
              <a:t>   </a:t>
            </a:r>
            <a:r>
              <a:rPr lang="cs-CZ" sz="2800" b="1" dirty="0" err="1" smtClean="0">
                <a:solidFill>
                  <a:schemeClr val="bg2">
                    <a:lumMod val="75000"/>
                  </a:schemeClr>
                </a:solidFill>
              </a:rPr>
              <a:t>Eneolitická</a:t>
            </a:r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 keramika</a:t>
            </a:r>
            <a:endParaRPr lang="cs-CZ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72000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cs-CZ" sz="2400" dirty="0" smtClean="0">
                <a:hlinkClick r:id="rId2"/>
              </a:rPr>
              <a:t>https://pf.ujep.cz/~velimskyt/pravek/04eneolit/en100a.jpg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3"/>
              </a:rPr>
              <a:t>https://pf.ujep.cz/~velimskyt/pravek/04eneolit/en103.jpg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4"/>
              </a:rPr>
              <a:t>https://pf.ujep.cz/~velimskyt/pravek/04eneolit/en110a.jpg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5"/>
              </a:rPr>
              <a:t>https://pf.ujep.cz/~velimskyt/pravek/04eneolit/en110c.jpg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r>
              <a:rPr lang="cs-CZ" sz="2400" dirty="0" smtClean="0">
                <a:hlinkClick r:id="rId6"/>
              </a:rPr>
              <a:t>https://pf.ujep.cz/~velimskyt/pravek/04eneolit/en120b.jpg</a:t>
            </a:r>
            <a:endParaRPr lang="cs-CZ" sz="2400" dirty="0" smtClean="0"/>
          </a:p>
          <a:p>
            <a:pPr>
              <a:spcBef>
                <a:spcPts val="2400"/>
              </a:spcBef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85786" y="152400"/>
            <a:ext cx="7901014" cy="12192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Měděné nástroje</a:t>
            </a:r>
            <a:endParaRPr lang="cs-CZ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52884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oblasti střední Evropy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vynález </a:t>
            </a: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oradla, kola a vozu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zdokonalil zemědělství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první kov= </a:t>
            </a: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měď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(nástroje, šperky)</a:t>
            </a:r>
          </a:p>
          <a:p>
            <a:pPr>
              <a:spcBef>
                <a:spcPts val="1200"/>
              </a:spcBef>
            </a:pP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polozemnice, zemnice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= domy částečně zahloubené do země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čele společnosti je </a:t>
            </a: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muž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, v čele vesnice </a:t>
            </a:r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</a:rPr>
              <a:t>náčelník rodu</a:t>
            </a:r>
            <a:endParaRPr lang="cs-CZ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2022"/>
          </a:xfrm>
        </p:spPr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FFFF99"/>
                </a:solidFill>
              </a:rPr>
              <a:t>shrnutí:     </a:t>
            </a:r>
            <a:r>
              <a:rPr lang="cs-CZ" sz="3100" b="1" dirty="0" smtClean="0">
                <a:solidFill>
                  <a:srgbClr val="FFFF99"/>
                </a:solidFill>
              </a:rPr>
              <a:t>4. Pozdní doba kamenná- </a:t>
            </a:r>
            <a:r>
              <a:rPr lang="cs-CZ" sz="3100" b="1" dirty="0" err="1" smtClean="0">
                <a:solidFill>
                  <a:srgbClr val="FFFF99"/>
                </a:solidFill>
              </a:rPr>
              <a:t>Eneolit</a:t>
            </a:r>
            <a:r>
              <a:rPr lang="cs-CZ" sz="3100" b="1" dirty="0" smtClean="0">
                <a:solidFill>
                  <a:srgbClr val="FFFF99"/>
                </a:solidFill>
              </a:rPr>
              <a:t/>
            </a:r>
            <a:br>
              <a:rPr lang="cs-CZ" sz="3100" b="1" dirty="0" smtClean="0">
                <a:solidFill>
                  <a:srgbClr val="FFFF99"/>
                </a:solidFill>
              </a:rPr>
            </a:br>
            <a:r>
              <a:rPr lang="cs-CZ" sz="3100" b="1" dirty="0" smtClean="0">
                <a:solidFill>
                  <a:srgbClr val="FFFF99"/>
                </a:solidFill>
              </a:rPr>
              <a:t>			(4300-2200 přnl.)</a:t>
            </a:r>
            <a:endParaRPr lang="cs-CZ" sz="3100" b="1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UMĚNÍ PRAVĚKU</Template>
  <TotalTime>134</TotalTime>
  <Words>219</Words>
  <Application>Microsoft Office PowerPoint</Application>
  <PresentationFormat>Předvádění na obrazovce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POZDNÍ  DOBA  KAMENNÁ</vt:lpstr>
      <vt:lpstr>Prezentace aplikace PowerPoint</vt:lpstr>
      <vt:lpstr>Doba kamenná- dělení:</vt:lpstr>
      <vt:lpstr>Pozdní doba kamenná – Eneolit (4300 – 2200 přnl.)</vt:lpstr>
      <vt:lpstr>Prezentace aplikace PowerPoint</vt:lpstr>
      <vt:lpstr>Prezentace aplikace PowerPoint</vt:lpstr>
      <vt:lpstr>   Eneolitická keramika</vt:lpstr>
      <vt:lpstr>Měděné nástroje</vt:lpstr>
      <vt:lpstr>shrnutí:     4. Pozdní doba kamenná- Eneolit    (4300-2200 přnl.)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POZDNÍ  DOBA  KAMENNÁ</dc:title>
  <cp:lastModifiedBy>6KWG</cp:lastModifiedBy>
  <cp:revision>17</cp:revision>
  <dcterms:modified xsi:type="dcterms:W3CDTF">2012-03-07T11:11:36Z</dcterms:modified>
</cp:coreProperties>
</file>