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1C0A928-FE70-4571-9026-878D5F870D8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8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10.jpe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chemie&amp;ctt=1" TargetMode="External"/><Relationship Id="rId3" Type="http://schemas.openxmlformats.org/officeDocument/2006/relationships/hyperlink" Target="http://office.microsoft.com/cs-cz/images/results.aspx?qu=globus&amp;ex=1" TargetMode="External"/><Relationship Id="rId7" Type="http://schemas.openxmlformats.org/officeDocument/2006/relationships/hyperlink" Target="http://office.microsoft.com/cs-cz/images/results.aspx?qu=v%C3%BDtvarn%C3%A9%20um%C4%9Bn%C3%AD&amp;ctt=1" TargetMode="External"/><Relationship Id="rId12" Type="http://schemas.openxmlformats.org/officeDocument/2006/relationships/hyperlink" Target="http://cs.wikipedia.org/wiki/Soubor:Flag_of_the_Czech_Republic.svg" TargetMode="External"/><Relationship Id="rId2" Type="http://schemas.openxmlformats.org/officeDocument/2006/relationships/hyperlink" Target="http://office.microsoft.com/cs-cz/images/results.aspx?qu=matematika&amp;ex=1&amp;origin=FX0101321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O%C4%8C%C3%8DTA%C4%8C&amp;ctt=1" TargetMode="External"/><Relationship Id="rId11" Type="http://schemas.openxmlformats.org/officeDocument/2006/relationships/hyperlink" Target="http://cs.wikipedia.org/wiki/Spojen%C3%A9_kr%C3%A1lovstv%C3%AD" TargetMode="External"/><Relationship Id="rId5" Type="http://schemas.openxmlformats.org/officeDocument/2006/relationships/hyperlink" Target="http://office.microsoft.com/cs-cz/images/results.aspx?qu=fotbal&amp;ex=1&amp;ctt=1" TargetMode="External"/><Relationship Id="rId10" Type="http://schemas.openxmlformats.org/officeDocument/2006/relationships/hyperlink" Target="http://office.microsoft.com/cs-cz/images/results.aspx?qu=d%C4%9Bjiny&amp;ex=1&amp;ctt=1" TargetMode="External"/><Relationship Id="rId4" Type="http://schemas.openxmlformats.org/officeDocument/2006/relationships/hyperlink" Target="http://office.microsoft.com/cs-cz/images/results.aspx?qu=b%C4%9Bh&amp;ex=1&amp;ctt=1" TargetMode="External"/><Relationship Id="rId9" Type="http://schemas.openxmlformats.org/officeDocument/2006/relationships/hyperlink" Target="http://office.microsoft.com/cs-cz/images/results.aspx?qu=noty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996953"/>
            <a:ext cx="8458200" cy="3078834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8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VY_32_INOVACE_Aj.6.02_days_of_the_week+school_subjects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days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week+school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subjects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dny v týdnu, školní předměty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18.11. 2011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484784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DAYS OF THE WEEK AND SCHOOL SUBJECTS</a:t>
            </a:r>
          </a:p>
          <a:p>
            <a:pPr algn="ctr"/>
            <a:r>
              <a:rPr lang="cs-CZ" sz="2000" b="1" dirty="0" smtClean="0"/>
              <a:t>Anotace: Materiál je určen pro žáky 6. ročníku a  slouží k výkladu a procvičení slovní zásoby „Dny v týdnu“ a „školní předměty“.</a:t>
            </a:r>
            <a:endParaRPr lang="cs-CZ" sz="2000" b="1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december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19 </a:t>
            </a:r>
            <a:r>
              <a:rPr lang="cs-CZ" i="1" dirty="0" err="1" smtClean="0"/>
              <a:t>Monday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20 </a:t>
            </a:r>
            <a:r>
              <a:rPr lang="cs-CZ" i="1" dirty="0" err="1" smtClean="0"/>
              <a:t>Tuesday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21 </a:t>
            </a:r>
            <a:r>
              <a:rPr lang="cs-CZ" i="1" dirty="0" err="1" smtClean="0"/>
              <a:t>Wednesday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22 </a:t>
            </a:r>
            <a:r>
              <a:rPr lang="cs-CZ" i="1" dirty="0" err="1" smtClean="0"/>
              <a:t>Thursday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23 </a:t>
            </a:r>
            <a:r>
              <a:rPr lang="cs-CZ" i="1" dirty="0" err="1" smtClean="0"/>
              <a:t>Friday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24 </a:t>
            </a:r>
            <a:r>
              <a:rPr lang="cs-CZ" i="1" dirty="0" err="1" smtClean="0"/>
              <a:t>Saturday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25 </a:t>
            </a:r>
            <a:r>
              <a:rPr lang="cs-CZ" i="1" dirty="0" err="1" smtClean="0"/>
              <a:t>Sunday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subjects</a:t>
            </a:r>
            <a:endParaRPr lang="cs-CZ" dirty="0"/>
          </a:p>
        </p:txBody>
      </p:sp>
      <p:pic>
        <p:nvPicPr>
          <p:cNvPr id="1030" name="Picture 6" descr="Soubor:Flag of the Czech Republic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77072"/>
            <a:ext cx="2160241" cy="1368152"/>
          </a:xfrm>
          <a:prstGeom prst="rect">
            <a:avLst/>
          </a:prstGeom>
          <a:noFill/>
        </p:spPr>
      </p:pic>
      <p:pic>
        <p:nvPicPr>
          <p:cNvPr id="1032" name="Picture 8" descr="Vlajka Spojeného království Velké Británie a Severního Irs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221088"/>
            <a:ext cx="2376264" cy="1152128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340768"/>
            <a:ext cx="1828800" cy="1828800"/>
          </a:xfrm>
          <a:prstGeom prst="rect">
            <a:avLst/>
          </a:prstGeom>
          <a:noFill/>
        </p:spPr>
      </p:pic>
      <p:pic>
        <p:nvPicPr>
          <p:cNvPr id="1042" name="Picture 18" descr="akademikové,biochemie,chemie,fotografie,gumové rukavice,laboratorní pláště,lidé,mikroskopy,průmysl,vědy,vybavení laboratoře,žen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1700808"/>
            <a:ext cx="1584176" cy="1295425"/>
          </a:xfrm>
          <a:prstGeom prst="rect">
            <a:avLst/>
          </a:prstGeom>
          <a:noFill/>
        </p:spPr>
      </p:pic>
      <p:pic>
        <p:nvPicPr>
          <p:cNvPr id="1046" name="Picture 22" descr="fotografie,hudba z listu,noty,partitury,písně,zábava,záznam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1484784"/>
            <a:ext cx="1728192" cy="122341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2708920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usic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3140968"/>
            <a:ext cx="1573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G</a:t>
            </a:r>
            <a:r>
              <a:rPr lang="cs-CZ" sz="2400" dirty="0" err="1" smtClean="0"/>
              <a:t>eography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445224"/>
            <a:ext cx="2311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Czech </a:t>
            </a:r>
            <a:r>
              <a:rPr lang="cs-CZ" sz="2400" dirty="0" err="1" smtClean="0"/>
              <a:t>Language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2996952"/>
            <a:ext cx="1202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Science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5373216"/>
            <a:ext cx="1120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English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SCHOOL SUBJECTS</a:t>
            </a:r>
            <a:endParaRPr lang="cs-CZ" dirty="0"/>
          </a:p>
        </p:txBody>
      </p:sp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1512168" cy="13967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49262" y="3241576"/>
            <a:ext cx="1002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Maths</a:t>
            </a:r>
            <a:endParaRPr lang="cs-CZ" sz="2400" dirty="0"/>
          </a:p>
        </p:txBody>
      </p:sp>
      <p:pic>
        <p:nvPicPr>
          <p:cNvPr id="5" name="Picture 24" descr="dějiny,Egypt,Egypťané,faraoni,fotografie,historický,králové,památky,pamětihodnosti,rozvaliny,sochy,starověké civili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221088"/>
            <a:ext cx="1872208" cy="143944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5733256"/>
            <a:ext cx="1083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History</a:t>
            </a:r>
            <a:endParaRPr lang="cs-CZ" sz="2400" dirty="0"/>
          </a:p>
        </p:txBody>
      </p:sp>
      <p:pic>
        <p:nvPicPr>
          <p:cNvPr id="7" name="Picture 16" descr="fotografie,osobní počítače,počítače,počítačové laboratoře,práce s počítačem,školy,technologie,věd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844824"/>
            <a:ext cx="1656184" cy="136743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059832" y="3212976"/>
            <a:ext cx="192341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IT – </a:t>
            </a:r>
            <a:r>
              <a:rPr lang="cs-CZ" dirty="0" err="1" smtClean="0"/>
              <a:t>Information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     Technology</a:t>
            </a:r>
            <a:endParaRPr lang="cs-CZ" dirty="0"/>
          </a:p>
        </p:txBody>
      </p:sp>
      <p:pic>
        <p:nvPicPr>
          <p:cNvPr id="9" name="Picture 20" descr="copy,fotografie,lidé,plátna,štětce,stojany,umělci,umění,výtvarné umění,žen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365104"/>
            <a:ext cx="1656184" cy="136743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95936" y="5733256"/>
            <a:ext cx="698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Arts</a:t>
            </a:r>
            <a:endParaRPr lang="cs-CZ" sz="2400" dirty="0"/>
          </a:p>
        </p:txBody>
      </p:sp>
      <p:pic>
        <p:nvPicPr>
          <p:cNvPr id="11" name="Picture 12" descr="běh,běžci,fitness,fotografie,lidé,muži,páry,pláže,příroda,rekreace,společně,sport,venku,volný čas,že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1844824"/>
            <a:ext cx="1800200" cy="143944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012160" y="3356992"/>
            <a:ext cx="2680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 – </a:t>
            </a:r>
            <a:r>
              <a:rPr lang="cs-CZ" dirty="0" err="1" smtClean="0"/>
              <a:t>Physical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endParaRPr lang="cs-CZ" sz="2400" dirty="0"/>
          </a:p>
        </p:txBody>
      </p:sp>
      <p:pic>
        <p:nvPicPr>
          <p:cNvPr id="13" name="Picture 14" descr="fotbal,fotbalisté,fotbalové míče,fotbalové týmy,fotografie,míče,muži,nohy,osoby,sport,sportovní vybavení,tým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221088"/>
            <a:ext cx="2088232" cy="153198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020272" y="5805264"/>
            <a:ext cx="1099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Games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August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22 </a:t>
            </a:r>
            <a:r>
              <a:rPr lang="cs-CZ" dirty="0" err="1" smtClean="0"/>
              <a:t>Monday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23 ...............</a:t>
            </a:r>
          </a:p>
          <a:p>
            <a:endParaRPr lang="cs-CZ" dirty="0" smtClean="0"/>
          </a:p>
          <a:p>
            <a:r>
              <a:rPr lang="cs-CZ" dirty="0" smtClean="0"/>
              <a:t>24 ……………</a:t>
            </a:r>
          </a:p>
          <a:p>
            <a:endParaRPr lang="cs-CZ" dirty="0" smtClean="0"/>
          </a:p>
          <a:p>
            <a:r>
              <a:rPr lang="cs-CZ" dirty="0" smtClean="0"/>
              <a:t>25 ……………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26 ……………</a:t>
            </a:r>
          </a:p>
          <a:p>
            <a:endParaRPr lang="cs-CZ" dirty="0" smtClean="0"/>
          </a:p>
          <a:p>
            <a:r>
              <a:rPr lang="cs-CZ" dirty="0" smtClean="0"/>
              <a:t>27 ……………</a:t>
            </a:r>
          </a:p>
          <a:p>
            <a:endParaRPr lang="cs-CZ" dirty="0" smtClean="0"/>
          </a:p>
          <a:p>
            <a:r>
              <a:rPr lang="cs-CZ" dirty="0" smtClean="0"/>
              <a:t>28 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387624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Match the correct Czech and English words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Maths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Geography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History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Games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IT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Arts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cs-CZ" dirty="0" smtClean="0"/>
              <a:t>Hry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Tělesná výchova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Výtvarná výchova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Matematika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Informatika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Český jazyk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Zeměpis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Dějepis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6859488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Tuesday is my favourite day, because we´ve got ...............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My favourite subject is ……………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Have we got ……………</a:t>
            </a:r>
            <a:r>
              <a:rPr lang="cs-CZ" sz="2400" dirty="0" smtClean="0"/>
              <a:t>…………</a:t>
            </a:r>
            <a:r>
              <a:rPr lang="en-GB" sz="2400" dirty="0" smtClean="0"/>
              <a:t> on Monday?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This is my ……………</a:t>
            </a:r>
            <a:r>
              <a:rPr lang="cs-CZ" sz="2400" dirty="0" smtClean="0"/>
              <a:t> </a:t>
            </a:r>
            <a:r>
              <a:rPr lang="cs-CZ" sz="2400" dirty="0" err="1" smtClean="0"/>
              <a:t>teacher</a:t>
            </a:r>
            <a:r>
              <a:rPr lang="cs-CZ" sz="2400" dirty="0" smtClean="0"/>
              <a:t>.</a:t>
            </a:r>
            <a:endParaRPr lang="en-GB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Mary doesn´t like ……………  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Boys usually </a:t>
            </a:r>
            <a:r>
              <a:rPr lang="cs-CZ" sz="2400" dirty="0" err="1" smtClean="0"/>
              <a:t>like</a:t>
            </a:r>
            <a:r>
              <a:rPr lang="cs-CZ" sz="2400" dirty="0" smtClean="0"/>
              <a:t> …………… </a:t>
            </a:r>
            <a:endParaRPr lang="en-GB" sz="2400" dirty="0"/>
          </a:p>
        </p:txBody>
      </p:sp>
      <p:pic>
        <p:nvPicPr>
          <p:cNvPr id="4" name="Picture 14" descr="fotbal,fotbalisté,fotbalové míče,fotbalové týmy,fotografie,míče,muži,nohy,osoby,sport,sportovní vybavení,tý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484784"/>
            <a:ext cx="1080120" cy="720080"/>
          </a:xfrm>
          <a:prstGeom prst="rect">
            <a:avLst/>
          </a:prstGeom>
          <a:noFill/>
        </p:spPr>
      </p:pic>
      <p:pic>
        <p:nvPicPr>
          <p:cNvPr id="5" name="Picture 24" descr="dějiny,Egypt,Egypťané,faraoni,fotografie,historický,králové,památky,pamětihodnosti,rozvaliny,sochy,starověké civili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2492896"/>
            <a:ext cx="1008112" cy="720080"/>
          </a:xfrm>
          <a:prstGeom prst="rect">
            <a:avLst/>
          </a:prstGeom>
          <a:noFill/>
        </p:spPr>
      </p:pic>
      <p:pic>
        <p:nvPicPr>
          <p:cNvPr id="6" name="Picture 6" descr="Soubor:Flag of the Czech Republic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356992"/>
            <a:ext cx="792088" cy="576064"/>
          </a:xfrm>
          <a:prstGeom prst="rect">
            <a:avLst/>
          </a:prstGeom>
          <a:noFill/>
        </p:spPr>
      </p:pic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4005064"/>
            <a:ext cx="792088" cy="576064"/>
          </a:xfrm>
          <a:prstGeom prst="rect">
            <a:avLst/>
          </a:prstGeom>
          <a:noFill/>
        </p:spPr>
      </p:pic>
      <p:pic>
        <p:nvPicPr>
          <p:cNvPr id="8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4653136"/>
            <a:ext cx="792088" cy="720080"/>
          </a:xfrm>
          <a:prstGeom prst="rect">
            <a:avLst/>
          </a:prstGeom>
          <a:noFill/>
        </p:spPr>
      </p:pic>
      <p:pic>
        <p:nvPicPr>
          <p:cNvPr id="9" name="Picture 18" descr="akademikové,biochemie,chemie,fotografie,gumové rukavice,laboratorní pláště,lidé,mikroskopy,průmysl,vědy,vybavení laboratoře,že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5445224"/>
            <a:ext cx="792088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Materiál slouží k výkladu a procvičení slovní zásoby „Dny v týdnu“ a „ Školní předměty“.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První 3 </a:t>
            </a:r>
            <a:r>
              <a:rPr lang="cs-CZ" sz="2000" dirty="0" err="1" smtClean="0"/>
              <a:t>slidy</a:t>
            </a:r>
            <a:r>
              <a:rPr lang="cs-CZ" sz="2000" dirty="0" smtClean="0"/>
              <a:t> slouží k výkladu, přičemž slide s předměty může sloužit i k zopakování (názvy jednotlivých předmětů „přiletí“ až po kliknutí na daný obrázek, tudíž ještě před „příletem“ slova, se může vyučující žáků zeptat, jak se daný předmět v aj řekne a poté nechat slovo pro kontrolu „přiletět“.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Zbývající </a:t>
            </a:r>
            <a:r>
              <a:rPr lang="cs-CZ" sz="2000" dirty="0" err="1" smtClean="0"/>
              <a:t>slidy</a:t>
            </a:r>
            <a:r>
              <a:rPr lang="cs-CZ" sz="2000" dirty="0" smtClean="0"/>
              <a:t> slouží k procvičení – 4. slide – žáci doplní názvy dnů v týdnu, 5. slide – žáci spojí správné české a anglické výrazy, 6. slide – žáci do věty doplní název předmětu dle obrázku.</a:t>
            </a:r>
            <a:endParaRPr lang="cs-CZ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400" dirty="0" smtClean="0"/>
              <a:t>Klipart </a:t>
            </a:r>
            <a:r>
              <a:rPr lang="en-US" sz="1400" dirty="0" smtClean="0"/>
              <a:t>[</a:t>
            </a:r>
            <a:r>
              <a:rPr lang="cs-CZ" sz="1400" dirty="0" smtClean="0"/>
              <a:t>on-line</a:t>
            </a:r>
            <a:r>
              <a:rPr lang="en-US" sz="1400" dirty="0" smtClean="0"/>
              <a:t>]</a:t>
            </a:r>
            <a:r>
              <a:rPr lang="cs-CZ" sz="1400" dirty="0" smtClean="0"/>
              <a:t>. 2011 </a:t>
            </a:r>
            <a:r>
              <a:rPr lang="en-US" sz="1400" dirty="0" smtClean="0"/>
              <a:t>[</a:t>
            </a:r>
            <a:r>
              <a:rPr lang="cs-CZ" sz="1400" dirty="0" smtClean="0"/>
              <a:t>cit. 2011-11-17</a:t>
            </a:r>
            <a:r>
              <a:rPr lang="en-US" sz="1400" dirty="0" smtClean="0"/>
              <a:t>]</a:t>
            </a:r>
            <a:r>
              <a:rPr lang="cs-CZ" sz="1400" dirty="0" smtClean="0"/>
              <a:t>. Dostupný z www: </a:t>
            </a:r>
          </a:p>
          <a:p>
            <a:pPr lvl="0"/>
            <a:endParaRPr lang="cs-CZ" sz="1400" b="1" u="sng" dirty="0" smtClean="0">
              <a:solidFill>
                <a:schemeClr val="bg2">
                  <a:lumMod val="25000"/>
                </a:schemeClr>
              </a:solidFill>
              <a:hlinkClick r:id="rId2"/>
            </a:endParaRP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=matematika&amp;ex=1&amp;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origin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=FX010132103#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pg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:5|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=globus&amp;ex=1#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:MP900411690|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=b%C4%9Bh&amp;ex=1&amp;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:MP900422781|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=fotbal&amp;ex=1&amp;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:MP900424327|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=PO%C4%8C%C3%8DTA%C4%8C&amp;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:MP900174964|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=v%C3%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BDtvarn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%C3%A9%20um%C4%9Bn%C3%AD&amp;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:MP900409428|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=chemie&amp;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:MP900409022|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=noty&amp;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:MP900177778|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=d%C4%9Bjiny&amp;ex=1&amp;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:MP900400787|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endParaRPr lang="cs-CZ" sz="1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lvl="0"/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 Flag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of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United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Kingdom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,</a:t>
            </a:r>
            <a:r>
              <a:rPr lang="en-US" sz="1400" b="1" dirty="0" smtClean="0">
                <a:solidFill>
                  <a:schemeClr val="bg2">
                    <a:lumMod val="25000"/>
                  </a:schemeClr>
                </a:solidFill>
              </a:rPr>
              <a:t>[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cit. 2011-11-17</a:t>
            </a:r>
            <a:r>
              <a:rPr lang="en-US" sz="1400" b="1" dirty="0" smtClean="0">
                <a:solidFill>
                  <a:schemeClr val="bg2">
                    <a:lumMod val="25000"/>
                  </a:schemeClr>
                </a:solidFill>
              </a:rPr>
              <a:t>]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. Dostupný z: 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1"/>
              </a:rPr>
              <a:t>http://cs.wikipedia.org/wiki/Spojen%C3%A9_kr%C3%A1lovstv%C3%AD</a:t>
            </a:r>
            <a:endParaRPr lang="cs-CZ" sz="1400" b="1" u="sng" dirty="0" smtClean="0">
              <a:solidFill>
                <a:schemeClr val="bg2">
                  <a:lumMod val="25000"/>
                </a:schemeClr>
              </a:solidFill>
            </a:endParaRPr>
          </a:p>
          <a:p>
            <a:pPr lvl="0"/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Flag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of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theCzech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smtClean="0">
                <a:solidFill>
                  <a:schemeClr val="bg2">
                    <a:lumMod val="25000"/>
                  </a:schemeClr>
                </a:solidFill>
              </a:rPr>
              <a:t>Republic,</a:t>
            </a:r>
            <a:r>
              <a:rPr lang="en-US" sz="1400" b="1" dirty="0" smtClean="0">
                <a:solidFill>
                  <a:schemeClr val="bg2">
                    <a:lumMod val="25000"/>
                  </a:schemeClr>
                </a:solidFill>
              </a:rPr>
              <a:t>[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cit. 2011-11-17</a:t>
            </a:r>
            <a:r>
              <a:rPr lang="en-US" sz="1400" b="1" dirty="0" smtClean="0">
                <a:solidFill>
                  <a:schemeClr val="bg2">
                    <a:lumMod val="25000"/>
                  </a:schemeClr>
                </a:solidFill>
              </a:rPr>
              <a:t>]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. Dostupný z: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2"/>
              </a:rPr>
              <a:t>http://cs.wikipedia.org/wiki/Soubor:Flag_of_the_Czech_Republic.svg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endParaRPr lang="cs-CZ" sz="1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358</TotalTime>
  <Words>335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 školy: ZŠ štětí, Ostrovní 300 Autor: Lenka Pizúrová Název materiálu: VY_32_INOVACE_Aj.6.02_days_of_the_week+school_subjects Název: days of the week+school subjects Vzdělávací oblast: Jazyk a jazyková komunikace vzdělávací obor: Cizí jazyk – anglický jazyk Téma: dny v týdnu, školní předměty Ročník:6. Školní rok: 2011/2012 Datum: 18.11. 2011 Číslo operačního programu: CZ.1.07/1.4.00/21.1693</vt:lpstr>
      <vt:lpstr>december</vt:lpstr>
      <vt:lpstr>School subjects</vt:lpstr>
      <vt:lpstr>SCHOOL SUBJECTS</vt:lpstr>
      <vt:lpstr>August</vt:lpstr>
      <vt:lpstr>Match the correct Czech and English words</vt:lpstr>
      <vt:lpstr>Snímek 7</vt:lpstr>
      <vt:lpstr>Metodický návod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Jan Táborský</cp:lastModifiedBy>
  <cp:revision>26</cp:revision>
  <dcterms:created xsi:type="dcterms:W3CDTF">2011-11-13T14:47:29Z</dcterms:created>
  <dcterms:modified xsi:type="dcterms:W3CDTF">2012-11-01T14:59:54Z</dcterms:modified>
</cp:coreProperties>
</file>