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808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A50BD-18C3-414A-ACF7-697951A44423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8F4DC5-D89B-4B9D-B9A0-E44C73AEA3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6656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8F4DC5-D89B-4B9D-B9A0-E44C73AEA3E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Klepnutím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FC767-3EBE-4B53-A3D5-DFAA8F9A238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E17C7-908A-49E1-A3B5-507CAAC421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dreamstime.com/register?jump_to=http://www.dreamstime.com/stock-images-child-eating-chocolate-image9596884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lbcommuter.com/2011/02/19/student-restores-creative-outlet/" TargetMode="External"/><Relationship Id="rId2" Type="http://schemas.openxmlformats.org/officeDocument/2006/relationships/hyperlink" Target="http://forever-mj.bloger.cz/Zazrak-ze-skolnich-lavic/Mj-povidka-Zazrak-ze-skolnich-lavi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reamstime.com/stock-images-child-eating-chocolate-image959688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27286" y="692696"/>
            <a:ext cx="7086600" cy="1728192"/>
          </a:xfrm>
          <a:ln w="57150"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PRESENT SIMPLE AND CONTINUOUS</a:t>
            </a:r>
            <a:br>
              <a:rPr lang="cs-CZ" b="1" dirty="0" smtClean="0"/>
            </a:br>
            <a:r>
              <a:rPr lang="cs-CZ" sz="1600" b="1" dirty="0" smtClean="0"/>
              <a:t>Anotace: </a:t>
            </a:r>
            <a:r>
              <a:rPr lang="cs-CZ" sz="1600" dirty="0" smtClean="0"/>
              <a:t>Materiál je určen pro žáky 6. ročníku a slouží k zopakování tvorby přítomného času průběhového a vysvětlení rozdílu v použití přítomného času prostého a průběhového.</a:t>
            </a:r>
            <a:endParaRPr lang="cs-CZ" sz="1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9832" y="3068960"/>
            <a:ext cx="5800452" cy="378904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VY_32_INOVACE_AJ.6.07_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simple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continuous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simple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continuous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Přítomný čas prostý a průběhový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02.03. 2012</a:t>
            </a:r>
            <a:b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 CZ.1.07/1.4.00/21.1693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332656"/>
            <a:ext cx="6629400" cy="1419944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PRESENT CONTINUOUS</a:t>
            </a:r>
            <a:br>
              <a:rPr lang="cs-CZ" b="1" dirty="0" smtClean="0"/>
            </a:br>
            <a:r>
              <a:rPr lang="cs-CZ" b="1" dirty="0" smtClean="0"/>
              <a:t>PŘÍTOMNÝ ČAS PRŮBĚHOVÝ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01952"/>
            <a:ext cx="8424936" cy="4956048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/>
              </a:rPr>
              <a:t>Přítomný čas průběhový se tvoří tak že za podmět dáme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příslušný tvar slovesa BÝT </a:t>
            </a:r>
            <a:r>
              <a:rPr lang="cs-CZ" dirty="0" smtClean="0">
                <a:effectLst/>
              </a:rPr>
              <a:t>a k významovému slovesu přidáme koncovku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–ING</a:t>
            </a:r>
          </a:p>
          <a:p>
            <a:pPr>
              <a:buNone/>
            </a:pPr>
            <a:endParaRPr lang="cs-CZ" b="1" dirty="0" smtClean="0">
              <a:solidFill>
                <a:schemeClr val="bg2">
                  <a:lumMod val="75000"/>
                </a:schemeClr>
              </a:solidFill>
              <a:effectLst/>
            </a:endParaRPr>
          </a:p>
          <a:p>
            <a:r>
              <a:rPr lang="cs-CZ" sz="2000" dirty="0" smtClean="0">
                <a:effectLst/>
              </a:rPr>
              <a:t>I 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  <a:effectLst/>
              </a:rPr>
              <a:t>am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 </a:t>
            </a:r>
            <a:r>
              <a:rPr lang="cs-CZ" sz="2000" dirty="0" err="1" smtClean="0">
                <a:effectLst/>
              </a:rPr>
              <a:t>play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  <a:effectLst/>
              </a:rPr>
              <a:t>ing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                      </a:t>
            </a:r>
            <a:r>
              <a:rPr lang="cs-CZ" sz="2000" dirty="0" err="1" smtClean="0">
                <a:effectLst/>
              </a:rPr>
              <a:t>We</a:t>
            </a:r>
            <a:r>
              <a:rPr lang="cs-CZ" sz="2000" dirty="0" smtClean="0">
                <a:effectLst/>
              </a:rPr>
              <a:t> 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are </a:t>
            </a:r>
            <a:r>
              <a:rPr lang="cs-CZ" sz="2000" dirty="0" err="1" smtClean="0">
                <a:effectLst/>
              </a:rPr>
              <a:t>play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  <a:effectLst/>
              </a:rPr>
              <a:t>ing</a:t>
            </a:r>
            <a:endParaRPr lang="cs-CZ" sz="2000" b="1" dirty="0" smtClean="0">
              <a:solidFill>
                <a:schemeClr val="bg2">
                  <a:lumMod val="75000"/>
                </a:schemeClr>
              </a:solidFill>
              <a:effectLst/>
            </a:endParaRPr>
          </a:p>
          <a:p>
            <a:r>
              <a:rPr lang="cs-CZ" sz="2000" dirty="0" err="1" smtClean="0">
                <a:effectLst/>
              </a:rPr>
              <a:t>You</a:t>
            </a:r>
            <a:r>
              <a:rPr lang="cs-CZ" sz="2000" dirty="0" smtClean="0">
                <a:effectLst/>
              </a:rPr>
              <a:t> 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are </a:t>
            </a:r>
            <a:r>
              <a:rPr lang="cs-CZ" sz="2000" dirty="0" err="1" smtClean="0">
                <a:effectLst/>
              </a:rPr>
              <a:t>play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  <a:effectLst/>
              </a:rPr>
              <a:t>ing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                   </a:t>
            </a:r>
            <a:r>
              <a:rPr lang="cs-CZ" sz="2000" dirty="0" err="1" smtClean="0">
                <a:effectLst/>
              </a:rPr>
              <a:t>You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effectLst/>
              </a:rPr>
              <a:t>a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re </a:t>
            </a:r>
            <a:r>
              <a:rPr lang="cs-CZ" sz="2000" dirty="0" err="1" smtClean="0">
                <a:effectLst/>
              </a:rPr>
              <a:t>play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  <a:effectLst/>
              </a:rPr>
              <a:t>ing</a:t>
            </a:r>
            <a:endParaRPr lang="cs-CZ" sz="2000" b="1" dirty="0" smtClean="0">
              <a:solidFill>
                <a:schemeClr val="bg2">
                  <a:lumMod val="75000"/>
                </a:schemeClr>
              </a:solidFill>
              <a:effectLst/>
            </a:endParaRPr>
          </a:p>
          <a:p>
            <a:r>
              <a:rPr lang="cs-CZ" sz="2000" dirty="0" smtClean="0">
                <a:effectLst/>
              </a:rPr>
              <a:t>He, </a:t>
            </a:r>
            <a:r>
              <a:rPr lang="cs-CZ" sz="2000" dirty="0" err="1" smtClean="0">
                <a:effectLst/>
              </a:rPr>
              <a:t>she</a:t>
            </a:r>
            <a:r>
              <a:rPr lang="cs-CZ" sz="2000" dirty="0" smtClean="0">
                <a:effectLst/>
              </a:rPr>
              <a:t>, </a:t>
            </a:r>
            <a:r>
              <a:rPr lang="cs-CZ" sz="2000" dirty="0" err="1" smtClean="0">
                <a:effectLst/>
              </a:rPr>
              <a:t>it</a:t>
            </a:r>
            <a:r>
              <a:rPr lang="cs-CZ" sz="2000" dirty="0" smtClean="0">
                <a:effectLst/>
              </a:rPr>
              <a:t> 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  <a:effectLst/>
              </a:rPr>
              <a:t>is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 </a:t>
            </a:r>
            <a:r>
              <a:rPr lang="cs-CZ" sz="2000" dirty="0" err="1" smtClean="0">
                <a:effectLst/>
              </a:rPr>
              <a:t>play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  <a:effectLst/>
              </a:rPr>
              <a:t>ing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             </a:t>
            </a:r>
            <a:r>
              <a:rPr lang="cs-CZ" sz="2000" dirty="0" err="1" smtClean="0">
                <a:effectLst/>
              </a:rPr>
              <a:t>They</a:t>
            </a:r>
            <a:r>
              <a:rPr lang="cs-CZ" sz="2000" dirty="0" smtClean="0">
                <a:effectLst/>
              </a:rPr>
              <a:t> 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/>
              </a:rPr>
              <a:t>are </a:t>
            </a:r>
            <a:r>
              <a:rPr lang="cs-CZ" sz="2000" dirty="0" err="1" smtClean="0">
                <a:effectLst/>
              </a:rPr>
              <a:t>play</a:t>
            </a:r>
            <a:r>
              <a:rPr lang="cs-CZ" sz="2000" b="1" dirty="0" err="1" smtClean="0">
                <a:solidFill>
                  <a:schemeClr val="bg2">
                    <a:lumMod val="75000"/>
                  </a:schemeClr>
                </a:solidFill>
                <a:effectLst/>
              </a:rPr>
              <a:t>ing</a:t>
            </a:r>
            <a:r>
              <a:rPr lang="cs-CZ" sz="2000" dirty="0" smtClean="0">
                <a:effectLst/>
              </a:rPr>
              <a:t> </a:t>
            </a:r>
            <a:endParaRPr lang="cs-CZ" sz="2000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60648"/>
            <a:ext cx="6629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PRESENT CONTINUOUS - QUESTION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204864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9908" y="2204864"/>
            <a:ext cx="7413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A</a:t>
            </a:r>
            <a:r>
              <a:rPr lang="cs-CZ" sz="2400" b="1" dirty="0" err="1" smtClean="0"/>
              <a:t>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25216" y="2204864"/>
            <a:ext cx="2033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9910" y="2996952"/>
            <a:ext cx="8377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re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299695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2275" y="3717032"/>
            <a:ext cx="5177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I</a:t>
            </a:r>
            <a:r>
              <a:rPr lang="cs-CZ" sz="2400" b="1" dirty="0" err="1" smtClean="0"/>
              <a:t>s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3717032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220486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w</a:t>
            </a:r>
            <a:r>
              <a:rPr lang="cs-CZ" sz="2400" dirty="0" err="1" smtClean="0"/>
              <a:t>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220486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Are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2204864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299695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y</a:t>
            </a:r>
            <a:r>
              <a:rPr lang="cs-CZ" sz="2400" dirty="0" err="1" smtClean="0"/>
              <a:t>ou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2996952"/>
            <a:ext cx="792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re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2996952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378904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</a:t>
            </a:r>
            <a:r>
              <a:rPr lang="cs-CZ" sz="2400" dirty="0" err="1" smtClean="0"/>
              <a:t>hey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378904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re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92280" y="3789040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316416" y="2780928"/>
            <a:ext cx="5325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?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043608" y="1484784"/>
            <a:ext cx="7872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TVOŘÍME STEJNĚ JAKO U SLOVESA BÝT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1169980" y="2204864"/>
            <a:ext cx="4554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</a:t>
            </a:r>
            <a:endParaRPr lang="cs-CZ" sz="2000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1301266" y="3043118"/>
            <a:ext cx="678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31" name="TextovéPole 1030"/>
          <p:cNvSpPr txBox="1"/>
          <p:nvPr/>
        </p:nvSpPr>
        <p:spPr>
          <a:xfrm>
            <a:off x="1192995" y="3763198"/>
            <a:ext cx="1349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e/</a:t>
            </a:r>
            <a:r>
              <a:rPr lang="cs-CZ" sz="2000" dirty="0" err="1" smtClean="0"/>
              <a:t>she</a:t>
            </a:r>
            <a:r>
              <a:rPr lang="cs-CZ" sz="2000" dirty="0" smtClean="0"/>
              <a:t>/</a:t>
            </a:r>
            <a:r>
              <a:rPr lang="cs-CZ" sz="2000" dirty="0" err="1" smtClean="0"/>
              <a:t>it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2 -0.00208 L -0.01805 0.02867 C -0.02326 0.03561 -0.03142 0.04 -0.03975 0.04 C -0.04913 0.04 -0.05694 0.03561 -0.06215 0.02867 L -0.08767 -0.00208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19653E-6 L -0.03733 0.03699 C -0.04532 0.04508 -0.05695 0.0504 -0.0691 0.0504 C -0.08299 0.0504 -0.0941 0.04508 -0.10209 0.03699 L -0.13924 2.19653E-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00" y="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60116E-6 L -0.05903 0.04671 C -0.07135 0.05711 -0.08975 0.06336 -0.10903 0.06336 C -0.13107 0.06336 -0.14861 0.05711 -0.16094 0.04671 L -0.21979 -2.60116E-6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0" y="3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15607E-6 L -0.04167 0.03861 C -0.05035 0.0474 -0.06337 0.05249 -0.07691 0.05249 C -0.09254 0.05249 -0.10487 0.0474 -0.11355 0.03861 L -0.15504 -1.15607E-6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00" y="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12139E-6 L -0.04393 0.04 C -0.05313 0.04925 -0.06667 0.05456 -0.0809 0.05456 C -0.0974 0.05456 -0.11024 0.04925 -0.11945 0.04 L -0.16285 3.12139E-6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00" y="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0.00833 L -0.04583 0.04833 C -0.05555 0.05758 -0.06979 0.06289 -0.08472 0.06289 C -0.10191 0.06289 -0.11545 0.05758 -0.12517 0.04833 L -0.17066 0.00833 " pathEditMode="relative" rAng="0" ptsTypes="FffFF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00" y="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/>
      <p:bldP spid="13" grpId="0"/>
      <p:bldP spid="16" grpId="0"/>
      <p:bldP spid="19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PRESENT CONTINUOUS - NEGATIVE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772816"/>
            <a:ext cx="7872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TVOŘÍME STEJNĚ JAKO U SLOVESA BÝT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636912"/>
            <a:ext cx="854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b="1" dirty="0" err="1" smtClean="0"/>
              <a:t>am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356992"/>
            <a:ext cx="1284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b="1" dirty="0" smtClean="0"/>
              <a:t>are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077072"/>
            <a:ext cx="1994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He, </a:t>
            </a:r>
            <a:r>
              <a:rPr lang="cs-CZ" sz="2400" dirty="0" err="1" smtClean="0"/>
              <a:t>she</a:t>
            </a:r>
            <a:r>
              <a:rPr lang="cs-CZ" sz="2400" dirty="0" smtClean="0"/>
              <a:t>,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b="1" dirty="0" err="1" smtClean="0"/>
              <a:t>is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2636912"/>
            <a:ext cx="12554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b="1" dirty="0" smtClean="0"/>
              <a:t>are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356992"/>
            <a:ext cx="1284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b="1" dirty="0" smtClean="0"/>
              <a:t>are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4077072"/>
            <a:ext cx="1483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b="1" dirty="0" smtClean="0"/>
              <a:t>are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2636912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NOT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3356992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NOT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4077072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NOT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2636912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NOT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3356992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NOT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4077072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NOT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2636912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3284984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75856" y="4077072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92280" y="2636912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64288" y="3284984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4005064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play</a:t>
            </a:r>
            <a:r>
              <a:rPr lang="cs-CZ" sz="2400" b="1" dirty="0" err="1" smtClean="0"/>
              <a:t>ing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404664"/>
            <a:ext cx="6629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PRESENT CONTINUOUS</a:t>
            </a:r>
            <a:br>
              <a:rPr lang="cs-CZ" b="1" dirty="0" smtClean="0"/>
            </a:br>
            <a:r>
              <a:rPr lang="cs-CZ" b="1" dirty="0" smtClean="0"/>
              <a:t>USE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892480" cy="5373216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600" b="1" dirty="0" smtClean="0"/>
              <a:t>Kdy používáme přítomný čas průběhový?</a:t>
            </a:r>
          </a:p>
          <a:p>
            <a:r>
              <a:rPr lang="cs-CZ" sz="2200" b="1" u="sng" dirty="0" smtClean="0">
                <a:solidFill>
                  <a:schemeClr val="bg2">
                    <a:lumMod val="75000"/>
                  </a:schemeClr>
                </a:solidFill>
              </a:rPr>
              <a:t>pokud nějaká činnost probíhá právě teď</a:t>
            </a:r>
          </a:p>
          <a:p>
            <a:pPr>
              <a:buNone/>
            </a:pPr>
            <a:r>
              <a:rPr lang="en-GB" sz="2000" dirty="0" smtClean="0"/>
              <a:t>    I am writing an English test at the moment.</a:t>
            </a:r>
            <a:endParaRPr lang="cs-CZ" sz="2000" dirty="0" smtClean="0"/>
          </a:p>
          <a:p>
            <a:pPr>
              <a:buNone/>
            </a:pPr>
            <a:endParaRPr lang="en-GB" sz="2000" dirty="0" smtClean="0"/>
          </a:p>
          <a:p>
            <a:r>
              <a:rPr lang="cs-CZ" sz="2200" b="1" u="sng" dirty="0" smtClean="0">
                <a:solidFill>
                  <a:schemeClr val="bg2">
                    <a:lumMod val="75000"/>
                  </a:schemeClr>
                </a:solidFill>
              </a:rPr>
              <a:t>Pro činnosti dočasné </a:t>
            </a:r>
            <a:r>
              <a:rPr lang="cs-CZ" sz="2200" dirty="0" smtClean="0">
                <a:solidFill>
                  <a:schemeClr val="bg2">
                    <a:lumMod val="75000"/>
                  </a:schemeClr>
                </a:solidFill>
              </a:rPr>
              <a:t>(člověk v daném dni, týdnu, měsíci vykonává určitou činnost, ale nemusí jí vykonávat v momentě, kdy o ní mluví)</a:t>
            </a:r>
          </a:p>
          <a:p>
            <a:pPr>
              <a:buNone/>
            </a:pPr>
            <a:r>
              <a:rPr lang="en-GB" sz="2000" dirty="0" smtClean="0">
                <a:solidFill>
                  <a:schemeClr val="bg2">
                    <a:lumMod val="75000"/>
                  </a:schemeClr>
                </a:solidFill>
              </a:rPr>
              <a:t>   </a:t>
            </a:r>
            <a:r>
              <a:rPr lang="en-GB" sz="2000" dirty="0" smtClean="0"/>
              <a:t>He is working hard this week.</a:t>
            </a:r>
            <a:endParaRPr lang="en-GB" sz="2000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</a:rPr>
              <a:t>    </a:t>
            </a:r>
            <a:endParaRPr lang="cs-CZ" sz="20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PRESENT SIMPLE AND PRESENT CONTINUOUS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rot="16200000">
            <a:off x="-1394619" y="3743499"/>
            <a:ext cx="3429000" cy="63976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PRESENT SIMPLE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755648"/>
            <a:ext cx="4320480" cy="4913712"/>
          </a:xfrm>
        </p:spPr>
        <p:txBody>
          <a:bodyPr/>
          <a:lstStyle/>
          <a:p>
            <a:r>
              <a:rPr lang="cs-CZ" sz="1800" dirty="0" smtClean="0"/>
              <a:t>Činnosti, které probíhají </a:t>
            </a:r>
            <a:r>
              <a:rPr lang="cs-CZ" sz="1800" b="1" u="sng" dirty="0" smtClean="0">
                <a:solidFill>
                  <a:schemeClr val="bg2">
                    <a:lumMod val="75000"/>
                  </a:schemeClr>
                </a:solidFill>
              </a:rPr>
              <a:t>opakovaně</a:t>
            </a:r>
            <a:r>
              <a:rPr lang="cs-CZ" sz="1800" dirty="0" smtClean="0"/>
              <a:t>, </a:t>
            </a:r>
            <a:r>
              <a:rPr lang="cs-CZ" sz="1800" b="1" u="sng" dirty="0" smtClean="0">
                <a:solidFill>
                  <a:schemeClr val="bg2">
                    <a:lumMod val="75000"/>
                  </a:schemeClr>
                </a:solidFill>
              </a:rPr>
              <a:t>pravidelně</a:t>
            </a:r>
          </a:p>
          <a:p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Všeobecné pravdy</a:t>
            </a:r>
            <a:r>
              <a:rPr lang="cs-CZ" sz="1800" dirty="0" smtClean="0"/>
              <a:t> (1+1=2)</a:t>
            </a:r>
          </a:p>
          <a:p>
            <a:r>
              <a:rPr lang="cs-CZ" sz="1800" u="sng" dirty="0" smtClean="0"/>
              <a:t>Často používané výrazy:</a:t>
            </a:r>
            <a:r>
              <a:rPr lang="cs-CZ" sz="1800" b="1" u="sng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en-GB" sz="1800" b="1" dirty="0" smtClean="0">
                <a:solidFill>
                  <a:schemeClr val="bg2">
                    <a:lumMod val="75000"/>
                  </a:schemeClr>
                </a:solidFill>
              </a:rPr>
              <a:t>often</a:t>
            </a: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1800" dirty="0" smtClean="0"/>
              <a:t>(často)</a:t>
            </a:r>
          </a:p>
          <a:p>
            <a:pPr>
              <a:buNone/>
            </a:pPr>
            <a:r>
              <a:rPr lang="en-GB" sz="1800" b="1" dirty="0" smtClean="0">
                <a:solidFill>
                  <a:schemeClr val="bg2">
                    <a:lumMod val="75000"/>
                  </a:schemeClr>
                </a:solidFill>
              </a:rPr>
              <a:t>every</a:t>
            </a:r>
            <a:r>
              <a:rPr lang="cs-CZ" sz="18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1800" dirty="0" smtClean="0"/>
              <a:t>(každý) – </a:t>
            </a:r>
            <a:r>
              <a:rPr lang="en-GB" sz="1800" dirty="0" smtClean="0"/>
              <a:t>every day, month, year</a:t>
            </a:r>
            <a:endParaRPr lang="en-GB" sz="1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PRESENT CONTINUOUS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81600" y="2348880"/>
            <a:ext cx="3962400" cy="4159352"/>
          </a:xfrm>
        </p:spPr>
        <p:txBody>
          <a:bodyPr/>
          <a:lstStyle/>
          <a:p>
            <a:r>
              <a:rPr lang="cs-CZ" sz="1800" dirty="0" smtClean="0"/>
              <a:t>Činnosti, které probíhají </a:t>
            </a:r>
            <a:r>
              <a:rPr lang="cs-CZ" sz="1800" b="1" u="sng" dirty="0" smtClean="0">
                <a:solidFill>
                  <a:schemeClr val="bg2">
                    <a:lumMod val="75000"/>
                  </a:schemeClr>
                </a:solidFill>
              </a:rPr>
              <a:t>právě teď </a:t>
            </a:r>
            <a:r>
              <a:rPr lang="cs-CZ" sz="1800" dirty="0" smtClean="0"/>
              <a:t>nebo jsou </a:t>
            </a:r>
            <a:r>
              <a:rPr lang="cs-CZ" sz="1800" b="1" u="sng" dirty="0" smtClean="0">
                <a:solidFill>
                  <a:schemeClr val="bg2">
                    <a:lumMod val="75000"/>
                  </a:schemeClr>
                </a:solidFill>
              </a:rPr>
              <a:t>dočasné</a:t>
            </a:r>
          </a:p>
          <a:p>
            <a:r>
              <a:rPr lang="cs-CZ" sz="1800" u="sng" dirty="0" smtClean="0"/>
              <a:t>Často používané výrazy:</a:t>
            </a:r>
          </a:p>
          <a:p>
            <a:pPr>
              <a:buNone/>
            </a:pPr>
            <a:r>
              <a:rPr lang="en-GB" sz="1800" b="1" dirty="0" smtClean="0">
                <a:solidFill>
                  <a:schemeClr val="bg2">
                    <a:lumMod val="75000"/>
                  </a:schemeClr>
                </a:solidFill>
              </a:rPr>
              <a:t>At the moment </a:t>
            </a:r>
            <a:r>
              <a:rPr lang="cs-CZ" sz="1800" dirty="0" smtClean="0"/>
              <a:t>(právě teď)</a:t>
            </a:r>
            <a:endParaRPr lang="cs-CZ" sz="1800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r>
              <a:rPr lang="en-GB" sz="1800" b="1" dirty="0" smtClean="0">
                <a:solidFill>
                  <a:schemeClr val="bg2">
                    <a:lumMod val="75000"/>
                  </a:schemeClr>
                </a:solidFill>
              </a:rPr>
              <a:t>Now</a:t>
            </a:r>
            <a:r>
              <a:rPr lang="cs-CZ" sz="1800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1800" dirty="0" smtClean="0"/>
              <a:t>(nyní, teď)</a:t>
            </a:r>
            <a:endParaRPr lang="cs-CZ" sz="18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WHAT ARE THEY DOING?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15816" y="342900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 smtClean="0"/>
          </a:p>
          <a:p>
            <a:endParaRPr lang="cs-CZ" dirty="0"/>
          </a:p>
        </p:txBody>
      </p:sp>
      <p:pic>
        <p:nvPicPr>
          <p:cNvPr id="1037" name="Picture 13" descr="http://forever-mj.bloger.cz/obrazky/forever-mj.bloger.cz/mj-s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628800"/>
            <a:ext cx="2232248" cy="1680989"/>
          </a:xfrm>
          <a:prstGeom prst="rect">
            <a:avLst/>
          </a:prstGeom>
          <a:noFill/>
        </p:spPr>
      </p:pic>
      <p:pic>
        <p:nvPicPr>
          <p:cNvPr id="1039" name="Picture 15" descr="http://lbcommuter.com/wp-content/uploads/2011/02/tom-farley-300x22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941168"/>
            <a:ext cx="2448272" cy="1754510"/>
          </a:xfrm>
          <a:prstGeom prst="rect">
            <a:avLst/>
          </a:prstGeom>
          <a:noFill/>
        </p:spPr>
      </p:pic>
      <p:pic>
        <p:nvPicPr>
          <p:cNvPr id="1051" name="Picture 27" descr="http://www.heyuguys.co.uk/images/2010/11/051_SU3C_0390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1628800"/>
            <a:ext cx="3312368" cy="2304256"/>
          </a:xfrm>
          <a:prstGeom prst="rect">
            <a:avLst/>
          </a:prstGeom>
          <a:noFill/>
        </p:spPr>
      </p:pic>
      <p:pic>
        <p:nvPicPr>
          <p:cNvPr id="1053" name="Picture 29" descr="Child Eating Chocolate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4005064"/>
            <a:ext cx="2448272" cy="2630066"/>
          </a:xfrm>
          <a:prstGeom prst="rect">
            <a:avLst/>
          </a:prstGeom>
          <a:noFill/>
        </p:spPr>
      </p:pic>
      <p:pic>
        <p:nvPicPr>
          <p:cNvPr id="1055" name="Picture 31" descr="http://funalso.com/images9/kiss-nonviol9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0726087">
            <a:off x="2411760" y="2924944"/>
            <a:ext cx="3600400" cy="2657872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0" y="3356992"/>
            <a:ext cx="23711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The boy </a:t>
            </a:r>
            <a:r>
              <a:rPr lang="en-GB" sz="2000" b="1" dirty="0" smtClean="0"/>
              <a:t>is</a:t>
            </a:r>
            <a:r>
              <a:rPr lang="en-GB" sz="2000" dirty="0" smtClean="0"/>
              <a:t> sing</a:t>
            </a:r>
            <a:r>
              <a:rPr lang="en-GB" sz="2000" b="1" dirty="0" smtClean="0"/>
              <a:t>ing</a:t>
            </a:r>
            <a:r>
              <a:rPr lang="en-GB" sz="2000" dirty="0" smtClean="0"/>
              <a:t>.</a:t>
            </a:r>
            <a:endParaRPr lang="en-GB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771800" y="6237312"/>
            <a:ext cx="34083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The man </a:t>
            </a:r>
            <a:r>
              <a:rPr lang="en-GB" sz="2000" b="1" dirty="0" smtClean="0"/>
              <a:t>is</a:t>
            </a:r>
            <a:r>
              <a:rPr lang="en-GB" sz="2000" dirty="0" smtClean="0"/>
              <a:t> mak</a:t>
            </a:r>
            <a:r>
              <a:rPr lang="en-GB" sz="2000" b="1" dirty="0" smtClean="0"/>
              <a:t>ing</a:t>
            </a:r>
            <a:r>
              <a:rPr lang="en-GB" sz="2000" dirty="0" smtClean="0"/>
              <a:t> graffiti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 rot="20788545">
            <a:off x="2413290" y="2580975"/>
            <a:ext cx="32640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The boy </a:t>
            </a:r>
            <a:r>
              <a:rPr lang="en-GB" sz="2000" b="1" dirty="0" smtClean="0"/>
              <a:t>is</a:t>
            </a:r>
            <a:r>
              <a:rPr lang="en-GB" sz="2000" dirty="0" smtClean="0"/>
              <a:t> kiss</a:t>
            </a:r>
            <a:r>
              <a:rPr lang="en-GB" sz="2000" b="1" dirty="0" smtClean="0"/>
              <a:t>ing</a:t>
            </a:r>
            <a:r>
              <a:rPr lang="en-GB" sz="2000" dirty="0" smtClean="0"/>
              <a:t> the girl</a:t>
            </a:r>
            <a:endParaRPr lang="en-GB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868144" y="1556792"/>
            <a:ext cx="22862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They </a:t>
            </a:r>
            <a:r>
              <a:rPr lang="en-GB" sz="2000" b="1" dirty="0" smtClean="0"/>
              <a:t>are</a:t>
            </a:r>
            <a:r>
              <a:rPr lang="en-GB" sz="2000" dirty="0" smtClean="0"/>
              <a:t> danc</a:t>
            </a:r>
            <a:r>
              <a:rPr lang="en-GB" sz="2000" b="1" dirty="0" smtClean="0"/>
              <a:t>ing</a:t>
            </a:r>
            <a:r>
              <a:rPr lang="en-GB" sz="2000" dirty="0" smtClean="0"/>
              <a:t>.</a:t>
            </a:r>
            <a:endParaRPr lang="en-GB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300192" y="4149080"/>
            <a:ext cx="25282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80808"/>
                </a:solidFill>
              </a:rPr>
              <a:t>The child</a:t>
            </a:r>
            <a:r>
              <a:rPr lang="en-GB" sz="2000" b="1" dirty="0" smtClean="0">
                <a:solidFill>
                  <a:srgbClr val="080808"/>
                </a:solidFill>
              </a:rPr>
              <a:t> is </a:t>
            </a:r>
            <a:r>
              <a:rPr lang="en-GB" sz="2000" dirty="0" smtClean="0">
                <a:solidFill>
                  <a:srgbClr val="080808"/>
                </a:solidFill>
              </a:rPr>
              <a:t>eat</a:t>
            </a:r>
            <a:r>
              <a:rPr lang="en-GB" sz="2000" b="1" dirty="0" smtClean="0">
                <a:solidFill>
                  <a:srgbClr val="080808"/>
                </a:solidFill>
              </a:rPr>
              <a:t>ing</a:t>
            </a:r>
            <a:r>
              <a:rPr lang="en-GB" sz="2000" dirty="0" smtClean="0">
                <a:solidFill>
                  <a:srgbClr val="080808"/>
                </a:solidFill>
              </a:rPr>
              <a:t> </a:t>
            </a:r>
          </a:p>
          <a:p>
            <a:r>
              <a:rPr lang="en-GB" sz="2000" dirty="0" smtClean="0">
                <a:solidFill>
                  <a:srgbClr val="080808"/>
                </a:solidFill>
              </a:rPr>
              <a:t>chocolate.</a:t>
            </a:r>
            <a:endParaRPr lang="en-GB" sz="2000" dirty="0">
              <a:solidFill>
                <a:srgbClr val="080808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zopakování tvorby přítomného času prostého a vysvětlení rozdílu mezi přítomným časem prostým a průběhovým.</a:t>
            </a:r>
          </a:p>
          <a:p>
            <a:r>
              <a:rPr lang="cs-CZ" dirty="0" smtClean="0"/>
              <a:t>Poslední slide slouží k procvičení – žáci řeknou/napíší, co kdo na daném obrázku dělá, po kliknutí na příslušný obrázek se objeví </a:t>
            </a:r>
            <a:r>
              <a:rPr lang="cs-CZ" smtClean="0"/>
              <a:t>správné řešení.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 smtClean="0"/>
              <a:t>Zpívající chlapec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en-US" dirty="0" smtClean="0"/>
              <a:t>[</a:t>
            </a:r>
            <a:r>
              <a:rPr lang="cs-CZ" dirty="0" smtClean="0"/>
              <a:t>cit. 2011-03-01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cs-CZ" dirty="0" smtClean="0"/>
              <a:t>Dostupné z: </a:t>
            </a:r>
            <a:r>
              <a:rPr lang="cs-CZ" dirty="0" smtClean="0">
                <a:hlinkClick r:id="rId2"/>
              </a:rPr>
              <a:t>http://forever-mj.bloger.cz/Zazrak-ze-skolnich-lavic/Mj-povidka-Zazrak-ze-skolnich-lavic</a:t>
            </a:r>
            <a:endParaRPr lang="cs-CZ" dirty="0" smtClean="0"/>
          </a:p>
          <a:p>
            <a:r>
              <a:rPr lang="cs-CZ" b="1" dirty="0" smtClean="0"/>
              <a:t>Sprejer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en-US" dirty="0" smtClean="0"/>
              <a:t>[</a:t>
            </a:r>
            <a:r>
              <a:rPr lang="cs-CZ" dirty="0" smtClean="0"/>
              <a:t>cit. 2011-03-01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cs-CZ" dirty="0" smtClean="0"/>
              <a:t>Dostupné z: </a:t>
            </a:r>
            <a:r>
              <a:rPr lang="cs-CZ" dirty="0" smtClean="0">
                <a:hlinkClick r:id="rId3"/>
              </a:rPr>
              <a:t>http://lbcommuter.com/2011/02/19/student-restores-creative-outlet/</a:t>
            </a:r>
            <a:endParaRPr lang="cs-CZ" dirty="0" smtClean="0"/>
          </a:p>
          <a:p>
            <a:r>
              <a:rPr lang="cs-CZ" b="1" dirty="0" smtClean="0"/>
              <a:t>Taneční skupina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en-US" dirty="0" smtClean="0"/>
              <a:t>[</a:t>
            </a:r>
            <a:r>
              <a:rPr lang="cs-CZ" dirty="0" smtClean="0"/>
              <a:t>cit. 2011-03-01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cs-CZ" dirty="0" smtClean="0"/>
              <a:t>Dostupné z: http://www.</a:t>
            </a:r>
            <a:r>
              <a:rPr lang="cs-CZ" dirty="0" err="1" smtClean="0"/>
              <a:t>heyuguys.co.uk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/2010/11/051_SU3C_03904.jpg</a:t>
            </a:r>
          </a:p>
          <a:p>
            <a:r>
              <a:rPr lang="cs-CZ" b="1" dirty="0" smtClean="0"/>
              <a:t>Dítě s čokoládou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en-US" dirty="0" smtClean="0"/>
              <a:t>[</a:t>
            </a:r>
            <a:r>
              <a:rPr lang="cs-CZ" dirty="0" smtClean="0"/>
              <a:t>cit. 2011-03-01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cs-CZ" dirty="0" smtClean="0"/>
              <a:t>Dostupné z: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dreamstime.com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stock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child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eating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chocolate</a:t>
            </a:r>
            <a:r>
              <a:rPr lang="cs-CZ" dirty="0" smtClean="0">
                <a:hlinkClick r:id="rId4"/>
              </a:rPr>
              <a:t>-image9596884</a:t>
            </a:r>
            <a:endParaRPr lang="cs-CZ" dirty="0" smtClean="0"/>
          </a:p>
          <a:p>
            <a:r>
              <a:rPr lang="cs-CZ" b="1" dirty="0" smtClean="0"/>
              <a:t>Polibek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en-US" dirty="0" smtClean="0"/>
              <a:t>[</a:t>
            </a:r>
            <a:r>
              <a:rPr lang="cs-CZ" dirty="0" smtClean="0"/>
              <a:t>cit. 2011-03-01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cs-CZ" dirty="0" smtClean="0"/>
              <a:t>Dostupné z: http://www.</a:t>
            </a:r>
            <a:r>
              <a:rPr lang="cs-CZ" dirty="0" err="1" smtClean="0"/>
              <a:t>funalso.com</a:t>
            </a:r>
            <a:r>
              <a:rPr lang="cs-CZ" dirty="0" smtClean="0"/>
              <a:t>/</a:t>
            </a:r>
            <a:r>
              <a:rPr lang="cs-CZ" dirty="0" err="1" smtClean="0"/>
              <a:t>Fun</a:t>
            </a:r>
            <a:r>
              <a:rPr lang="cs-CZ" dirty="0" smtClean="0"/>
              <a:t>/</a:t>
            </a:r>
            <a:r>
              <a:rPr lang="cs-CZ" dirty="0" err="1" smtClean="0"/>
              <a:t>kiss</a:t>
            </a:r>
            <a:r>
              <a:rPr lang="cs-CZ" dirty="0" smtClean="0"/>
              <a:t>-</a:t>
            </a:r>
            <a:r>
              <a:rPr lang="cs-CZ" dirty="0" err="1" smtClean="0"/>
              <a:t>nonviol</a:t>
            </a:r>
            <a:r>
              <a:rPr lang="cs-CZ" dirty="0" smtClean="0"/>
              <a:t>/438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3">
  <a:themeElements>
    <a:clrScheme name="Vlastní 7">
      <a:dk1>
        <a:srgbClr val="33CC33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Motiv3</Template>
  <TotalTime>214</TotalTime>
  <Words>408</Words>
  <Application>Microsoft Office PowerPoint</Application>
  <PresentationFormat>Předvádění na obrazovce (4:3)</PresentationFormat>
  <Paragraphs>86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Motiv3</vt:lpstr>
      <vt:lpstr>PRESENT SIMPLE AND CONTINUOUS Anotace: Materiál je určen pro žáky 6. ročníku a slouží k zopakování tvorby přítomného času průběhového a vysvětlení rozdílu v použití přítomného času prostého a průběhového.</vt:lpstr>
      <vt:lpstr>PRESENT CONTINUOUS PŘÍTOMNÝ ČAS PRŮBĚHOVÝ</vt:lpstr>
      <vt:lpstr>PRESENT CONTINUOUS - QUESTION</vt:lpstr>
      <vt:lpstr>PRESENT CONTINUOUS - NEGATIVE</vt:lpstr>
      <vt:lpstr>PRESENT CONTINUOUS USE</vt:lpstr>
      <vt:lpstr>PRESENT SIMPLE AND PRESENT CONTINUOUS</vt:lpstr>
      <vt:lpstr>WHAT ARE THEY DOING?</vt:lpstr>
      <vt:lpstr>Metodický návod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Dana</cp:lastModifiedBy>
  <cp:revision>25</cp:revision>
  <dcterms:created xsi:type="dcterms:W3CDTF">2012-03-01T16:53:48Z</dcterms:created>
  <dcterms:modified xsi:type="dcterms:W3CDTF">2012-11-03T18:06:45Z</dcterms:modified>
</cp:coreProperties>
</file>