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12" autoAdjust="0"/>
    <p:restoredTop sz="94660"/>
  </p:normalViewPr>
  <p:slideViewPr>
    <p:cSldViewPr>
      <p:cViewPr varScale="1">
        <p:scale>
          <a:sx n="74" d="100"/>
          <a:sy n="74" d="100"/>
        </p:scale>
        <p:origin x="-10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6A1836D2-6E81-4ED8-BFAC-6B07F20791DF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A55E32A3-E884-4C6E-9AF8-D643B5149A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836D2-6E81-4ED8-BFAC-6B07F20791DF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E32A3-E884-4C6E-9AF8-D643B5149A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836D2-6E81-4ED8-BFAC-6B07F20791DF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E32A3-E884-4C6E-9AF8-D643B5149A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836D2-6E81-4ED8-BFAC-6B07F20791DF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E32A3-E884-4C6E-9AF8-D643B5149A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A1836D2-6E81-4ED8-BFAC-6B07F20791DF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55E32A3-E884-4C6E-9AF8-D643B5149A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6A1836D2-6E81-4ED8-BFAC-6B07F20791DF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A55E32A3-E884-4C6E-9AF8-D643B5149A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836D2-6E81-4ED8-BFAC-6B07F20791DF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E32A3-E884-4C6E-9AF8-D643B5149A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836D2-6E81-4ED8-BFAC-6B07F20791DF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E32A3-E884-4C6E-9AF8-D643B5149A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836D2-6E81-4ED8-BFAC-6B07F20791DF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E32A3-E884-4C6E-9AF8-D643B5149A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836D2-6E81-4ED8-BFAC-6B07F20791DF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E32A3-E884-4C6E-9AF8-D643B5149A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836D2-6E81-4ED8-BFAC-6B07F20791DF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E32A3-E884-4C6E-9AF8-D643B5149A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6A1836D2-6E81-4ED8-BFAC-6B07F20791DF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A55E32A3-E884-4C6E-9AF8-D643B5149A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07704" y="404664"/>
            <a:ext cx="6946032" cy="1470025"/>
          </a:xfrm>
        </p:spPr>
        <p:txBody>
          <a:bodyPr/>
          <a:lstStyle/>
          <a:p>
            <a:pPr algn="ctr"/>
            <a:r>
              <a:rPr lang="en-GB" dirty="0" smtClean="0"/>
              <a:t>Present tenses practice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000" dirty="0" smtClean="0"/>
              <a:t>Anotace: Materiál je určen pro žáky 6. ročníku slouží k zopakování a procvičení použití přítomných časů.</a:t>
            </a:r>
            <a:endParaRPr lang="en-GB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276872"/>
            <a:ext cx="6707088" cy="3717032"/>
          </a:xfrm>
        </p:spPr>
        <p:txBody>
          <a:bodyPr>
            <a:no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školy: ZŠ </a:t>
            </a:r>
            <a:r>
              <a:rPr lang="cs-CZ" sz="2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štětí</a:t>
            </a:r>
            <a: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Ostrovní 300</a:t>
            </a:r>
            <a:b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Lenka </a:t>
            </a:r>
            <a:r>
              <a:rPr lang="cs-CZ" sz="2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Pizúrová</a:t>
            </a:r>
            <a: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materiálu: VY_32_INOVACE_AJ.6.09_</a:t>
            </a:r>
            <a:r>
              <a:rPr lang="cs-CZ" sz="2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</a:t>
            </a:r>
            <a: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</a:t>
            </a:r>
            <a:r>
              <a:rPr lang="cs-CZ" sz="2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tenses</a:t>
            </a:r>
            <a: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</a:t>
            </a:r>
            <a:r>
              <a:rPr lang="cs-CZ" sz="2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</a:t>
            </a:r>
            <a: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Název: </a:t>
            </a:r>
            <a:r>
              <a:rPr lang="cs-CZ" sz="2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</a:t>
            </a:r>
            <a: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tenses</a:t>
            </a:r>
            <a: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</a:t>
            </a:r>
            <a: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oblast: Jazyk a jazyková komunikace</a:t>
            </a:r>
            <a:b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obor: Cizí jazyk – anglický jazyk</a:t>
            </a:r>
            <a:b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Téma: Přítomné časy - procvičení</a:t>
            </a:r>
            <a:b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Ročník:6.</a:t>
            </a:r>
            <a:b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rok: 2011/2012</a:t>
            </a:r>
            <a:b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Datum: 24.04. 2012</a:t>
            </a:r>
            <a:b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operačního programu CZ.1.07/1.4.00/21.1693</a:t>
            </a:r>
            <a:endParaRPr lang="cs-CZ" sz="2000" dirty="0" smtClean="0"/>
          </a:p>
          <a:p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619672" cy="155679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5994514"/>
            <a:ext cx="3995936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069848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My Classmates</a:t>
            </a:r>
            <a:r>
              <a:rPr lang="cs-CZ" sz="3200" dirty="0" smtClean="0"/>
              <a:t> – </a:t>
            </a:r>
            <a:r>
              <a:rPr lang="en-GB" sz="3200" dirty="0" smtClean="0"/>
              <a:t>look at the picture. What are the people doing?</a:t>
            </a:r>
            <a:endParaRPr lang="en-GB" dirty="0"/>
          </a:p>
        </p:txBody>
      </p:sp>
      <p:pic>
        <p:nvPicPr>
          <p:cNvPr id="1029" name="Picture 5" descr="http://myotherenglishclass.files.wordpress.com/2010/01/classroo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817440"/>
            <a:ext cx="5796136" cy="504056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737298" y="1830149"/>
            <a:ext cx="3406702" cy="50278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 smtClean="0"/>
              <a:t>This is my classroom 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and these are my classmates.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My best friend´s name is Ann.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She is writing on the board. 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My other friend is Andrew. He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loves PC games. At the moment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 he is doing his exercise on the 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computer. Our teacher is very</a:t>
            </a:r>
          </a:p>
          <a:p>
            <a:pPr>
              <a:lnSpc>
                <a:spcPct val="150000"/>
              </a:lnSpc>
            </a:pPr>
            <a:r>
              <a:rPr lang="cs-CZ" dirty="0"/>
              <a:t>n</a:t>
            </a:r>
            <a:r>
              <a:rPr lang="en-GB" dirty="0" smtClean="0"/>
              <a:t>ice. She is helping Ann with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her exercise. I´m just leaving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the classroom – I´m going to 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the toilet.</a:t>
            </a:r>
            <a:endParaRPr lang="en-GB" dirty="0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066800"/>
          </a:xfrm>
        </p:spPr>
        <p:txBody>
          <a:bodyPr/>
          <a:lstStyle/>
          <a:p>
            <a:pPr algn="ctr"/>
            <a:r>
              <a:rPr lang="en-GB" dirty="0" smtClean="0"/>
              <a:t>Questions – do you remember…?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4618856" cy="480172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200" dirty="0" smtClean="0">
                <a:solidFill>
                  <a:srgbClr val="FFC000"/>
                </a:solidFill>
              </a:rPr>
              <a:t>What is my best friend´s name?</a:t>
            </a:r>
          </a:p>
          <a:p>
            <a:pPr>
              <a:lnSpc>
                <a:spcPct val="150000"/>
              </a:lnSpc>
            </a:pPr>
            <a:r>
              <a:rPr lang="en-GB" sz="2200" dirty="0" smtClean="0">
                <a:solidFill>
                  <a:srgbClr val="FFC000"/>
                </a:solidFill>
              </a:rPr>
              <a:t>What is she doing?</a:t>
            </a:r>
          </a:p>
          <a:p>
            <a:pPr>
              <a:lnSpc>
                <a:spcPct val="150000"/>
              </a:lnSpc>
            </a:pPr>
            <a:r>
              <a:rPr lang="en-GB" sz="2200" dirty="0" smtClean="0">
                <a:solidFill>
                  <a:srgbClr val="FFC000"/>
                </a:solidFill>
              </a:rPr>
              <a:t>What is Andrew doing?</a:t>
            </a:r>
          </a:p>
          <a:p>
            <a:pPr>
              <a:lnSpc>
                <a:spcPct val="150000"/>
              </a:lnSpc>
            </a:pPr>
            <a:r>
              <a:rPr lang="en-GB" sz="2200" dirty="0" smtClean="0">
                <a:solidFill>
                  <a:srgbClr val="FFC000"/>
                </a:solidFill>
              </a:rPr>
              <a:t>What is the teacher doing?</a:t>
            </a:r>
          </a:p>
          <a:p>
            <a:pPr>
              <a:lnSpc>
                <a:spcPct val="150000"/>
              </a:lnSpc>
            </a:pPr>
            <a:r>
              <a:rPr lang="en-GB" sz="2200" dirty="0" smtClean="0">
                <a:solidFill>
                  <a:srgbClr val="FFC000"/>
                </a:solidFill>
              </a:rPr>
              <a:t>Where is Andrew?</a:t>
            </a:r>
          </a:p>
          <a:p>
            <a:pPr>
              <a:lnSpc>
                <a:spcPct val="150000"/>
              </a:lnSpc>
            </a:pPr>
            <a:r>
              <a:rPr lang="en-GB" sz="2200" dirty="0" smtClean="0">
                <a:solidFill>
                  <a:srgbClr val="FFC000"/>
                </a:solidFill>
              </a:rPr>
              <a:t>Where am I?</a:t>
            </a:r>
          </a:p>
          <a:p>
            <a:pPr>
              <a:lnSpc>
                <a:spcPct val="150000"/>
              </a:lnSpc>
            </a:pPr>
            <a:r>
              <a:rPr lang="en-GB" sz="2200" dirty="0" smtClean="0">
                <a:solidFill>
                  <a:srgbClr val="FFC000"/>
                </a:solidFill>
              </a:rPr>
              <a:t>Where am I going?</a:t>
            </a:r>
          </a:p>
          <a:p>
            <a:pPr>
              <a:lnSpc>
                <a:spcPct val="150000"/>
              </a:lnSpc>
            </a:pPr>
            <a:endParaRPr lang="en-GB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43811" y="1772816"/>
            <a:ext cx="4200189" cy="46628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My best friend´s name is Ann.</a:t>
            </a:r>
          </a:p>
          <a:p>
            <a:pPr>
              <a:lnSpc>
                <a:spcPct val="150000"/>
              </a:lnSpc>
            </a:pPr>
            <a:r>
              <a:rPr lang="en-GB" sz="2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She is writing on the board.</a:t>
            </a:r>
          </a:p>
          <a:p>
            <a:pPr>
              <a:lnSpc>
                <a:spcPct val="150000"/>
              </a:lnSpc>
            </a:pPr>
            <a:r>
              <a:rPr lang="en-GB" sz="2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Andrew is doing his exercise on</a:t>
            </a:r>
          </a:p>
          <a:p>
            <a:pPr>
              <a:lnSpc>
                <a:spcPct val="150000"/>
              </a:lnSpc>
            </a:pPr>
            <a:r>
              <a:rPr lang="en-GB" sz="2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PC.</a:t>
            </a:r>
          </a:p>
          <a:p>
            <a:pPr>
              <a:lnSpc>
                <a:spcPct val="150000"/>
              </a:lnSpc>
            </a:pPr>
            <a:r>
              <a:rPr lang="en-GB" sz="2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The teacher is helping Ann with </a:t>
            </a:r>
          </a:p>
          <a:p>
            <a:pPr>
              <a:lnSpc>
                <a:spcPct val="150000"/>
              </a:lnSpc>
            </a:pPr>
            <a:r>
              <a:rPr lang="cs-CZ" sz="2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h</a:t>
            </a:r>
            <a:r>
              <a:rPr lang="en-GB" sz="22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er</a:t>
            </a:r>
            <a:r>
              <a:rPr lang="en-GB" sz="2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exercise.</a:t>
            </a:r>
          </a:p>
          <a:p>
            <a:pPr>
              <a:lnSpc>
                <a:spcPct val="150000"/>
              </a:lnSpc>
            </a:pPr>
            <a:r>
              <a:rPr lang="en-GB" sz="2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Andrew is by the PC.</a:t>
            </a:r>
          </a:p>
          <a:p>
            <a:pPr>
              <a:lnSpc>
                <a:spcPct val="150000"/>
              </a:lnSpc>
            </a:pPr>
            <a:r>
              <a:rPr lang="en-GB" sz="2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 am at the door.</a:t>
            </a:r>
          </a:p>
          <a:p>
            <a:pPr>
              <a:lnSpc>
                <a:spcPct val="150000"/>
              </a:lnSpc>
            </a:pPr>
            <a:r>
              <a:rPr lang="en-GB" sz="2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 am going to the toilet.</a:t>
            </a:r>
            <a:endParaRPr lang="en-GB" sz="2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6146" name="Picture 2" descr="iStockphoto,krabice,kresby,návrhy,pestré,skicy,školy,text,tužky,umění,zpět do škol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4725144"/>
            <a:ext cx="1512169" cy="1367433"/>
          </a:xfrm>
          <a:prstGeom prst="rect">
            <a:avLst/>
          </a:prstGeom>
          <a:noFill/>
        </p:spPr>
      </p:pic>
      <p:pic>
        <p:nvPicPr>
          <p:cNvPr id="6148" name="Picture 4" descr="hromady,iStockphoto,jablka,knihy,školní tabule,školy,stohy,tabule,tužky,vzdělání,zpět do škol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052736"/>
            <a:ext cx="1187624" cy="79208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9848"/>
          </a:xfrm>
        </p:spPr>
        <p:txBody>
          <a:bodyPr/>
          <a:lstStyle/>
          <a:p>
            <a:pPr algn="ctr"/>
            <a:r>
              <a:rPr lang="en-GB" dirty="0" smtClean="0"/>
              <a:t>Mickey´s family</a:t>
            </a:r>
            <a:endParaRPr lang="en-GB" dirty="0"/>
          </a:p>
        </p:txBody>
      </p:sp>
      <p:pic>
        <p:nvPicPr>
          <p:cNvPr id="64514" name="Picture 2" descr="http://dailycoffeestop.files.wordpress.com/2010/11/thanksgiving-family-dinn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2420888"/>
            <a:ext cx="5076055" cy="381642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086479" y="1988840"/>
            <a:ext cx="4057521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dirty="0" smtClean="0"/>
              <a:t>This is Mickey´s family. They </a:t>
            </a:r>
          </a:p>
          <a:p>
            <a:pPr>
              <a:lnSpc>
                <a:spcPct val="150000"/>
              </a:lnSpc>
            </a:pPr>
            <a:r>
              <a:rPr lang="en-GB" sz="2200" dirty="0" smtClean="0"/>
              <a:t>live in a beautiful house in a</a:t>
            </a:r>
          </a:p>
          <a:p>
            <a:pPr>
              <a:lnSpc>
                <a:spcPct val="150000"/>
              </a:lnSpc>
            </a:pPr>
            <a:r>
              <a:rPr lang="en-GB" sz="2200" dirty="0" smtClean="0"/>
              <a:t> small village. Mickey lives </a:t>
            </a:r>
          </a:p>
          <a:p>
            <a:pPr>
              <a:lnSpc>
                <a:spcPct val="150000"/>
              </a:lnSpc>
            </a:pPr>
            <a:r>
              <a:rPr lang="cs-CZ" sz="2200" dirty="0"/>
              <a:t>w</a:t>
            </a:r>
            <a:r>
              <a:rPr lang="en-GB" sz="2200" dirty="0" err="1" smtClean="0"/>
              <a:t>ith</a:t>
            </a:r>
            <a:r>
              <a:rPr lang="en-GB" sz="2200" dirty="0" smtClean="0"/>
              <a:t> his parents, little sister </a:t>
            </a:r>
          </a:p>
          <a:p>
            <a:pPr>
              <a:lnSpc>
                <a:spcPct val="150000"/>
              </a:lnSpc>
            </a:pPr>
            <a:r>
              <a:rPr lang="en-GB" sz="2200" dirty="0" smtClean="0"/>
              <a:t>Millie and little brother Monty.</a:t>
            </a:r>
          </a:p>
          <a:p>
            <a:pPr>
              <a:lnSpc>
                <a:spcPct val="150000"/>
              </a:lnSpc>
            </a:pPr>
            <a:r>
              <a:rPr lang="en-GB" sz="2200" dirty="0" smtClean="0"/>
              <a:t>His uncle Donald lives with</a:t>
            </a:r>
          </a:p>
          <a:p>
            <a:pPr>
              <a:lnSpc>
                <a:spcPct val="150000"/>
              </a:lnSpc>
            </a:pPr>
            <a:r>
              <a:rPr lang="en-GB" sz="2200" dirty="0" smtClean="0"/>
              <a:t> them. In this picture they are </a:t>
            </a:r>
          </a:p>
          <a:p>
            <a:pPr>
              <a:lnSpc>
                <a:spcPct val="150000"/>
              </a:lnSpc>
            </a:pPr>
            <a:r>
              <a:rPr lang="cs-CZ" sz="2200" dirty="0"/>
              <a:t>h</a:t>
            </a:r>
            <a:r>
              <a:rPr lang="en-GB" sz="2200" dirty="0" err="1" smtClean="0"/>
              <a:t>aving</a:t>
            </a:r>
            <a:r>
              <a:rPr lang="en-GB" sz="2200" dirty="0" smtClean="0"/>
              <a:t> Thanksgiving dinner. </a:t>
            </a:r>
            <a:endParaRPr lang="en-GB" sz="2200" dirty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images.wikia.com/disney/images/a/a4/Mickey_Mouse_norma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23320" y="548680"/>
            <a:ext cx="6120680" cy="583264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pPr algn="ctr"/>
            <a:r>
              <a:rPr lang="en-GB" dirty="0" smtClean="0"/>
              <a:t>Questions – do you remember…?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276872"/>
            <a:ext cx="5194920" cy="432511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200" dirty="0" smtClean="0"/>
              <a:t>Where does Mickey´s family live?</a:t>
            </a:r>
          </a:p>
          <a:p>
            <a:pPr>
              <a:lnSpc>
                <a:spcPct val="150000"/>
              </a:lnSpc>
            </a:pPr>
            <a:r>
              <a:rPr lang="en-GB" sz="2200" dirty="0" smtClean="0"/>
              <a:t>Do they live in a house or in a flat?</a:t>
            </a:r>
          </a:p>
          <a:p>
            <a:pPr>
              <a:lnSpc>
                <a:spcPct val="150000"/>
              </a:lnSpc>
            </a:pPr>
            <a:r>
              <a:rPr lang="en-GB" sz="2200" dirty="0" smtClean="0"/>
              <a:t>Who lives there with the family?</a:t>
            </a:r>
          </a:p>
          <a:p>
            <a:pPr>
              <a:lnSpc>
                <a:spcPct val="150000"/>
              </a:lnSpc>
            </a:pPr>
            <a:r>
              <a:rPr lang="en-GB" sz="2200" dirty="0" smtClean="0"/>
              <a:t>What is Mickey´s sister´s name?</a:t>
            </a:r>
          </a:p>
          <a:p>
            <a:pPr>
              <a:lnSpc>
                <a:spcPct val="150000"/>
              </a:lnSpc>
            </a:pPr>
            <a:r>
              <a:rPr lang="en-GB" sz="2200" dirty="0" smtClean="0"/>
              <a:t>What is Mickey´s brother´s name?</a:t>
            </a:r>
          </a:p>
          <a:p>
            <a:pPr>
              <a:lnSpc>
                <a:spcPct val="150000"/>
              </a:lnSpc>
            </a:pPr>
            <a:r>
              <a:rPr lang="en-GB" sz="2200" dirty="0" smtClean="0"/>
              <a:t>What is Mickey´s uncle´s name?</a:t>
            </a:r>
            <a:endParaRPr lang="cs-CZ" sz="2200" dirty="0" smtClean="0"/>
          </a:p>
          <a:p>
            <a:pPr>
              <a:lnSpc>
                <a:spcPct val="150000"/>
              </a:lnSpc>
            </a:pPr>
            <a:r>
              <a:rPr lang="en-GB" sz="2200" dirty="0" smtClean="0"/>
              <a:t>What are they doing in the picture</a:t>
            </a:r>
            <a:r>
              <a:rPr lang="en-GB" sz="2200" dirty="0" smtClean="0">
                <a:solidFill>
                  <a:srgbClr val="FFC000"/>
                </a:solidFill>
              </a:rPr>
              <a:t>?</a:t>
            </a:r>
          </a:p>
          <a:p>
            <a:pPr>
              <a:lnSpc>
                <a:spcPct val="150000"/>
              </a:lnSpc>
            </a:pPr>
            <a:endParaRPr lang="en-GB" sz="2200" dirty="0" smtClean="0"/>
          </a:p>
          <a:p>
            <a:pPr>
              <a:lnSpc>
                <a:spcPct val="150000"/>
              </a:lnSpc>
            </a:pPr>
            <a:endParaRPr lang="en-GB" sz="2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62707" y="2195185"/>
            <a:ext cx="3081293" cy="46628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They live in a village.</a:t>
            </a:r>
          </a:p>
          <a:p>
            <a:pPr>
              <a:lnSpc>
                <a:spcPct val="150000"/>
              </a:lnSpc>
            </a:pPr>
            <a:r>
              <a:rPr lang="en-GB" sz="22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They live in a beautiful </a:t>
            </a:r>
          </a:p>
          <a:p>
            <a:pPr>
              <a:lnSpc>
                <a:spcPct val="150000"/>
              </a:lnSpc>
            </a:pPr>
            <a:r>
              <a:rPr lang="en-GB" sz="22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house.</a:t>
            </a:r>
          </a:p>
          <a:p>
            <a:pPr>
              <a:lnSpc>
                <a:spcPct val="150000"/>
              </a:lnSpc>
            </a:pPr>
            <a:r>
              <a:rPr lang="en-GB" sz="2200" dirty="0" smtClean="0"/>
              <a:t>Their uncle Donald.</a:t>
            </a:r>
          </a:p>
          <a:p>
            <a:pPr>
              <a:lnSpc>
                <a:spcPct val="150000"/>
              </a:lnSpc>
            </a:pPr>
            <a:r>
              <a:rPr lang="en-GB" sz="2200" dirty="0" smtClean="0"/>
              <a:t>Her name is Millie.</a:t>
            </a:r>
          </a:p>
          <a:p>
            <a:pPr>
              <a:lnSpc>
                <a:spcPct val="150000"/>
              </a:lnSpc>
            </a:pPr>
            <a:r>
              <a:rPr lang="en-GB" sz="2200" dirty="0" smtClean="0"/>
              <a:t>His name is Monty.</a:t>
            </a:r>
          </a:p>
          <a:p>
            <a:pPr>
              <a:lnSpc>
                <a:spcPct val="150000"/>
              </a:lnSpc>
            </a:pPr>
            <a:r>
              <a:rPr lang="en-GB" sz="2200" dirty="0" smtClean="0"/>
              <a:t>His name is Donald.</a:t>
            </a:r>
          </a:p>
          <a:p>
            <a:pPr>
              <a:lnSpc>
                <a:spcPct val="150000"/>
              </a:lnSpc>
            </a:pPr>
            <a:r>
              <a:rPr lang="en-GB" sz="2200" dirty="0" smtClean="0"/>
              <a:t>They are having </a:t>
            </a:r>
            <a:endParaRPr lang="cs-CZ" sz="2200" dirty="0" smtClean="0"/>
          </a:p>
          <a:p>
            <a:pPr>
              <a:lnSpc>
                <a:spcPct val="150000"/>
              </a:lnSpc>
            </a:pPr>
            <a:r>
              <a:rPr lang="en-GB" sz="2200" dirty="0" smtClean="0"/>
              <a:t>Thanksgiving</a:t>
            </a:r>
            <a:r>
              <a:rPr lang="cs-CZ" sz="2200" dirty="0" smtClean="0"/>
              <a:t> </a:t>
            </a:r>
            <a:r>
              <a:rPr lang="en-GB" sz="2200" dirty="0" smtClean="0"/>
              <a:t>dinner.</a:t>
            </a:r>
            <a:endParaRPr lang="en-GB" sz="2200" dirty="0"/>
          </a:p>
        </p:txBody>
      </p:sp>
    </p:spTree>
  </p:cSld>
  <p:clrMapOvr>
    <a:masterClrMapping/>
  </p:clrMapOvr>
  <p:transition spd="med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066800"/>
          </a:xfrm>
        </p:spPr>
        <p:txBody>
          <a:bodyPr/>
          <a:lstStyle/>
          <a:p>
            <a:pPr algn="ctr"/>
            <a:r>
              <a:rPr lang="en-GB" dirty="0" smtClean="0"/>
              <a:t>Questions about you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72971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200" dirty="0" smtClean="0">
                <a:solidFill>
                  <a:srgbClr val="FFC000"/>
                </a:solidFill>
              </a:rPr>
              <a:t>What</a:t>
            </a:r>
            <a:r>
              <a:rPr lang="cs-CZ" sz="2200" dirty="0" smtClean="0">
                <a:solidFill>
                  <a:srgbClr val="FFC000"/>
                </a:solidFill>
              </a:rPr>
              <a:t>´</a:t>
            </a:r>
            <a:r>
              <a:rPr lang="en-GB" sz="2200" dirty="0" smtClean="0">
                <a:solidFill>
                  <a:srgbClr val="FFC000"/>
                </a:solidFill>
              </a:rPr>
              <a:t>s your name?</a:t>
            </a:r>
          </a:p>
          <a:p>
            <a:pPr>
              <a:lnSpc>
                <a:spcPct val="150000"/>
              </a:lnSpc>
            </a:pPr>
            <a:r>
              <a:rPr lang="en-GB" sz="2200" dirty="0" smtClean="0">
                <a:solidFill>
                  <a:srgbClr val="FFC000"/>
                </a:solidFill>
              </a:rPr>
              <a:t>Where you live?</a:t>
            </a:r>
          </a:p>
          <a:p>
            <a:pPr>
              <a:lnSpc>
                <a:spcPct val="150000"/>
              </a:lnSpc>
            </a:pPr>
            <a:r>
              <a:rPr lang="en-GB" sz="2200" dirty="0" smtClean="0">
                <a:solidFill>
                  <a:srgbClr val="FFC000"/>
                </a:solidFill>
              </a:rPr>
              <a:t>Who do you live with?</a:t>
            </a:r>
          </a:p>
          <a:p>
            <a:pPr>
              <a:lnSpc>
                <a:spcPct val="150000"/>
              </a:lnSpc>
            </a:pPr>
            <a:r>
              <a:rPr lang="en-GB" sz="2200" dirty="0" smtClean="0">
                <a:solidFill>
                  <a:srgbClr val="FFC000"/>
                </a:solidFill>
              </a:rPr>
              <a:t>What is your best friend´s name?</a:t>
            </a:r>
          </a:p>
          <a:p>
            <a:pPr>
              <a:lnSpc>
                <a:spcPct val="150000"/>
              </a:lnSpc>
            </a:pPr>
            <a:r>
              <a:rPr lang="en-GB" sz="2200" dirty="0" smtClean="0">
                <a:solidFill>
                  <a:srgbClr val="FFC000"/>
                </a:solidFill>
              </a:rPr>
              <a:t>What is your best friend doing?</a:t>
            </a:r>
          </a:p>
          <a:p>
            <a:pPr>
              <a:lnSpc>
                <a:spcPct val="150000"/>
              </a:lnSpc>
            </a:pPr>
            <a:r>
              <a:rPr lang="en-GB" sz="2200" dirty="0" smtClean="0">
                <a:solidFill>
                  <a:srgbClr val="FFC000"/>
                </a:solidFill>
              </a:rPr>
              <a:t>What are you doing?</a:t>
            </a:r>
          </a:p>
          <a:p>
            <a:pPr>
              <a:lnSpc>
                <a:spcPct val="150000"/>
              </a:lnSpc>
            </a:pPr>
            <a:r>
              <a:rPr lang="en-GB" sz="2200" dirty="0" smtClean="0">
                <a:solidFill>
                  <a:srgbClr val="FFC000"/>
                </a:solidFill>
              </a:rPr>
              <a:t>What are you wearing today? </a:t>
            </a:r>
            <a:endParaRPr lang="en-GB" sz="2200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48064" y="1241141"/>
            <a:ext cx="4219425" cy="56168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My name is …</a:t>
            </a:r>
          </a:p>
          <a:p>
            <a:pPr>
              <a:lnSpc>
                <a:spcPct val="150000"/>
              </a:lnSpc>
            </a:pPr>
            <a:r>
              <a:rPr lang="en-GB" sz="2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 live in a town/village.</a:t>
            </a:r>
          </a:p>
          <a:p>
            <a:pPr>
              <a:lnSpc>
                <a:spcPct val="150000"/>
              </a:lnSpc>
            </a:pPr>
            <a:r>
              <a:rPr lang="en-GB" sz="2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 live with my parents and my </a:t>
            </a:r>
          </a:p>
          <a:p>
            <a:pPr>
              <a:lnSpc>
                <a:spcPct val="150000"/>
              </a:lnSpc>
            </a:pPr>
            <a:r>
              <a:rPr lang="en-GB" sz="2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sister.</a:t>
            </a:r>
          </a:p>
          <a:p>
            <a:pPr>
              <a:lnSpc>
                <a:spcPct val="150000"/>
              </a:lnSpc>
            </a:pPr>
            <a:r>
              <a:rPr lang="en-GB" sz="2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My best friend´s name is …</a:t>
            </a:r>
          </a:p>
          <a:p>
            <a:pPr>
              <a:lnSpc>
                <a:spcPct val="150000"/>
              </a:lnSpc>
            </a:pPr>
            <a:r>
              <a:rPr lang="en-GB" sz="2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My best friend is sitting and </a:t>
            </a:r>
          </a:p>
          <a:p>
            <a:pPr>
              <a:lnSpc>
                <a:spcPct val="150000"/>
              </a:lnSpc>
            </a:pPr>
            <a:r>
              <a:rPr lang="en-GB" sz="2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writing.</a:t>
            </a:r>
          </a:p>
          <a:p>
            <a:pPr>
              <a:lnSpc>
                <a:spcPct val="150000"/>
              </a:lnSpc>
            </a:pPr>
            <a:r>
              <a:rPr lang="en-GB" sz="2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I´m at school, I´m having</a:t>
            </a:r>
          </a:p>
          <a:p>
            <a:pPr>
              <a:lnSpc>
                <a:spcPct val="150000"/>
              </a:lnSpc>
            </a:pPr>
            <a:r>
              <a:rPr lang="en-GB" sz="2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my English lesson.</a:t>
            </a:r>
          </a:p>
          <a:p>
            <a:pPr>
              <a:lnSpc>
                <a:spcPct val="150000"/>
              </a:lnSpc>
            </a:pPr>
            <a:r>
              <a:rPr lang="en-GB" sz="2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I´m wearing blue jeans, a yellow</a:t>
            </a:r>
          </a:p>
          <a:p>
            <a:pPr>
              <a:lnSpc>
                <a:spcPct val="150000"/>
              </a:lnSpc>
            </a:pPr>
            <a:r>
              <a:rPr lang="en-GB" sz="2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T-shirt and a brown </a:t>
            </a:r>
            <a:r>
              <a:rPr lang="en-GB" sz="22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hoody</a:t>
            </a:r>
            <a:r>
              <a:rPr lang="en-GB" sz="2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en-GB" sz="2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/>
          <a:lstStyle/>
          <a:p>
            <a:pPr algn="ctr"/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752528"/>
          </a:xfrm>
        </p:spPr>
        <p:txBody>
          <a:bodyPr>
            <a:normAutofit/>
          </a:bodyPr>
          <a:lstStyle/>
          <a:p>
            <a:r>
              <a:rPr lang="cs-CZ" sz="2200" dirty="0" smtClean="0"/>
              <a:t>Materiál slouží k procvičení přítomných časů.</a:t>
            </a:r>
          </a:p>
          <a:p>
            <a:r>
              <a:rPr lang="cs-CZ" sz="2200" dirty="0" smtClean="0"/>
              <a:t>Slide 1: Žáci nejprve svými slovy a za použití přítomného času průběhového (protože se jedná o popis obrázku) popíší, co se děje na obrázku. Poté se po </a:t>
            </a:r>
            <a:r>
              <a:rPr lang="cs-CZ" sz="2200" dirty="0" err="1" smtClean="0"/>
              <a:t>pokliku</a:t>
            </a:r>
            <a:r>
              <a:rPr lang="cs-CZ" sz="2200" dirty="0" smtClean="0"/>
              <a:t> objeví text – žáci si jej přečtou a zapamatují si informace. Na </a:t>
            </a:r>
            <a:r>
              <a:rPr lang="cs-CZ" sz="2200" dirty="0" err="1" smtClean="0"/>
              <a:t>dlaším</a:t>
            </a:r>
            <a:r>
              <a:rPr lang="cs-CZ" sz="2200" dirty="0" smtClean="0"/>
              <a:t> </a:t>
            </a:r>
            <a:r>
              <a:rPr lang="cs-CZ" sz="2200" dirty="0" err="1" smtClean="0"/>
              <a:t>slidu</a:t>
            </a:r>
            <a:r>
              <a:rPr lang="cs-CZ" sz="2200" dirty="0" smtClean="0"/>
              <a:t> následují otázky, žáci na ně odpovídají, po </a:t>
            </a:r>
            <a:r>
              <a:rPr lang="cs-CZ" sz="2200" dirty="0" err="1" smtClean="0"/>
              <a:t>pokliku</a:t>
            </a:r>
            <a:r>
              <a:rPr lang="cs-CZ" sz="2200" dirty="0" smtClean="0"/>
              <a:t> se objeví správné řešení.</a:t>
            </a:r>
          </a:p>
          <a:p>
            <a:r>
              <a:rPr lang="cs-CZ" sz="2200" dirty="0" smtClean="0"/>
              <a:t>Následující 2 slide fungují obdobným způsobem.</a:t>
            </a:r>
          </a:p>
          <a:p>
            <a:r>
              <a:rPr lang="cs-CZ" sz="2200" dirty="0" smtClean="0"/>
              <a:t>Poslední slide – otázky přímo na žáky.</a:t>
            </a:r>
          </a:p>
          <a:p>
            <a:r>
              <a:rPr lang="cs-CZ" sz="2200" dirty="0" smtClean="0"/>
              <a:t>Vyučující může v průběhu kdykoliv položit otázku, jak se tvoří přítomný čas prostý a průběhový, dát žákům za úkol časy v textech vyhledat a označit, vysvětlit na základě vět rozdíly mezi těmito dvěma časy.</a:t>
            </a:r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49424"/>
            <a:ext cx="8507288" cy="4325112"/>
          </a:xfrm>
        </p:spPr>
        <p:txBody>
          <a:bodyPr>
            <a:normAutofit fontScale="92500"/>
          </a:bodyPr>
          <a:lstStyle/>
          <a:p>
            <a:r>
              <a:rPr lang="cs-CZ" sz="2000" b="1" dirty="0" err="1" smtClean="0"/>
              <a:t>Classroom</a:t>
            </a:r>
            <a:r>
              <a:rPr lang="cs-CZ" sz="2000" dirty="0" smtClean="0"/>
              <a:t>,</a:t>
            </a:r>
            <a:r>
              <a:rPr lang="cs-CZ" sz="2000" dirty="0" smtClean="0">
                <a:solidFill>
                  <a:srgbClr val="FFC000"/>
                </a:solidFill>
              </a:rPr>
              <a:t> </a:t>
            </a:r>
            <a:r>
              <a:rPr lang="en-US" sz="2000" dirty="0" smtClean="0"/>
              <a:t>[</a:t>
            </a:r>
            <a:r>
              <a:rPr lang="cs-CZ" sz="2000" dirty="0" smtClean="0"/>
              <a:t>cit. 2012-04-23</a:t>
            </a:r>
            <a:r>
              <a:rPr lang="en-US" sz="2000" dirty="0" smtClean="0"/>
              <a:t>]</a:t>
            </a:r>
            <a:r>
              <a:rPr lang="cs-CZ" sz="2000" dirty="0" smtClean="0"/>
              <a:t>.</a:t>
            </a:r>
            <a:r>
              <a:rPr lang="en-US" sz="2000" dirty="0" smtClean="0"/>
              <a:t> </a:t>
            </a:r>
            <a:r>
              <a:rPr lang="cs-CZ" sz="2000" dirty="0" smtClean="0"/>
              <a:t>Dostupné z:</a:t>
            </a:r>
          </a:p>
          <a:p>
            <a:pPr>
              <a:buNone/>
            </a:pPr>
            <a:r>
              <a:rPr lang="cs-CZ" sz="2000" dirty="0" smtClean="0"/>
              <a:t>http://myotherenglishclass.files.wordpress.com/2010/01/classroom.jpg</a:t>
            </a:r>
          </a:p>
          <a:p>
            <a:r>
              <a:rPr lang="cs-CZ" sz="2000" b="1" dirty="0" err="1" smtClean="0"/>
              <a:t>Dinner</a:t>
            </a:r>
            <a:r>
              <a:rPr lang="cs-CZ" sz="2000" dirty="0" smtClean="0"/>
              <a:t>,</a:t>
            </a:r>
            <a:r>
              <a:rPr lang="cs-CZ" sz="2000" dirty="0" smtClean="0">
                <a:solidFill>
                  <a:srgbClr val="FFC000"/>
                </a:solidFill>
              </a:rPr>
              <a:t> </a:t>
            </a:r>
            <a:r>
              <a:rPr lang="en-US" sz="2000" dirty="0" smtClean="0"/>
              <a:t>[</a:t>
            </a:r>
            <a:r>
              <a:rPr lang="cs-CZ" sz="2000" dirty="0" smtClean="0"/>
              <a:t>cit. 2012-04-23</a:t>
            </a:r>
            <a:r>
              <a:rPr lang="en-US" sz="2000" dirty="0" smtClean="0"/>
              <a:t>]</a:t>
            </a:r>
            <a:r>
              <a:rPr lang="cs-CZ" sz="2000" dirty="0" smtClean="0"/>
              <a:t>.</a:t>
            </a:r>
            <a:r>
              <a:rPr lang="en-US" sz="2000" dirty="0" smtClean="0"/>
              <a:t> </a:t>
            </a:r>
            <a:r>
              <a:rPr lang="cs-CZ" sz="2000" dirty="0" smtClean="0"/>
              <a:t>Dostupné z:</a:t>
            </a:r>
          </a:p>
          <a:p>
            <a:pPr>
              <a:buNone/>
            </a:pPr>
            <a:r>
              <a:rPr lang="cs-CZ" sz="2000" dirty="0" smtClean="0"/>
              <a:t>http://dailycoffeestop.files.wordpress.com/2010/11/thanksgiving-family-dinner.jpg</a:t>
            </a:r>
          </a:p>
          <a:p>
            <a:pPr>
              <a:buNone/>
            </a:pPr>
            <a:r>
              <a:rPr lang="cs-CZ" sz="2000" b="1" dirty="0" err="1" smtClean="0"/>
              <a:t>Mickey</a:t>
            </a:r>
            <a:r>
              <a:rPr lang="cs-CZ" sz="2000" b="1" dirty="0" smtClean="0"/>
              <a:t> Mouse</a:t>
            </a:r>
          </a:p>
          <a:p>
            <a:pPr>
              <a:buNone/>
            </a:pPr>
            <a:r>
              <a:rPr lang="cs-CZ" sz="2000" dirty="0" smtClean="0"/>
              <a:t>http://images.wikia.com/disney/images/a/a4/Mickey_Mouse_normal.jpg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Klipart </a:t>
            </a:r>
            <a:r>
              <a:rPr lang="en-US" sz="2000" dirty="0" smtClean="0"/>
              <a:t>[</a:t>
            </a:r>
            <a:r>
              <a:rPr lang="cs-CZ" sz="2000" dirty="0" smtClean="0"/>
              <a:t>on-line</a:t>
            </a:r>
            <a:r>
              <a:rPr lang="en-US" sz="2000" dirty="0" smtClean="0"/>
              <a:t>]</a:t>
            </a:r>
            <a:r>
              <a:rPr lang="cs-CZ" sz="2000" dirty="0" smtClean="0"/>
              <a:t>. 2012 </a:t>
            </a:r>
            <a:r>
              <a:rPr lang="en-US" sz="2000" dirty="0" smtClean="0"/>
              <a:t>[</a:t>
            </a:r>
            <a:r>
              <a:rPr lang="cs-CZ" sz="2000" dirty="0" smtClean="0"/>
              <a:t>cit. 2012-04-23</a:t>
            </a:r>
            <a:r>
              <a:rPr lang="en-US" sz="2000" dirty="0" smtClean="0"/>
              <a:t>]</a:t>
            </a:r>
            <a:r>
              <a:rPr lang="cs-CZ" sz="2000" dirty="0" smtClean="0"/>
              <a:t>. Dostupný z www:</a:t>
            </a:r>
          </a:p>
          <a:p>
            <a:pPr>
              <a:buNone/>
            </a:pPr>
            <a:r>
              <a:rPr lang="cs-CZ" sz="2000" dirty="0" smtClean="0"/>
              <a:t>http://office.</a:t>
            </a:r>
            <a:r>
              <a:rPr lang="cs-CZ" sz="2000" dirty="0" err="1" smtClean="0"/>
              <a:t>microsoft.com</a:t>
            </a:r>
            <a:r>
              <a:rPr lang="cs-CZ" sz="2000" dirty="0" smtClean="0"/>
              <a:t>/</a:t>
            </a:r>
            <a:r>
              <a:rPr lang="cs-CZ" sz="2000" dirty="0" err="1" smtClean="0"/>
              <a:t>cs</a:t>
            </a:r>
            <a:r>
              <a:rPr lang="cs-CZ" sz="2000" dirty="0" smtClean="0"/>
              <a:t>-</a:t>
            </a:r>
            <a:r>
              <a:rPr lang="cs-CZ" sz="2000" dirty="0" err="1" smtClean="0"/>
              <a:t>cz</a:t>
            </a:r>
            <a:r>
              <a:rPr lang="cs-CZ" sz="2000" dirty="0" smtClean="0"/>
              <a:t>/</a:t>
            </a:r>
            <a:r>
              <a:rPr lang="cs-CZ" sz="2000" dirty="0" err="1" smtClean="0"/>
              <a:t>images</a:t>
            </a:r>
            <a:r>
              <a:rPr lang="cs-CZ" sz="2000" dirty="0" smtClean="0"/>
              <a:t>/</a:t>
            </a:r>
            <a:r>
              <a:rPr lang="cs-CZ" sz="2000" dirty="0" err="1" smtClean="0"/>
              <a:t>results.aspx</a:t>
            </a:r>
            <a:r>
              <a:rPr lang="cs-CZ" sz="2000" dirty="0" smtClean="0"/>
              <a:t>?ex=2&amp;</a:t>
            </a:r>
            <a:r>
              <a:rPr lang="cs-CZ" sz="2000" dirty="0" err="1" smtClean="0"/>
              <a:t>qu</a:t>
            </a:r>
            <a:r>
              <a:rPr lang="cs-CZ" sz="2000" dirty="0" smtClean="0"/>
              <a:t>=%C5%A1kola#</a:t>
            </a:r>
            <a:r>
              <a:rPr lang="cs-CZ" sz="2000" dirty="0" err="1" smtClean="0"/>
              <a:t>ai</a:t>
            </a:r>
            <a:r>
              <a:rPr lang="cs-CZ" sz="2000" dirty="0" smtClean="0"/>
              <a:t>:MP900439555|</a:t>
            </a:r>
            <a:r>
              <a:rPr lang="cs-CZ" sz="2000" dirty="0" err="1" smtClean="0"/>
              <a:t>mt</a:t>
            </a:r>
            <a:r>
              <a:rPr lang="cs-CZ" sz="2000" dirty="0" smtClean="0"/>
              <a:t>:0|</a:t>
            </a:r>
          </a:p>
          <a:p>
            <a:pPr>
              <a:buNone/>
            </a:pPr>
            <a:r>
              <a:rPr lang="cs-CZ" sz="2000" dirty="0" smtClean="0"/>
              <a:t>http://office.</a:t>
            </a:r>
            <a:r>
              <a:rPr lang="cs-CZ" sz="2000" dirty="0" err="1" smtClean="0"/>
              <a:t>microsoft.com</a:t>
            </a:r>
            <a:r>
              <a:rPr lang="cs-CZ" sz="2000" dirty="0" smtClean="0"/>
              <a:t>/</a:t>
            </a:r>
            <a:r>
              <a:rPr lang="cs-CZ" sz="2000" dirty="0" err="1" smtClean="0"/>
              <a:t>cs</a:t>
            </a:r>
            <a:r>
              <a:rPr lang="cs-CZ" sz="2000" dirty="0" smtClean="0"/>
              <a:t>-</a:t>
            </a:r>
            <a:r>
              <a:rPr lang="cs-CZ" sz="2000" dirty="0" err="1" smtClean="0"/>
              <a:t>cz</a:t>
            </a:r>
            <a:r>
              <a:rPr lang="cs-CZ" sz="2000" dirty="0" smtClean="0"/>
              <a:t>/</a:t>
            </a:r>
            <a:r>
              <a:rPr lang="cs-CZ" sz="2000" dirty="0" err="1" smtClean="0"/>
              <a:t>images</a:t>
            </a:r>
            <a:r>
              <a:rPr lang="cs-CZ" sz="2000" dirty="0" smtClean="0"/>
              <a:t>/</a:t>
            </a:r>
            <a:r>
              <a:rPr lang="cs-CZ" sz="2000" dirty="0" err="1" smtClean="0"/>
              <a:t>results.aspx</a:t>
            </a:r>
            <a:r>
              <a:rPr lang="cs-CZ" sz="2000" dirty="0" smtClean="0"/>
              <a:t>?ex=2&amp;</a:t>
            </a:r>
            <a:r>
              <a:rPr lang="cs-CZ" sz="2000" dirty="0" err="1" smtClean="0"/>
              <a:t>qu</a:t>
            </a:r>
            <a:r>
              <a:rPr lang="cs-CZ" sz="2000" dirty="0" smtClean="0"/>
              <a:t>=%C5%A1kola#</a:t>
            </a:r>
            <a:r>
              <a:rPr lang="cs-CZ" sz="2000" dirty="0" err="1" smtClean="0"/>
              <a:t>ai</a:t>
            </a:r>
            <a:r>
              <a:rPr lang="cs-CZ" sz="2000" dirty="0" smtClean="0"/>
              <a:t>:MP900439450|</a:t>
            </a:r>
            <a:r>
              <a:rPr lang="cs-CZ" sz="2000" dirty="0" err="1" smtClean="0"/>
              <a:t>mt</a:t>
            </a:r>
            <a:r>
              <a:rPr lang="cs-CZ" sz="2000" dirty="0" smtClean="0"/>
              <a:t>:0|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79</TotalTime>
  <Words>627</Words>
  <Application>Microsoft Office PowerPoint</Application>
  <PresentationFormat>Předvádění na obrazovce (4:3)</PresentationFormat>
  <Paragraphs>94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Urbanistický</vt:lpstr>
      <vt:lpstr>Present tenses practice Anotace: Materiál je určen pro žáky 6. ročníku slouží k zopakování a procvičení použití přítomných časů.</vt:lpstr>
      <vt:lpstr>My Classmates – look at the picture. What are the people doing?</vt:lpstr>
      <vt:lpstr>Questions – do you remember…?</vt:lpstr>
      <vt:lpstr>Mickey´s family</vt:lpstr>
      <vt:lpstr>Questions – do you remember…?</vt:lpstr>
      <vt:lpstr>Questions about you</vt:lpstr>
      <vt:lpstr>Metodický návod</vt:lpstr>
      <vt:lpstr>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Lenočka</dc:creator>
  <cp:lastModifiedBy>Jan Táborský</cp:lastModifiedBy>
  <cp:revision>10</cp:revision>
  <dcterms:created xsi:type="dcterms:W3CDTF">2012-04-23T15:02:05Z</dcterms:created>
  <dcterms:modified xsi:type="dcterms:W3CDTF">2012-11-01T15:01:05Z</dcterms:modified>
</cp:coreProperties>
</file>