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77" r:id="rId7"/>
    <p:sldId id="262" r:id="rId8"/>
    <p:sldId id="278" r:id="rId9"/>
    <p:sldId id="281" r:id="rId10"/>
    <p:sldId id="280" r:id="rId11"/>
    <p:sldId id="282" r:id="rId12"/>
    <p:sldId id="27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2C01"/>
    <a:srgbClr val="4F39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9/Prehistoric_Times_of_Bohemia,_Moravia_and_Slovakia_-_NM_Prague_97.JPG" TargetMode="External"/><Relationship Id="rId2" Type="http://schemas.openxmlformats.org/officeDocument/2006/relationships/hyperlink" Target="http://upload.wikimedia.org/wikipedia/commons/f/f3/Prehistoric_Times_of_Bohemia,_Moravia_and_Slovakia_-_NM_Prague_98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6/Linsenflasche_Matzhausen.jpg" TargetMode="External"/><Relationship Id="rId2" Type="http://schemas.openxmlformats.org/officeDocument/2006/relationships/hyperlink" Target="http://upload.wikimedia.org/wikipedia/commons/b/b7/Bracelet_verre_5%C3%A8me_si%C3%A8cle_-_JC_Mus%C3%A9e_Saint-Remi_130208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f.ujep.cz/~velimskyt/pravek/08laten/la084.jpg" TargetMode="External"/><Relationship Id="rId2" Type="http://schemas.openxmlformats.org/officeDocument/2006/relationships/hyperlink" Target="http://pf.ujep.cz/~velimskyt/pravek/08laten/la08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f.ujep.cz/~velimskyt/pravek/08laten/la116.jpg" TargetMode="External"/><Relationship Id="rId4" Type="http://schemas.openxmlformats.org/officeDocument/2006/relationships/hyperlink" Target="http://pf.ujep.cz/~velimskyt/pravek/08laten/la088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d/Hradiste_nad_Zavisti_CZ_01.jpg" TargetMode="External"/><Relationship Id="rId2" Type="http://schemas.openxmlformats.org/officeDocument/2006/relationships/hyperlink" Target="http://upload.wikimedia.org/wikipedia/commons/0/0c/IMG_0112a_Stradonice_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3/32/Celkov%C3%BD_pohled_na_m%C3%ADsto_b%C3%BDval%C3%A9ho_keltsk%C3%A9ho_oppida_Star%C3%A9_Hradisko,_Mal%C3%A9_Hradisko,_okres_Prost%C4%9Bjov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f.ujep.cz/~velimskyt/pravek/08laten/la112.JPG" TargetMode="External"/><Relationship Id="rId2" Type="http://schemas.openxmlformats.org/officeDocument/2006/relationships/hyperlink" Target="http://pf.ujep.cz/~velimskyt/pravek/08laten/la11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f.ujep.cz/~velimskyt/pravek/08laten/la113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825540"/>
          </a:xfrm>
        </p:spPr>
        <p:txBody>
          <a:bodyPr/>
          <a:lstStyle/>
          <a:p>
            <a:r>
              <a:rPr lang="cs-CZ" i="1" cap="all" dirty="0" smtClean="0">
                <a:solidFill>
                  <a:srgbClr val="FFFF00"/>
                </a:solidFill>
              </a:rPr>
              <a:t>(pravěk</a:t>
            </a:r>
            <a:r>
              <a:rPr lang="cs-CZ" i="1" cap="all" dirty="0" smtClean="0">
                <a:solidFill>
                  <a:srgbClr val="FFFF00"/>
                </a:solidFill>
              </a:rPr>
              <a:t>)</a:t>
            </a:r>
          </a:p>
          <a:p>
            <a:endParaRPr lang="cs-CZ" i="1" cap="all" dirty="0">
              <a:solidFill>
                <a:srgbClr val="FFFF00"/>
              </a:solidFill>
            </a:endParaRPr>
          </a:p>
          <a:p>
            <a:endParaRPr lang="cs-CZ" sz="1800" i="1" cap="all" dirty="0" smtClean="0">
              <a:solidFill>
                <a:srgbClr val="FFFF00"/>
              </a:solidFill>
            </a:endParaRPr>
          </a:p>
          <a:p>
            <a:endParaRPr lang="cs-CZ" sz="1800" i="1" cap="all" dirty="0">
              <a:solidFill>
                <a:srgbClr val="FFFF00"/>
              </a:solidFill>
            </a:endParaRPr>
          </a:p>
          <a:p>
            <a:endParaRPr lang="cs-CZ" sz="1800" i="1" cap="all" dirty="0" smtClean="0">
              <a:solidFill>
                <a:srgbClr val="FFFF00"/>
              </a:solidFill>
            </a:endParaRPr>
          </a:p>
          <a:p>
            <a:endParaRPr lang="cs-CZ" sz="1800" i="1" cap="all" dirty="0">
              <a:solidFill>
                <a:srgbClr val="FFFF00"/>
              </a:solidFill>
            </a:endParaRPr>
          </a:p>
          <a:p>
            <a:pPr algn="r"/>
            <a:r>
              <a:rPr lang="cs-CZ" sz="1800" i="1" cap="all" dirty="0" smtClean="0">
                <a:solidFill>
                  <a:srgbClr val="FFFF00"/>
                </a:solidFill>
              </a:rPr>
              <a:t>Mgr. Iveta </a:t>
            </a:r>
            <a:r>
              <a:rPr lang="cs-CZ" sz="1800" i="1" cap="all" dirty="0" err="1" smtClean="0">
                <a:solidFill>
                  <a:srgbClr val="FFFF00"/>
                </a:solidFill>
              </a:rPr>
              <a:t>šlahařová</a:t>
            </a:r>
            <a:endParaRPr lang="cs-CZ" sz="1800" i="1" cap="all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cap="all" dirty="0" smtClean="0">
                <a:solidFill>
                  <a:srgbClr val="FFFF00"/>
                </a:solidFill>
              </a:rPr>
              <a:t>Doba  železná</a:t>
            </a:r>
            <a:endParaRPr lang="cs-CZ" sz="6000" b="1" cap="all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785926"/>
            <a:ext cx="8472518" cy="4572000"/>
          </a:xfrm>
        </p:spPr>
        <p:txBody>
          <a:bodyPr/>
          <a:lstStyle/>
          <a:p>
            <a:pPr marL="880110" lvl="1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b="1" dirty="0" smtClean="0">
                <a:solidFill>
                  <a:srgbClr val="3D2C01"/>
                </a:solidFill>
              </a:rPr>
              <a:t> 1) doba kamenná    </a:t>
            </a:r>
            <a:r>
              <a:rPr lang="cs-CZ" dirty="0" smtClean="0">
                <a:solidFill>
                  <a:srgbClr val="3D2C01"/>
                </a:solidFill>
              </a:rPr>
              <a:t>- starší= </a:t>
            </a:r>
            <a:r>
              <a:rPr lang="cs-CZ" i="1" dirty="0" smtClean="0">
                <a:solidFill>
                  <a:srgbClr val="3D2C01"/>
                </a:solidFill>
              </a:rPr>
              <a:t>paleolit</a:t>
            </a:r>
            <a:r>
              <a:rPr lang="cs-CZ" dirty="0" smtClean="0">
                <a:solidFill>
                  <a:srgbClr val="3D2C01"/>
                </a:solidFill>
              </a:rPr>
              <a:t>	   </a:t>
            </a:r>
            <a:r>
              <a:rPr lang="cs-CZ" i="1" dirty="0" smtClean="0">
                <a:solidFill>
                  <a:srgbClr val="3D2C01"/>
                </a:solidFill>
              </a:rPr>
              <a:t>(3 mil.- 8000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3D2C01"/>
                </a:solidFill>
              </a:rPr>
              <a:t>				     - střední = </a:t>
            </a:r>
            <a:r>
              <a:rPr lang="cs-CZ" sz="2400" i="1" dirty="0" smtClean="0">
                <a:solidFill>
                  <a:srgbClr val="3D2C01"/>
                </a:solidFill>
              </a:rPr>
              <a:t>mezolit   (8000- 5500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3D2C01"/>
                </a:solidFill>
              </a:rPr>
              <a:t>				     - mladší = </a:t>
            </a:r>
            <a:r>
              <a:rPr lang="cs-CZ" sz="2400" i="1" dirty="0" smtClean="0">
                <a:solidFill>
                  <a:srgbClr val="3D2C01"/>
                </a:solidFill>
              </a:rPr>
              <a:t>neolit</a:t>
            </a:r>
            <a:r>
              <a:rPr lang="cs-CZ" sz="2400" dirty="0" smtClean="0">
                <a:solidFill>
                  <a:srgbClr val="3D2C01"/>
                </a:solidFill>
              </a:rPr>
              <a:t>	   </a:t>
            </a:r>
            <a:r>
              <a:rPr lang="cs-CZ" sz="2400" i="1" dirty="0" smtClean="0">
                <a:solidFill>
                  <a:srgbClr val="3D2C01"/>
                </a:solidFill>
              </a:rPr>
              <a:t>(5500- 4300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3D2C01"/>
                </a:solidFill>
              </a:rPr>
              <a:t>				     - pozdní = </a:t>
            </a:r>
            <a:r>
              <a:rPr lang="cs-CZ" sz="2400" i="1" dirty="0" err="1" smtClean="0">
                <a:solidFill>
                  <a:srgbClr val="3D2C01"/>
                </a:solidFill>
              </a:rPr>
              <a:t>eneolit</a:t>
            </a:r>
            <a:r>
              <a:rPr lang="cs-CZ" sz="2400" dirty="0" smtClean="0">
                <a:solidFill>
                  <a:srgbClr val="3D2C01"/>
                </a:solidFill>
              </a:rPr>
              <a:t>	   </a:t>
            </a:r>
            <a:r>
              <a:rPr lang="cs-CZ" sz="2400" i="1" dirty="0" smtClean="0">
                <a:solidFill>
                  <a:srgbClr val="3D2C01"/>
                </a:solidFill>
              </a:rPr>
              <a:t>(4300- 2200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endParaRPr lang="cs-CZ" sz="2400" dirty="0" smtClean="0">
              <a:solidFill>
                <a:srgbClr val="3D2C01"/>
              </a:solidFill>
            </a:endParaRP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b="1" dirty="0" smtClean="0">
                <a:solidFill>
                  <a:srgbClr val="3D2C01"/>
                </a:solidFill>
              </a:rPr>
              <a:t>	2) 	doba bronzová   </a:t>
            </a:r>
            <a:r>
              <a:rPr lang="cs-CZ" sz="2400" i="1" dirty="0" smtClean="0">
                <a:solidFill>
                  <a:srgbClr val="3D2C01"/>
                </a:solidFill>
              </a:rPr>
              <a:t>(2200- 700 přnl.)</a:t>
            </a: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endParaRPr lang="cs-CZ" sz="2400" dirty="0" smtClean="0">
              <a:solidFill>
                <a:srgbClr val="3D2C01"/>
              </a:solidFill>
            </a:endParaRPr>
          </a:p>
          <a:p>
            <a:pPr marL="514350" indent="-514350">
              <a:buClr>
                <a:schemeClr val="accent3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3D2C01"/>
                </a:solidFill>
              </a:rPr>
              <a:t>	</a:t>
            </a:r>
            <a:r>
              <a:rPr lang="cs-CZ" sz="2400" b="1" u="sng" dirty="0" smtClean="0">
                <a:solidFill>
                  <a:srgbClr val="3D2C01"/>
                </a:solidFill>
              </a:rPr>
              <a:t>3) 	doba železná      </a:t>
            </a:r>
            <a:r>
              <a:rPr lang="cs-CZ" sz="2400" b="1" i="1" u="sng" dirty="0" smtClean="0">
                <a:solidFill>
                  <a:srgbClr val="3D2C01"/>
                </a:solidFill>
              </a:rPr>
              <a:t>(700 přnl.- přelom letopočtu</a:t>
            </a:r>
            <a:r>
              <a:rPr lang="cs-CZ" sz="2400" b="1" u="sng" dirty="0" smtClean="0">
                <a:solidFill>
                  <a:srgbClr val="3D2C01"/>
                </a:solidFill>
              </a:rPr>
              <a:t>)</a:t>
            </a:r>
            <a:endParaRPr lang="cs-CZ" b="1" u="sng" dirty="0">
              <a:solidFill>
                <a:srgbClr val="3D2C0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Dělení pravěku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sz="3600" b="1" i="1" u="sng" dirty="0" smtClean="0">
                <a:solidFill>
                  <a:srgbClr val="FFFF00"/>
                </a:solidFill>
              </a:rPr>
              <a:t>železo</a:t>
            </a:r>
            <a:r>
              <a:rPr lang="cs-CZ" sz="3600" dirty="0" smtClean="0">
                <a:solidFill>
                  <a:srgbClr val="3D2C01"/>
                </a:solidFill>
              </a:rPr>
              <a:t> = hlavní materiál pro výrobu 		  nástrojů a zbraní</a:t>
            </a:r>
            <a:endParaRPr lang="cs-CZ" sz="3600" dirty="0">
              <a:solidFill>
                <a:srgbClr val="3D2C0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3429024"/>
          </a:xfrm>
        </p:spPr>
        <p:txBody>
          <a:bodyPr>
            <a:normAutofit/>
          </a:bodyPr>
          <a:lstStyle/>
          <a:p>
            <a:pPr marL="514350" indent="-514350">
              <a:buClr>
                <a:srgbClr val="3D2C01"/>
              </a:buClr>
              <a:buAutoNum type="arabicParenR"/>
            </a:pPr>
            <a:r>
              <a:rPr lang="cs-CZ" sz="3200" b="1" dirty="0" smtClean="0">
                <a:solidFill>
                  <a:srgbClr val="3D2C01"/>
                </a:solidFill>
              </a:rPr>
              <a:t>Doba halštatská </a:t>
            </a:r>
            <a:r>
              <a:rPr lang="cs-CZ" sz="3200" dirty="0" smtClean="0">
                <a:solidFill>
                  <a:srgbClr val="3D2C01"/>
                </a:solidFill>
              </a:rPr>
              <a:t>(starší):	700-500 přnl.</a:t>
            </a:r>
          </a:p>
          <a:p>
            <a:pPr marL="514350" indent="-514350">
              <a:buClr>
                <a:srgbClr val="3D2C01"/>
              </a:buClr>
              <a:buAutoNum type="arabicParenR"/>
            </a:pPr>
            <a:endParaRPr lang="cs-CZ" sz="3200" dirty="0" smtClean="0">
              <a:solidFill>
                <a:srgbClr val="3D2C01"/>
              </a:solidFill>
            </a:endParaRPr>
          </a:p>
          <a:p>
            <a:pPr marL="514350" indent="-514350">
              <a:buClr>
                <a:srgbClr val="3D2C01"/>
              </a:buClr>
              <a:buAutoNum type="arabicParenR"/>
            </a:pPr>
            <a:endParaRPr lang="cs-CZ" sz="3200" dirty="0" smtClean="0">
              <a:solidFill>
                <a:srgbClr val="3D2C01"/>
              </a:solidFill>
            </a:endParaRPr>
          </a:p>
          <a:p>
            <a:pPr marL="514350" indent="-514350">
              <a:buClr>
                <a:srgbClr val="3D2C01"/>
              </a:buClr>
              <a:buAutoNum type="arabicParenR"/>
            </a:pPr>
            <a:r>
              <a:rPr lang="cs-CZ" sz="3200" b="1" dirty="0" smtClean="0">
                <a:solidFill>
                  <a:srgbClr val="3D2C01"/>
                </a:solidFill>
              </a:rPr>
              <a:t>Doba laténská </a:t>
            </a:r>
            <a:r>
              <a:rPr lang="cs-CZ" sz="3200" dirty="0" smtClean="0">
                <a:solidFill>
                  <a:srgbClr val="3D2C01"/>
                </a:solidFill>
              </a:rPr>
              <a:t>(mladší):	500 přnl.- 0</a:t>
            </a:r>
            <a:endParaRPr lang="cs-CZ" sz="3200" dirty="0">
              <a:solidFill>
                <a:srgbClr val="3D2C0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219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Dělení doby železné: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429684" cy="4429156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podle rakouského </a:t>
            </a:r>
            <a:r>
              <a:rPr lang="cs-CZ" dirty="0" err="1" smtClean="0">
                <a:solidFill>
                  <a:srgbClr val="3D2C01"/>
                </a:solidFill>
              </a:rPr>
              <a:t>Hallstattu</a:t>
            </a:r>
            <a:endParaRPr lang="cs-CZ" dirty="0" smtClean="0">
              <a:solidFill>
                <a:srgbClr val="3D2C01"/>
              </a:solidFill>
            </a:endParaRP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endParaRPr lang="cs-CZ" dirty="0" smtClean="0">
              <a:solidFill>
                <a:srgbClr val="3D2C01"/>
              </a:solidFill>
            </a:endParaRPr>
          </a:p>
          <a:p>
            <a:pPr>
              <a:spcBef>
                <a:spcPts val="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surovinová krize 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 železná ruda v oblasti Turecka</a:t>
            </a: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endParaRPr lang="cs-CZ" dirty="0" smtClean="0">
              <a:solidFill>
                <a:srgbClr val="3D2C01"/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hutnictví (koňské postroje)</a:t>
            </a: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endParaRPr lang="cs-CZ" dirty="0" smtClean="0">
              <a:solidFill>
                <a:srgbClr val="3D2C01"/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kolářství- ohýbání dřeva   kola s loukotěmi</a:t>
            </a: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					    jho na koně</a:t>
            </a: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					    vůz jako znamení bohatství</a:t>
            </a:r>
          </a:p>
          <a:p>
            <a:pPr>
              <a:spcBef>
                <a:spcPts val="0"/>
              </a:spcBef>
              <a:buClr>
                <a:srgbClr val="3D2C01"/>
              </a:buClr>
              <a:buNone/>
            </a:pPr>
            <a:endParaRPr lang="cs-CZ" dirty="0" smtClean="0">
              <a:solidFill>
                <a:srgbClr val="3D2C01"/>
              </a:solidFill>
              <a:sym typeface="Wingdings 3"/>
            </a:endParaRPr>
          </a:p>
          <a:p>
            <a:pPr>
              <a:spcBef>
                <a:spcPts val="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majetná vrstva knížat</a:t>
            </a:r>
          </a:p>
          <a:p>
            <a:pPr>
              <a:buClr>
                <a:srgbClr val="3D2C01"/>
              </a:buClr>
            </a:pPr>
            <a:endParaRPr lang="cs-CZ" dirty="0" smtClean="0">
              <a:solidFill>
                <a:srgbClr val="3D2C01"/>
              </a:solidFill>
              <a:sym typeface="Wingdings 3"/>
            </a:endParaRPr>
          </a:p>
          <a:p>
            <a:pPr>
              <a:buClr>
                <a:srgbClr val="3D2C01"/>
              </a:buClr>
            </a:pPr>
            <a:endParaRPr lang="cs-CZ" dirty="0" smtClean="0">
              <a:solidFill>
                <a:srgbClr val="3D2C01"/>
              </a:solidFill>
              <a:sym typeface="Wingdings 3"/>
            </a:endParaRPr>
          </a:p>
          <a:p>
            <a:pPr>
              <a:buClr>
                <a:srgbClr val="3D2C01"/>
              </a:buClr>
            </a:pPr>
            <a:endParaRPr lang="cs-CZ" dirty="0">
              <a:solidFill>
                <a:srgbClr val="3D2C0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700" b="1" dirty="0" smtClean="0">
                <a:solidFill>
                  <a:srgbClr val="FFFF00"/>
                </a:solidFill>
              </a:rPr>
              <a:t>Doba halštatská</a:t>
            </a:r>
            <a:r>
              <a:rPr lang="cs-CZ" b="1" dirty="0" smtClean="0">
                <a:solidFill>
                  <a:srgbClr val="FFFF00"/>
                </a:solidFill>
              </a:rPr>
              <a:t/>
            </a:r>
            <a:br>
              <a:rPr lang="cs-CZ" b="1" dirty="0" smtClean="0">
                <a:solidFill>
                  <a:srgbClr val="FFFF00"/>
                </a:solidFill>
              </a:rPr>
            </a:br>
            <a:r>
              <a:rPr lang="cs-CZ" sz="3100" b="1" dirty="0" smtClean="0">
                <a:solidFill>
                  <a:srgbClr val="FFFF00"/>
                </a:solidFill>
              </a:rPr>
              <a:t>(700-500 přnl.)</a:t>
            </a:r>
            <a:endParaRPr lang="cs-CZ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            </a:t>
            </a:r>
            <a:r>
              <a:rPr lang="cs-CZ" sz="2800" b="1" dirty="0" smtClean="0">
                <a:solidFill>
                  <a:srgbClr val="FFFF00"/>
                </a:solidFill>
              </a:rPr>
              <a:t>artefakty z doby halštatské</a:t>
            </a:r>
            <a:r>
              <a:rPr lang="cs-CZ" sz="2400" dirty="0" smtClean="0"/>
              <a:t>		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http://upload.wikimedia.org/wikipedia/commons/f/f3/Prehistoric_Times_of_Bohemia%2C_Moravia_and_Slovakia_-_NM_Prague_98.JPG</a:t>
            </a:r>
            <a:endParaRPr lang="cs-CZ" sz="2400" dirty="0" smtClean="0"/>
          </a:p>
          <a:p>
            <a:endParaRPr lang="cs-CZ" dirty="0" smtClean="0"/>
          </a:p>
          <a:p>
            <a:r>
              <a:rPr lang="cs-CZ" sz="2400" dirty="0" smtClean="0">
                <a:hlinkClick r:id="rId3"/>
              </a:rPr>
              <a:t>http://upload.wikimedia.org/wikipedia/commons/5/59/Prehistoric_Times_of_Bohemia%2C_Moravia_and_Slovakia_-_NM_Prague_97.JPG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643470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podle památek ve švýcarském La </a:t>
            </a:r>
            <a:r>
              <a:rPr lang="cs-CZ" dirty="0" err="1" smtClean="0">
                <a:solidFill>
                  <a:srgbClr val="3D2C01"/>
                </a:solidFill>
              </a:rPr>
              <a:t>Tène</a:t>
            </a:r>
            <a:endParaRPr lang="cs-CZ" dirty="0" smtClean="0">
              <a:solidFill>
                <a:srgbClr val="3D2C01"/>
              </a:solidFill>
            </a:endParaRP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rozvoj hospodářství a kultury na našem území</a:t>
            </a: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Keltové 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Bójové</a:t>
            </a:r>
            <a:endParaRPr lang="cs-CZ" dirty="0" smtClean="0">
              <a:solidFill>
                <a:srgbClr val="3D2C01"/>
              </a:solidFill>
            </a:endParaRP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železná radlice 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 snadnější obdělávání půdy</a:t>
            </a: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kovářství (hliněné pece)</a:t>
            </a: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švartna a sklo</a:t>
            </a: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ražba mincí</a:t>
            </a:r>
          </a:p>
          <a:p>
            <a:pPr>
              <a:spcBef>
                <a:spcPts val="1200"/>
              </a:spcBef>
              <a:buClr>
                <a:srgbClr val="3D2C01"/>
              </a:buClr>
            </a:pPr>
            <a:r>
              <a:rPr lang="cs-CZ" dirty="0" smtClean="0">
                <a:solidFill>
                  <a:srgbClr val="3D2C01"/>
                </a:solidFill>
              </a:rPr>
              <a:t>oppida (opevněná střediska)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Doba laténsk</a:t>
            </a:r>
            <a:r>
              <a:rPr lang="cs-CZ" dirty="0" smtClean="0">
                <a:solidFill>
                  <a:srgbClr val="FFFF00"/>
                </a:solidFill>
              </a:rPr>
              <a:t>á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100" b="1" dirty="0" smtClean="0">
                <a:solidFill>
                  <a:srgbClr val="FFFF00"/>
                </a:solidFill>
              </a:rPr>
              <a:t>(500 přnl. – přelom letopočtu)</a:t>
            </a:r>
            <a:endParaRPr lang="cs-CZ" sz="31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FF00"/>
                </a:solidFill>
              </a:rPr>
              <a:t>skleněný náramek</a:t>
            </a:r>
            <a:endParaRPr lang="cs-CZ" dirty="0" smtClean="0">
              <a:solidFill>
                <a:srgbClr val="FFFF00"/>
              </a:solidFill>
              <a:hlinkClick r:id="rId2"/>
            </a:endParaRPr>
          </a:p>
          <a:p>
            <a:r>
              <a:rPr lang="cs-CZ" sz="2400" dirty="0" smtClean="0">
                <a:hlinkClick r:id="rId2"/>
              </a:rPr>
              <a:t>http://upload.wikimedia.org/wikipedia/commons/b/b7/Bracelet_verre_5%C3%A8me_si%C3%A8cle_-_JC_Mus%C3%A9e_Saint-Remi_130208.jpg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dirty="0" smtClean="0">
                <a:solidFill>
                  <a:srgbClr val="FFFF00"/>
                </a:solidFill>
              </a:rPr>
              <a:t>keramická váza</a:t>
            </a:r>
          </a:p>
          <a:p>
            <a:r>
              <a:rPr lang="cs-CZ" sz="2400" dirty="0" smtClean="0">
                <a:hlinkClick r:id="rId3"/>
              </a:rPr>
              <a:t>http://upload.wikimedia.org/wikipedia/commons/3/36/Linsenflasche_Matzhausen.jpg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artefakty z doby laténské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381512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http://pf.ujep.cz/~velimskyt/pravek/08laten/la083.jpg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http://pf.ujep.cz/~velimskyt/pravek/08laten/la084.jpg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http://pf.ujep.cz/~velimskyt/pravek/08laten/la088.jpg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http://pf.ujep.cz/~velimskyt/pravek/08laten/la116.jpg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šperky ze skla, švartny a kovu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rgbClr val="FFFF00"/>
                </a:solidFill>
              </a:rPr>
              <a:t>Stradonice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hlinkClick r:id="rId2"/>
              </a:rPr>
              <a:t>http://upload.wikimedia.org/wikipedia/commons/0/0c/IMG_0112a_Stradonice_m.jpg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FF00"/>
                </a:solidFill>
              </a:rPr>
              <a:t>Závist u Zbraslavi</a:t>
            </a:r>
          </a:p>
          <a:p>
            <a:r>
              <a:rPr lang="cs-CZ" sz="2400" dirty="0" smtClean="0">
                <a:hlinkClick r:id="rId3"/>
              </a:rPr>
              <a:t>http://upload.wikimedia.org/wikipedia/commons/4/4d/Hradiste_nad_Zavisti_CZ_01.jpg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FF00"/>
                </a:solidFill>
              </a:rPr>
              <a:t>Staré Hradisko u Prostějova</a:t>
            </a:r>
          </a:p>
          <a:p>
            <a:r>
              <a:rPr lang="cs-CZ" sz="2400" dirty="0" smtClean="0">
                <a:hlinkClick r:id="rId4"/>
              </a:rPr>
              <a:t>http://upload.wikimedia.org/wikipedia/commons/3/32/Celkov%C3%BD_pohled_na_m%C3%ADsto_b%C3%BDval%C3%A9ho_keltsk%C3%A9ho_oppida_Star%C3%A9_Hradisko%2C_Mal%C3%A9_Hradisko%2C_okres_Prost%C4%9Bjov.jpg</a:t>
            </a:r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oppida v Čechách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52884"/>
          </a:xfrm>
        </p:spPr>
        <p:txBody>
          <a:bodyPr/>
          <a:lstStyle/>
          <a:p>
            <a:r>
              <a:rPr lang="cs-CZ" sz="2400" dirty="0" smtClean="0">
                <a:hlinkClick r:id="rId2"/>
              </a:rPr>
              <a:t>http://pf.ujep.cz/~velimskyt/pravek/08laten/la111.jpg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http://pf.ujep.cz/~velimskyt/pravek/08laten/la112.JPG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http://pf.ujep.cz/~velimskyt/pravek/08laten/la113.JPG</a:t>
            </a:r>
            <a:endParaRPr lang="cs-CZ" sz="24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keltské mince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bg1">
                  <a:lumMod val="95000"/>
                  <a:lumOff val="5000"/>
                </a:schemeClr>
              </a:buClr>
            </a:pPr>
            <a:r>
              <a:rPr lang="cs-CZ" u="sng" dirty="0" smtClean="0">
                <a:solidFill>
                  <a:srgbClr val="3D2C01"/>
                </a:solidFill>
              </a:rPr>
              <a:t>železo</a:t>
            </a:r>
            <a:r>
              <a:rPr lang="cs-CZ" dirty="0" smtClean="0">
                <a:solidFill>
                  <a:srgbClr val="3D2C01"/>
                </a:solidFill>
              </a:rPr>
              <a:t> – hlavní materiál pro výrobu nástrojů a zbraní</a:t>
            </a:r>
          </a:p>
          <a:p>
            <a:pPr>
              <a:buClr>
                <a:schemeClr val="bg1">
                  <a:lumMod val="95000"/>
                  <a:lumOff val="5000"/>
                </a:schemeClr>
              </a:buClr>
              <a:buNone/>
            </a:pPr>
            <a:endParaRPr lang="cs-CZ" dirty="0" smtClean="0">
              <a:solidFill>
                <a:srgbClr val="3D2C01"/>
              </a:solidFill>
            </a:endParaRPr>
          </a:p>
          <a:p>
            <a:pPr marL="514350" indent="-514350">
              <a:spcBef>
                <a:spcPts val="1200"/>
              </a:spcBef>
              <a:buClr>
                <a:schemeClr val="bg1">
                  <a:lumMod val="95000"/>
                  <a:lumOff val="5000"/>
                </a:schemeClr>
              </a:buClr>
              <a:buAutoNum type="arabicParenR"/>
            </a:pPr>
            <a:r>
              <a:rPr lang="cs-CZ" b="1" dirty="0" smtClean="0">
                <a:solidFill>
                  <a:srgbClr val="FFFF00"/>
                </a:solidFill>
              </a:rPr>
              <a:t>doba halštatská </a:t>
            </a:r>
            <a:r>
              <a:rPr lang="cs-CZ" b="1" dirty="0" smtClean="0">
                <a:solidFill>
                  <a:srgbClr val="3D2C01"/>
                </a:solidFill>
              </a:rPr>
              <a:t>(</a:t>
            </a:r>
            <a:r>
              <a:rPr lang="cs-CZ" sz="2800" b="1" dirty="0" smtClean="0">
                <a:solidFill>
                  <a:srgbClr val="3D2C01"/>
                </a:solidFill>
              </a:rPr>
              <a:t>700-500 přnl.)</a:t>
            </a:r>
            <a:r>
              <a:rPr lang="cs-CZ" b="1" dirty="0" smtClean="0">
                <a:solidFill>
                  <a:srgbClr val="3D2C01"/>
                </a:solidFill>
              </a:rPr>
              <a:t>:</a:t>
            </a:r>
          </a:p>
          <a:p>
            <a:pPr marL="514350" indent="-514350">
              <a:spcBef>
                <a:spcPts val="1200"/>
              </a:spcBef>
              <a:buClr>
                <a:schemeClr val="bg1">
                  <a:lumMod val="95000"/>
                  <a:lumOff val="5000"/>
                </a:schemeClr>
              </a:buClr>
              <a:buNone/>
            </a:pPr>
            <a:r>
              <a:rPr lang="cs-CZ" dirty="0" smtClean="0">
                <a:solidFill>
                  <a:srgbClr val="3D2C01"/>
                </a:solidFill>
              </a:rPr>
              <a:t>	- vznik </a:t>
            </a:r>
            <a:r>
              <a:rPr lang="cs-CZ" u="sng" dirty="0" smtClean="0">
                <a:solidFill>
                  <a:srgbClr val="3D2C01"/>
                </a:solidFill>
              </a:rPr>
              <a:t>hutnictví</a:t>
            </a:r>
            <a:r>
              <a:rPr lang="cs-CZ" dirty="0" smtClean="0">
                <a:solidFill>
                  <a:srgbClr val="3D2C01"/>
                </a:solidFill>
              </a:rPr>
              <a:t> (výroba koňských postrojů)</a:t>
            </a:r>
          </a:p>
          <a:p>
            <a:pPr marL="514350" indent="-514350">
              <a:spcBef>
                <a:spcPts val="1200"/>
              </a:spcBef>
              <a:buClr>
                <a:schemeClr val="bg1">
                  <a:lumMod val="95000"/>
                  <a:lumOff val="5000"/>
                </a:schemeClr>
              </a:buClr>
              <a:buNone/>
            </a:pPr>
            <a:r>
              <a:rPr lang="cs-CZ" dirty="0" smtClean="0">
                <a:solidFill>
                  <a:srgbClr val="3D2C01"/>
                </a:solidFill>
              </a:rPr>
              <a:t>	- rozvoj </a:t>
            </a:r>
            <a:r>
              <a:rPr lang="cs-CZ" u="sng" dirty="0" smtClean="0">
                <a:solidFill>
                  <a:srgbClr val="3D2C01"/>
                </a:solidFill>
              </a:rPr>
              <a:t>kolářství</a:t>
            </a:r>
            <a:r>
              <a:rPr lang="cs-CZ" dirty="0" smtClean="0">
                <a:solidFill>
                  <a:srgbClr val="3D2C01"/>
                </a:solidFill>
              </a:rPr>
              <a:t> (kola s paprsky)</a:t>
            </a:r>
          </a:p>
          <a:p>
            <a:pPr marL="514350" indent="-514350">
              <a:spcBef>
                <a:spcPts val="1200"/>
              </a:spcBef>
              <a:buClr>
                <a:schemeClr val="bg1">
                  <a:lumMod val="95000"/>
                  <a:lumOff val="5000"/>
                </a:schemeClr>
              </a:buClr>
              <a:buNone/>
            </a:pPr>
            <a:r>
              <a:rPr lang="cs-CZ" dirty="0" smtClean="0">
                <a:solidFill>
                  <a:srgbClr val="3D2C01"/>
                </a:solidFill>
              </a:rPr>
              <a:t>	- vznik bohaté vrstvy </a:t>
            </a:r>
            <a:r>
              <a:rPr lang="cs-CZ" u="sng" dirty="0" smtClean="0">
                <a:solidFill>
                  <a:srgbClr val="3D2C01"/>
                </a:solidFill>
              </a:rPr>
              <a:t>knížat</a:t>
            </a:r>
            <a:endParaRPr lang="cs-CZ" u="sng" dirty="0">
              <a:solidFill>
                <a:srgbClr val="3D2C0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shrnutí: </a:t>
            </a:r>
            <a:r>
              <a:rPr lang="cs-CZ" b="1" dirty="0" smtClean="0">
                <a:solidFill>
                  <a:srgbClr val="FFFF00"/>
                </a:solidFill>
              </a:rPr>
              <a:t>	               </a:t>
            </a:r>
            <a:r>
              <a:rPr lang="cs-CZ" sz="3600" b="1" dirty="0" smtClean="0">
                <a:solidFill>
                  <a:srgbClr val="FFFF00"/>
                </a:solidFill>
              </a:rPr>
              <a:t>Doba železná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472518" cy="5024454"/>
          </a:xfrm>
        </p:spPr>
        <p:txBody>
          <a:bodyPr/>
          <a:lstStyle/>
          <a:p>
            <a:pPr>
              <a:spcBef>
                <a:spcPts val="1200"/>
              </a:spcBef>
              <a:buNone/>
            </a:pPr>
            <a:r>
              <a:rPr lang="cs-CZ" b="1" dirty="0" smtClean="0">
                <a:solidFill>
                  <a:srgbClr val="3D2C01"/>
                </a:solidFill>
              </a:rPr>
              <a:t>2)  	</a:t>
            </a:r>
            <a:r>
              <a:rPr lang="cs-CZ" b="1" dirty="0" smtClean="0">
                <a:solidFill>
                  <a:srgbClr val="FFFF00"/>
                </a:solidFill>
              </a:rPr>
              <a:t>doba laténská </a:t>
            </a:r>
            <a:r>
              <a:rPr lang="cs-CZ" dirty="0" smtClean="0">
                <a:solidFill>
                  <a:srgbClr val="3D2C01"/>
                </a:solidFill>
              </a:rPr>
              <a:t>(500 přnl.- přelom letopočtu):</a:t>
            </a:r>
          </a:p>
          <a:p>
            <a:pPr>
              <a:spcBef>
                <a:spcPts val="1800"/>
              </a:spcBef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3D2C01"/>
                </a:solidFill>
              </a:rPr>
              <a:t>- první známí obyvatelé našeho území = </a:t>
            </a:r>
            <a:r>
              <a:rPr lang="cs-CZ" u="sng" dirty="0" smtClean="0">
                <a:solidFill>
                  <a:srgbClr val="3D2C01"/>
                </a:solidFill>
              </a:rPr>
              <a:t>Keltové</a:t>
            </a:r>
            <a:r>
              <a:rPr lang="cs-CZ" dirty="0" smtClean="0">
                <a:solidFill>
                  <a:srgbClr val="3D2C01"/>
                </a:solidFill>
              </a:rPr>
              <a:t> 	(kmen Bójů)	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 </a:t>
            </a:r>
            <a:r>
              <a:rPr lang="cs-CZ" u="sng" dirty="0" smtClean="0">
                <a:solidFill>
                  <a:srgbClr val="3D2C01"/>
                </a:solidFill>
                <a:sym typeface="Wingdings 3"/>
              </a:rPr>
              <a:t>železná radlice 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na obdělávání půdy</a:t>
            </a:r>
          </a:p>
          <a:p>
            <a:pPr>
              <a:spcBef>
                <a:spcPts val="1800"/>
              </a:spcBef>
              <a:buNone/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				 výroba šperků ze </a:t>
            </a:r>
            <a:r>
              <a:rPr lang="cs-CZ" u="sng" dirty="0" smtClean="0">
                <a:solidFill>
                  <a:srgbClr val="3D2C01"/>
                </a:solidFill>
                <a:sym typeface="Wingdings 3"/>
              </a:rPr>
              <a:t>skla a švartny</a:t>
            </a:r>
          </a:p>
          <a:p>
            <a:pPr>
              <a:spcBef>
                <a:spcPts val="1800"/>
              </a:spcBef>
              <a:buNone/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				 ražba mincí</a:t>
            </a:r>
          </a:p>
          <a:p>
            <a:pPr>
              <a:spcBef>
                <a:spcPts val="1800"/>
              </a:spcBef>
              <a:buNone/>
            </a:pPr>
            <a:r>
              <a:rPr lang="cs-CZ" dirty="0" smtClean="0">
                <a:solidFill>
                  <a:srgbClr val="3D2C01"/>
                </a:solidFill>
                <a:sym typeface="Wingdings 3"/>
              </a:rPr>
              <a:t>				 </a:t>
            </a:r>
            <a:r>
              <a:rPr lang="cs-CZ" u="sng" dirty="0" smtClean="0">
                <a:solidFill>
                  <a:srgbClr val="3D2C01"/>
                </a:solidFill>
                <a:sym typeface="Wingdings 3"/>
              </a:rPr>
              <a:t>oppida</a:t>
            </a:r>
            <a:r>
              <a:rPr lang="cs-CZ" dirty="0" smtClean="0">
                <a:solidFill>
                  <a:srgbClr val="3D2C01"/>
                </a:solidFill>
                <a:sym typeface="Wingdings 3"/>
              </a:rPr>
              <a:t> (= obrovská opevněná 	střediska obchodu, řemesel, kultury)</a:t>
            </a:r>
            <a:endParaRPr lang="cs-CZ" u="sng" dirty="0" smtClean="0">
              <a:solidFill>
                <a:srgbClr val="3D2C01"/>
              </a:solidFill>
              <a:sym typeface="Wingdings 3"/>
            </a:endParaRPr>
          </a:p>
          <a:p>
            <a:pPr>
              <a:buNone/>
            </a:pPr>
            <a:endParaRPr lang="cs-CZ" dirty="0" smtClean="0">
              <a:solidFill>
                <a:srgbClr val="3D2C0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3D2C01"/>
                </a:solidFill>
              </a:rPr>
              <a:t>		</a:t>
            </a:r>
            <a:endParaRPr lang="cs-CZ" dirty="0">
              <a:solidFill>
                <a:srgbClr val="3D2C0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Rusko za Petra I. a Kateřiny II.</Template>
  <TotalTime>278</TotalTime>
  <Words>178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Doba  železná</vt:lpstr>
      <vt:lpstr>Dělení pravěku</vt:lpstr>
      <vt:lpstr>Prezentace aplikace PowerPoint</vt:lpstr>
      <vt:lpstr>Dělení doby železné:</vt:lpstr>
      <vt:lpstr>Doba halštatská (700-500 přnl.)</vt:lpstr>
      <vt:lpstr>            artefakty z doby halštatské  </vt:lpstr>
      <vt:lpstr>Doba laténská (500 přnl. – přelom letopočtu)</vt:lpstr>
      <vt:lpstr>artefakty z doby laténské</vt:lpstr>
      <vt:lpstr>šperky ze skla, švartny a kovu</vt:lpstr>
      <vt:lpstr>oppida v Čechách</vt:lpstr>
      <vt:lpstr>keltské mince</vt:lpstr>
      <vt:lpstr>shrnutí:                 Doba železná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6KWG</cp:lastModifiedBy>
  <cp:revision>24</cp:revision>
  <dcterms:modified xsi:type="dcterms:W3CDTF">2012-03-07T11:12:59Z</dcterms:modified>
</cp:coreProperties>
</file>