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34" autoAdjust="0"/>
    <p:restoredTop sz="94624" autoAdjust="0"/>
  </p:normalViewPr>
  <p:slideViewPr>
    <p:cSldViewPr>
      <p:cViewPr varScale="1">
        <p:scale>
          <a:sx n="74" d="100"/>
          <a:sy n="74" d="100"/>
        </p:scale>
        <p:origin x="-10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022EDC-BF39-4D5E-AAD9-53A36804E022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3072D2-0743-4780-96EC-05FBA38FF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07234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A2D11E3-1F02-492C-AA1A-5F0D398D467E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3E1F87A-7E97-472C-A4D8-A24AD3E43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A2D11E3-1F02-492C-AA1A-5F0D398D467E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3E1F87A-7E97-472C-A4D8-A24AD3E43B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A2D11E3-1F02-492C-AA1A-5F0D398D467E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3E1F87A-7E97-472C-A4D8-A24AD3E43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D11E3-1F02-492C-AA1A-5F0D398D467E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1F87A-7E97-472C-A4D8-A24AD3E43B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D11E3-1F02-492C-AA1A-5F0D398D467E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1F87A-7E97-472C-A4D8-A24AD3E43B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A2D11E3-1F02-492C-AA1A-5F0D398D467E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3E1F87A-7E97-472C-A4D8-A24AD3E43B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D11E3-1F02-492C-AA1A-5F0D398D467E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1F87A-7E97-472C-A4D8-A24AD3E43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A2D11E3-1F02-492C-AA1A-5F0D398D467E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3E1F87A-7E97-472C-A4D8-A24AD3E43B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A2D11E3-1F02-492C-AA1A-5F0D398D467E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3E1F87A-7E97-472C-A4D8-A24AD3E43B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D11E3-1F02-492C-AA1A-5F0D398D467E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1F87A-7E97-472C-A4D8-A24AD3E43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D11E3-1F02-492C-AA1A-5F0D398D467E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1F87A-7E97-472C-A4D8-A24AD3E43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A2D11E3-1F02-492C-AA1A-5F0D398D467E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3E1F87A-7E97-472C-A4D8-A24AD3E43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dovolen%C3%A1&amp;ctt=1" TargetMode="External"/><Relationship Id="rId3" Type="http://schemas.openxmlformats.org/officeDocument/2006/relationships/hyperlink" Target="http://office.microsoft.com/cs-cz/images/results.aspx?qu=de%C5%A1tn%C3%ADk&amp;ctt=1" TargetMode="External"/><Relationship Id="rId7" Type="http://schemas.openxmlformats.org/officeDocument/2006/relationships/hyperlink" Target="http://office.microsoft.com/cs-cz/images/results.aspx?qu=velikonoce&amp;ctt=1" TargetMode="External"/><Relationship Id="rId2" Type="http://schemas.openxmlformats.org/officeDocument/2006/relationships/hyperlink" Target="http://office.microsoft.com/cs-cz/images/results.aspx?qu=sn%C3%ADh&amp;ctt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ly%C5%BEe&amp;ctt=1" TargetMode="External"/><Relationship Id="rId5" Type="http://schemas.openxmlformats.org/officeDocument/2006/relationships/hyperlink" Target="http://office.microsoft.com/cs-cz/images/results.aspx?qu=v%C3%ADtr&amp;ctt=1" TargetMode="External"/><Relationship Id="rId4" Type="http://schemas.openxmlformats.org/officeDocument/2006/relationships/hyperlink" Target="http://office.microsoft.com/cs-cz/images/results.aspx?qu=bou%C5%99ka&amp;ctt=1" TargetMode="External"/><Relationship Id="rId9" Type="http://schemas.openxmlformats.org/officeDocument/2006/relationships/hyperlink" Target="http://office.microsoft.com/cs-cz/images/results.aspx?qu=v%C3%A1noce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2924944"/>
            <a:ext cx="7128792" cy="2531357"/>
          </a:xfrm>
        </p:spPr>
        <p:txBody>
          <a:bodyPr>
            <a:normAutofit fontScale="90000"/>
          </a:bodyPr>
          <a:lstStyle/>
          <a:p>
            <a:r>
              <a:rPr lang="cs-CZ" sz="1600" dirty="0" smtClean="0">
                <a:solidFill>
                  <a:srgbClr val="C00000"/>
                </a:solidFill>
              </a:rPr>
              <a:t>Název školy</a:t>
            </a:r>
            <a:r>
              <a:rPr lang="cs-CZ" sz="1600" b="0" dirty="0" smtClean="0">
                <a:solidFill>
                  <a:srgbClr val="C00000"/>
                </a:solidFill>
              </a:rPr>
              <a:t>: ZŠ štětí, Ostrovní 300</a:t>
            </a:r>
            <a:br>
              <a:rPr lang="cs-CZ" sz="1600" b="0" dirty="0" smtClean="0">
                <a:solidFill>
                  <a:srgbClr val="C00000"/>
                </a:solidFill>
              </a:rPr>
            </a:br>
            <a:r>
              <a:rPr lang="cs-CZ" sz="1600" dirty="0" smtClean="0">
                <a:solidFill>
                  <a:srgbClr val="C00000"/>
                </a:solidFill>
              </a:rPr>
              <a:t>Autor: </a:t>
            </a:r>
            <a:r>
              <a:rPr lang="cs-CZ" sz="1600" b="0" dirty="0" smtClean="0">
                <a:solidFill>
                  <a:srgbClr val="C00000"/>
                </a:solidFill>
              </a:rPr>
              <a:t>Lenka </a:t>
            </a:r>
            <a:r>
              <a:rPr lang="cs-CZ" sz="1600" b="0" dirty="0" err="1" smtClean="0">
                <a:solidFill>
                  <a:srgbClr val="C00000"/>
                </a:solidFill>
              </a:rPr>
              <a:t>Pizúrová</a:t>
            </a:r>
            <a:r>
              <a:rPr lang="cs-CZ" sz="1600" b="0" dirty="0" smtClean="0">
                <a:solidFill>
                  <a:srgbClr val="C00000"/>
                </a:solidFill>
              </a:rPr>
              <a:t/>
            </a:r>
            <a:br>
              <a:rPr lang="cs-CZ" sz="1600" b="0" dirty="0" smtClean="0">
                <a:solidFill>
                  <a:srgbClr val="C00000"/>
                </a:solidFill>
              </a:rPr>
            </a:br>
            <a:r>
              <a:rPr lang="cs-CZ" sz="1600" dirty="0" smtClean="0">
                <a:solidFill>
                  <a:srgbClr val="C00000"/>
                </a:solidFill>
              </a:rPr>
              <a:t>Název materiálu: </a:t>
            </a:r>
            <a:r>
              <a:rPr lang="cs-CZ" sz="1600" b="0" dirty="0" smtClean="0">
                <a:solidFill>
                  <a:srgbClr val="C00000"/>
                </a:solidFill>
              </a:rPr>
              <a:t>VY_32_INOVACE_AJ.7.A</a:t>
            </a:r>
            <a:r>
              <a:rPr lang="cs-CZ" sz="1600" b="0" smtClean="0">
                <a:solidFill>
                  <a:srgbClr val="C00000"/>
                </a:solidFill>
              </a:rPr>
              <a:t>.+B.01_months_and_dates</a:t>
            </a:r>
            <a:r>
              <a:rPr lang="cs-CZ" sz="1600" b="0" dirty="0" smtClean="0">
                <a:solidFill>
                  <a:srgbClr val="C00000"/>
                </a:solidFill>
              </a:rPr>
              <a:t/>
            </a:r>
            <a:br>
              <a:rPr lang="cs-CZ" sz="1600" b="0" dirty="0" smtClean="0">
                <a:solidFill>
                  <a:srgbClr val="C00000"/>
                </a:solidFill>
              </a:rPr>
            </a:br>
            <a:r>
              <a:rPr lang="cs-CZ" sz="1600" dirty="0" smtClean="0">
                <a:solidFill>
                  <a:srgbClr val="C00000"/>
                </a:solidFill>
              </a:rPr>
              <a:t>Název: </a:t>
            </a:r>
            <a:r>
              <a:rPr lang="cs-CZ" sz="1600" b="0" dirty="0" err="1" smtClean="0">
                <a:solidFill>
                  <a:srgbClr val="C00000"/>
                </a:solidFill>
              </a:rPr>
              <a:t>Months</a:t>
            </a:r>
            <a:r>
              <a:rPr lang="cs-CZ" sz="1600" b="0" dirty="0" smtClean="0">
                <a:solidFill>
                  <a:srgbClr val="C00000"/>
                </a:solidFill>
              </a:rPr>
              <a:t> and </a:t>
            </a:r>
            <a:r>
              <a:rPr lang="cs-CZ" sz="1600" b="0" dirty="0" err="1" smtClean="0">
                <a:solidFill>
                  <a:srgbClr val="C00000"/>
                </a:solidFill>
              </a:rPr>
              <a:t>dates</a:t>
            </a:r>
            <a:r>
              <a:rPr lang="cs-CZ" sz="1600" b="0" dirty="0" smtClean="0">
                <a:solidFill>
                  <a:srgbClr val="C00000"/>
                </a:solidFill>
              </a:rPr>
              <a:t/>
            </a:r>
            <a:br>
              <a:rPr lang="cs-CZ" sz="1600" b="0" dirty="0" smtClean="0">
                <a:solidFill>
                  <a:srgbClr val="C00000"/>
                </a:solidFill>
              </a:rPr>
            </a:br>
            <a:r>
              <a:rPr lang="cs-CZ" sz="1600" dirty="0" smtClean="0">
                <a:solidFill>
                  <a:srgbClr val="C00000"/>
                </a:solidFill>
              </a:rPr>
              <a:t>Vzdělávací oblast: </a:t>
            </a:r>
            <a:r>
              <a:rPr lang="cs-CZ" sz="1600" b="0" dirty="0" smtClean="0">
                <a:solidFill>
                  <a:srgbClr val="C00000"/>
                </a:solidFill>
              </a:rPr>
              <a:t>Jazyk a jazyková komunikace</a:t>
            </a:r>
            <a:br>
              <a:rPr lang="cs-CZ" sz="1600" b="0" dirty="0" smtClean="0">
                <a:solidFill>
                  <a:srgbClr val="C00000"/>
                </a:solidFill>
              </a:rPr>
            </a:br>
            <a:r>
              <a:rPr lang="cs-CZ" sz="1600" dirty="0" smtClean="0">
                <a:solidFill>
                  <a:srgbClr val="C00000"/>
                </a:solidFill>
              </a:rPr>
              <a:t>Vzdělávací obor: </a:t>
            </a:r>
            <a:r>
              <a:rPr lang="cs-CZ" sz="1600" b="0" dirty="0" smtClean="0">
                <a:solidFill>
                  <a:srgbClr val="C00000"/>
                </a:solidFill>
              </a:rPr>
              <a:t>Cizí jazyk – anglický jazyk</a:t>
            </a:r>
            <a:br>
              <a:rPr lang="cs-CZ" sz="1600" b="0" dirty="0" smtClean="0">
                <a:solidFill>
                  <a:srgbClr val="C00000"/>
                </a:solidFill>
              </a:rPr>
            </a:br>
            <a:r>
              <a:rPr lang="cs-CZ" sz="1600" dirty="0" smtClean="0">
                <a:solidFill>
                  <a:srgbClr val="C00000"/>
                </a:solidFill>
              </a:rPr>
              <a:t>Téma:</a:t>
            </a:r>
            <a:r>
              <a:rPr lang="cs-CZ" sz="1600" b="0" dirty="0" smtClean="0">
                <a:solidFill>
                  <a:srgbClr val="C00000"/>
                </a:solidFill>
              </a:rPr>
              <a:t> Měsíce v roce</a:t>
            </a:r>
            <a:br>
              <a:rPr lang="cs-CZ" sz="1600" b="0" dirty="0" smtClean="0">
                <a:solidFill>
                  <a:srgbClr val="C00000"/>
                </a:solidFill>
              </a:rPr>
            </a:br>
            <a:r>
              <a:rPr lang="cs-CZ" sz="1600" dirty="0" smtClean="0">
                <a:solidFill>
                  <a:srgbClr val="C00000"/>
                </a:solidFill>
              </a:rPr>
              <a:t>Ročník:</a:t>
            </a:r>
            <a:r>
              <a:rPr lang="cs-CZ" sz="1600" b="0" dirty="0" smtClean="0">
                <a:solidFill>
                  <a:srgbClr val="C00000"/>
                </a:solidFill>
              </a:rPr>
              <a:t> 7.</a:t>
            </a:r>
            <a:br>
              <a:rPr lang="cs-CZ" sz="1600" b="0" dirty="0" smtClean="0">
                <a:solidFill>
                  <a:srgbClr val="C00000"/>
                </a:solidFill>
              </a:rPr>
            </a:br>
            <a:r>
              <a:rPr lang="cs-CZ" sz="1600" dirty="0" smtClean="0">
                <a:solidFill>
                  <a:srgbClr val="C00000"/>
                </a:solidFill>
              </a:rPr>
              <a:t>Školní rok: </a:t>
            </a:r>
            <a:r>
              <a:rPr lang="cs-CZ" sz="1600" b="0" dirty="0" smtClean="0">
                <a:solidFill>
                  <a:srgbClr val="C00000"/>
                </a:solidFill>
              </a:rPr>
              <a:t>2011/2012</a:t>
            </a:r>
            <a:br>
              <a:rPr lang="cs-CZ" sz="1600" b="0" dirty="0" smtClean="0">
                <a:solidFill>
                  <a:srgbClr val="C00000"/>
                </a:solidFill>
              </a:rPr>
            </a:br>
            <a:r>
              <a:rPr lang="cs-CZ" sz="1600" dirty="0" smtClean="0">
                <a:solidFill>
                  <a:srgbClr val="C00000"/>
                </a:solidFill>
              </a:rPr>
              <a:t>Datum: </a:t>
            </a:r>
            <a:r>
              <a:rPr lang="cs-CZ" sz="1600" b="0" dirty="0" smtClean="0">
                <a:solidFill>
                  <a:srgbClr val="C00000"/>
                </a:solidFill>
              </a:rPr>
              <a:t>4.10. 2011</a:t>
            </a:r>
            <a:br>
              <a:rPr lang="cs-CZ" sz="1600" b="0" dirty="0" smtClean="0">
                <a:solidFill>
                  <a:srgbClr val="C00000"/>
                </a:solidFill>
              </a:rPr>
            </a:br>
            <a:r>
              <a:rPr lang="cs-CZ" sz="1600" dirty="0" smtClean="0">
                <a:solidFill>
                  <a:srgbClr val="C00000"/>
                </a:solidFill>
              </a:rPr>
              <a:t>Číslo operačního programu</a:t>
            </a:r>
            <a:r>
              <a:rPr lang="cs-CZ" sz="1600" b="0" dirty="0" smtClean="0">
                <a:solidFill>
                  <a:srgbClr val="C00000"/>
                </a:solidFill>
              </a:rPr>
              <a:t>: CZ.1.07/1.4.00/21.1693</a:t>
            </a:r>
            <a:endParaRPr lang="cs-CZ" sz="1600" b="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85628" y="476672"/>
            <a:ext cx="6172200" cy="137160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C00000"/>
                </a:solidFill>
              </a:rPr>
              <a:t>MONTHS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1720" y="1700808"/>
            <a:ext cx="70922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C00000"/>
                </a:solidFill>
              </a:rPr>
              <a:t>Anotace</a:t>
            </a:r>
            <a:r>
              <a:rPr lang="cs-CZ" sz="1600" dirty="0" smtClean="0">
                <a:solidFill>
                  <a:srgbClr val="C00000"/>
                </a:solidFill>
              </a:rPr>
              <a:t>: Materiál je určen pro žáky 7. ročníku a slouží k seznámení se s anglickými názvy   </a:t>
            </a:r>
          </a:p>
          <a:p>
            <a:pPr algn="ctr"/>
            <a:r>
              <a:rPr lang="cs-CZ" sz="1600" dirty="0" smtClean="0">
                <a:solidFill>
                  <a:srgbClr val="C00000"/>
                </a:solidFill>
              </a:rPr>
              <a:t>                měsíců v roce a následnému procvičení. Procvičení je</a:t>
            </a:r>
          </a:p>
          <a:p>
            <a:pPr algn="ctr"/>
            <a:r>
              <a:rPr lang="cs-CZ" sz="1600" dirty="0" smtClean="0">
                <a:solidFill>
                  <a:srgbClr val="C00000"/>
                </a:solidFill>
              </a:rPr>
              <a:t>                rozšířeno o slovní zásobu činností a počasí typických pro dané měsíce. </a:t>
            </a:r>
            <a:endParaRPr lang="cs-CZ" sz="1600" dirty="0">
              <a:solidFill>
                <a:srgbClr val="C00000"/>
              </a:solidFill>
            </a:endParaRPr>
          </a:p>
        </p:txBody>
      </p:sp>
      <p:pic>
        <p:nvPicPr>
          <p:cNvPr id="6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1368152" cy="1152128"/>
          </a:xfrm>
          <a:prstGeom prst="rect">
            <a:avLst/>
          </a:prstGeom>
          <a:noFill/>
        </p:spPr>
      </p:pic>
      <p:pic>
        <p:nvPicPr>
          <p:cNvPr id="7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573325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836712"/>
            <a:ext cx="693010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rgbClr val="C00000"/>
                </a:solidFill>
              </a:rPr>
              <a:t>January</a:t>
            </a:r>
            <a:r>
              <a:rPr lang="cs-CZ" sz="3600" b="1" dirty="0" smtClean="0">
                <a:solidFill>
                  <a:srgbClr val="C00000"/>
                </a:solidFill>
              </a:rPr>
              <a:t>                         Leden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rgbClr val="C00000"/>
                </a:solidFill>
              </a:rPr>
              <a:t>February</a:t>
            </a:r>
            <a:r>
              <a:rPr lang="cs-CZ" sz="3600" b="1" dirty="0" smtClean="0">
                <a:solidFill>
                  <a:srgbClr val="C00000"/>
                </a:solidFill>
              </a:rPr>
              <a:t>                       Únor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rgbClr val="C00000"/>
                </a:solidFill>
              </a:rPr>
              <a:t>March</a:t>
            </a:r>
            <a:r>
              <a:rPr lang="cs-CZ" sz="3600" b="1" dirty="0" smtClean="0">
                <a:solidFill>
                  <a:srgbClr val="C00000"/>
                </a:solidFill>
              </a:rPr>
              <a:t>                            Březen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rgbClr val="C00000"/>
                </a:solidFill>
              </a:rPr>
              <a:t>April</a:t>
            </a:r>
            <a:r>
              <a:rPr lang="cs-CZ" sz="3600" b="1" dirty="0" smtClean="0">
                <a:solidFill>
                  <a:srgbClr val="C00000"/>
                </a:solidFill>
              </a:rPr>
              <a:t>                              Duben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>
                <a:solidFill>
                  <a:srgbClr val="C00000"/>
                </a:solidFill>
              </a:rPr>
              <a:t>May                               Květen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>
                <a:solidFill>
                  <a:srgbClr val="C00000"/>
                </a:solidFill>
              </a:rPr>
              <a:t>June                             Červen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1189004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>
                <a:solidFill>
                  <a:srgbClr val="C00000"/>
                </a:solidFill>
              </a:rPr>
              <a:t>  </a:t>
            </a:r>
            <a:r>
              <a:rPr lang="cs-CZ" sz="3600" b="1" dirty="0" err="1" smtClean="0">
                <a:solidFill>
                  <a:srgbClr val="C00000"/>
                </a:solidFill>
              </a:rPr>
              <a:t>July</a:t>
            </a:r>
            <a:r>
              <a:rPr lang="cs-CZ" sz="3600" b="1" dirty="0" smtClean="0">
                <a:solidFill>
                  <a:srgbClr val="C00000"/>
                </a:solidFill>
              </a:rPr>
              <a:t>                                Červenec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>
                <a:solidFill>
                  <a:srgbClr val="C00000"/>
                </a:solidFill>
              </a:rPr>
              <a:t>  August                           Srpen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>
                <a:solidFill>
                  <a:srgbClr val="C00000"/>
                </a:solidFill>
              </a:rPr>
              <a:t>  </a:t>
            </a:r>
            <a:r>
              <a:rPr lang="cs-CZ" sz="3600" b="1" dirty="0" err="1" smtClean="0">
                <a:solidFill>
                  <a:srgbClr val="C00000"/>
                </a:solidFill>
              </a:rPr>
              <a:t>September</a:t>
            </a:r>
            <a:r>
              <a:rPr lang="cs-CZ" sz="3600" b="1" dirty="0" smtClean="0">
                <a:solidFill>
                  <a:srgbClr val="C00000"/>
                </a:solidFill>
              </a:rPr>
              <a:t>                     Září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>
                <a:solidFill>
                  <a:srgbClr val="C00000"/>
                </a:solidFill>
              </a:rPr>
              <a:t>  </a:t>
            </a:r>
            <a:r>
              <a:rPr lang="cs-CZ" sz="3600" b="1" dirty="0" err="1" smtClean="0">
                <a:solidFill>
                  <a:srgbClr val="C00000"/>
                </a:solidFill>
              </a:rPr>
              <a:t>October</a:t>
            </a:r>
            <a:r>
              <a:rPr lang="cs-CZ" sz="3600" b="1" dirty="0" smtClean="0">
                <a:solidFill>
                  <a:srgbClr val="C00000"/>
                </a:solidFill>
              </a:rPr>
              <a:t>                          Říjen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>
                <a:solidFill>
                  <a:srgbClr val="C00000"/>
                </a:solidFill>
              </a:rPr>
              <a:t>  </a:t>
            </a:r>
            <a:r>
              <a:rPr lang="cs-CZ" sz="3600" b="1" dirty="0" err="1" smtClean="0">
                <a:solidFill>
                  <a:srgbClr val="C00000"/>
                </a:solidFill>
              </a:rPr>
              <a:t>November</a:t>
            </a:r>
            <a:r>
              <a:rPr lang="cs-CZ" sz="3600" b="1" dirty="0" smtClean="0">
                <a:solidFill>
                  <a:srgbClr val="C00000"/>
                </a:solidFill>
              </a:rPr>
              <a:t>                      Listopad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>
                <a:solidFill>
                  <a:srgbClr val="C00000"/>
                </a:solidFill>
              </a:rPr>
              <a:t>  </a:t>
            </a:r>
            <a:r>
              <a:rPr lang="cs-CZ" sz="3600" b="1" dirty="0" err="1" smtClean="0">
                <a:solidFill>
                  <a:srgbClr val="C00000"/>
                </a:solidFill>
              </a:rPr>
              <a:t>December</a:t>
            </a:r>
            <a:r>
              <a:rPr lang="cs-CZ" sz="3600" b="1" dirty="0" smtClean="0">
                <a:solidFill>
                  <a:srgbClr val="C00000"/>
                </a:solidFill>
              </a:rPr>
              <a:t>                      Prosinec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1916832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květen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3356992"/>
            <a:ext cx="6848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3068960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May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2564904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leden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4221088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January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07704" y="3933056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červen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1988840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June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91680" y="548680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červenec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5013176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July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1268760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prosinec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5301208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December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5373216"/>
            <a:ext cx="6542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září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3717032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September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3284984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srpen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476672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August</a:t>
            </a:r>
            <a:endParaRPr lang="cs-CZ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9362E-6 L -0.06371 -0.1679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00" y="-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38483E-6 L 0.26476 -0.23636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200" y="-11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4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7.62257E-6 L -0.16528 0.28331 " pathEditMode="relative" ptsTypes="AA">
                                      <p:cBhvr>
                                        <p:cTn id="6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0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7.12303E-7 L -0.09028 -0.65634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00" y="-3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7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8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99 -0.03747 L 0.60625 -0.5932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00" y="-2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86679E-6 L 0.01129 0.25648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0" y="1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1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2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-0.00578 L -0.12447 0.40795 " pathEditMode="relative" rAng="0" ptsTypes="AA">
                                      <p:cBhvr>
                                        <p:cTn id="9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00" y="20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 build="allAtOnce"/>
      <p:bldP spid="10" grpId="0"/>
      <p:bldP spid="10" grpId="1"/>
      <p:bldP spid="11" grpId="0"/>
      <p:bldP spid="12" grpId="0"/>
      <p:bldP spid="12" grpId="1"/>
      <p:bldP spid="13" grpId="0"/>
      <p:bldP spid="14" grpId="0"/>
      <p:bldP spid="14" grpId="1"/>
      <p:bldP spid="15" grpId="0"/>
      <p:bldP spid="16" grpId="0"/>
      <p:bldP spid="16" grpId="1"/>
      <p:bldP spid="17" grpId="0"/>
      <p:bldP spid="18" grpId="0"/>
      <p:bldP spid="1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88073" y="476672"/>
            <a:ext cx="53559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rgbClr val="C00000"/>
                </a:solidFill>
              </a:rPr>
              <a:t>What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is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the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weather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like</a:t>
            </a:r>
            <a:r>
              <a:rPr lang="cs-CZ" sz="2800" b="1" dirty="0" smtClean="0">
                <a:solidFill>
                  <a:srgbClr val="C00000"/>
                </a:solidFill>
              </a:rPr>
              <a:t> in …?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988840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February     snowy</a:t>
            </a:r>
            <a:endParaRPr lang="en-GB" dirty="0"/>
          </a:p>
        </p:txBody>
      </p:sp>
      <p:pic>
        <p:nvPicPr>
          <p:cNvPr id="19458" name="Picture 2" descr="Zobrazit podrobnosti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628800"/>
            <a:ext cx="1252736" cy="118072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3212976"/>
            <a:ext cx="151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March   rainy</a:t>
            </a:r>
            <a:endParaRPr lang="en-GB" dirty="0"/>
          </a:p>
        </p:txBody>
      </p:sp>
      <p:pic>
        <p:nvPicPr>
          <p:cNvPr id="19460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3140968"/>
            <a:ext cx="1036712" cy="74868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39552" y="4581128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August     </a:t>
            </a:r>
            <a:r>
              <a:rPr lang="cs-CZ" dirty="0" err="1" smtClean="0"/>
              <a:t>stormy</a:t>
            </a:r>
            <a:endParaRPr lang="cs-CZ" dirty="0"/>
          </a:p>
        </p:txBody>
      </p:sp>
      <p:pic>
        <p:nvPicPr>
          <p:cNvPr id="19462" name="Picture 6" descr="Blesk a déšť z mraku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4365104"/>
            <a:ext cx="1296144" cy="103671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11560" y="5949280"/>
            <a:ext cx="1851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October</a:t>
            </a:r>
            <a:r>
              <a:rPr lang="cs-CZ" dirty="0" smtClean="0"/>
              <a:t>    </a:t>
            </a:r>
            <a:r>
              <a:rPr lang="cs-CZ" dirty="0" err="1" smtClean="0"/>
              <a:t>windy</a:t>
            </a:r>
            <a:endParaRPr lang="cs-CZ" dirty="0"/>
          </a:p>
        </p:txBody>
      </p:sp>
      <p:pic>
        <p:nvPicPr>
          <p:cNvPr id="19464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5589240"/>
            <a:ext cx="1108720" cy="9807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2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20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67744" y="836712"/>
            <a:ext cx="3996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rgbClr val="C00000"/>
                </a:solidFill>
              </a:rPr>
              <a:t>What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can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we</a:t>
            </a:r>
            <a:r>
              <a:rPr lang="cs-CZ" sz="2800" b="1" dirty="0" smtClean="0">
                <a:solidFill>
                  <a:srgbClr val="C00000"/>
                </a:solidFill>
              </a:rPr>
              <a:t> do in …?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988840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January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17008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lyžaři,lyže,lyžování,osoby,rekreace,sporty,volný ča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772816"/>
            <a:ext cx="1151409" cy="100739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27584" y="3284984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April</a:t>
            </a:r>
            <a:endParaRPr lang="cs-CZ" dirty="0"/>
          </a:p>
        </p:txBody>
      </p:sp>
      <p:pic>
        <p:nvPicPr>
          <p:cNvPr id="2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3068960"/>
            <a:ext cx="748680" cy="89269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27584" y="4509120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July</a:t>
            </a:r>
            <a:endParaRPr lang="cs-CZ" dirty="0"/>
          </a:p>
        </p:txBody>
      </p:sp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4221088"/>
            <a:ext cx="1252736" cy="118072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27584" y="5949280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December</a:t>
            </a:r>
            <a:endParaRPr lang="cs-CZ" dirty="0"/>
          </a:p>
        </p:txBody>
      </p:sp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5661248"/>
            <a:ext cx="1152128" cy="74868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835696" y="1988840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63688" y="3284984"/>
            <a:ext cx="2185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dye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Easter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63688" y="4509120"/>
            <a:ext cx="15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go on </a:t>
            </a:r>
            <a:r>
              <a:rPr lang="cs-CZ" dirty="0" err="1" smtClean="0"/>
              <a:t>holiday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11760" y="5949280"/>
            <a:ext cx="2236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celebrate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slouží k seznámení se s anglickými názvy měsíců v roce a následnému procvičení</a:t>
            </a:r>
          </a:p>
          <a:p>
            <a:r>
              <a:rPr lang="cs-CZ" dirty="0" smtClean="0"/>
              <a:t>První 2 </a:t>
            </a:r>
            <a:r>
              <a:rPr lang="cs-CZ" dirty="0" err="1" smtClean="0"/>
              <a:t>slidy</a:t>
            </a:r>
            <a:r>
              <a:rPr lang="cs-CZ" dirty="0" smtClean="0"/>
              <a:t> slouží k výkladu; 4., 5. a 6. slide slouží k procvičení – 4. slide -  po </a:t>
            </a:r>
            <a:r>
              <a:rPr lang="cs-CZ" dirty="0" err="1" smtClean="0"/>
              <a:t>pokliku</a:t>
            </a:r>
            <a:r>
              <a:rPr lang="cs-CZ" dirty="0" smtClean="0"/>
              <a:t> se objeví český název měsíce, následně po </a:t>
            </a:r>
            <a:r>
              <a:rPr lang="cs-CZ" dirty="0" err="1" smtClean="0"/>
              <a:t>pokliku</a:t>
            </a:r>
            <a:r>
              <a:rPr lang="cs-CZ" dirty="0" smtClean="0"/>
              <a:t> na jeho aj ekvivalent se tento aj ekvivalent přesune k českému překlad; 5. slide – na obrázcích jsou znázorněné aktivity typické pro daný měsíc (děti by je měly znát), po </a:t>
            </a:r>
            <a:r>
              <a:rPr lang="cs-CZ" dirty="0" err="1" smtClean="0"/>
              <a:t>pokliku</a:t>
            </a:r>
            <a:r>
              <a:rPr lang="cs-CZ" dirty="0" smtClean="0"/>
              <a:t> na obrázek se objeví psaný název aktivity; 6. slide – viz 5. slide pouze s počasím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4873752"/>
          </a:xfrm>
        </p:spPr>
        <p:txBody>
          <a:bodyPr/>
          <a:lstStyle/>
          <a:p>
            <a:r>
              <a:rPr lang="cs-CZ" sz="1800" dirty="0" smtClean="0"/>
              <a:t>Klipart </a:t>
            </a:r>
            <a:r>
              <a:rPr lang="en-US" sz="1800" dirty="0" smtClean="0"/>
              <a:t>[</a:t>
            </a:r>
            <a:r>
              <a:rPr lang="cs-CZ" sz="1800" dirty="0" smtClean="0"/>
              <a:t>on-line</a:t>
            </a:r>
            <a:r>
              <a:rPr lang="en-US" sz="1800" dirty="0" smtClean="0"/>
              <a:t>]</a:t>
            </a:r>
            <a:r>
              <a:rPr lang="cs-CZ" sz="1800" dirty="0" smtClean="0"/>
              <a:t>. 2011 </a:t>
            </a:r>
            <a:r>
              <a:rPr lang="en-US" sz="1800" dirty="0" smtClean="0"/>
              <a:t>[</a:t>
            </a:r>
            <a:r>
              <a:rPr lang="cs-CZ" sz="1800" dirty="0" smtClean="0"/>
              <a:t>cit. </a:t>
            </a:r>
            <a:r>
              <a:rPr lang="cs-CZ" sz="1800" smtClean="0"/>
              <a:t>2011-10-03</a:t>
            </a:r>
            <a:r>
              <a:rPr lang="en-US" sz="1800" smtClean="0"/>
              <a:t>]</a:t>
            </a:r>
            <a:r>
              <a:rPr lang="cs-CZ" sz="1800" dirty="0" smtClean="0"/>
              <a:t>. Dostupný z www: </a:t>
            </a:r>
          </a:p>
          <a:p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</a:t>
            </a:r>
            <a:r>
              <a:rPr lang="cs-CZ" sz="1400" dirty="0" err="1" smtClean="0">
                <a:hlinkClick r:id="rId2"/>
              </a:rPr>
              <a:t>sn</a:t>
            </a:r>
            <a:r>
              <a:rPr lang="cs-CZ" sz="1400" dirty="0" smtClean="0">
                <a:hlinkClick r:id="rId2"/>
              </a:rPr>
              <a:t>%C3%</a:t>
            </a:r>
            <a:r>
              <a:rPr lang="cs-CZ" sz="1400" dirty="0" err="1" smtClean="0">
                <a:hlinkClick r:id="rId2"/>
              </a:rPr>
              <a:t>ADh</a:t>
            </a:r>
            <a:r>
              <a:rPr lang="cs-CZ" sz="1400" dirty="0" smtClean="0">
                <a:hlinkClick r:id="rId2"/>
              </a:rPr>
              <a:t>&amp;</a:t>
            </a:r>
            <a:r>
              <a:rPr lang="cs-CZ" sz="1400" dirty="0" err="1" smtClean="0">
                <a:hlinkClick r:id="rId2"/>
              </a:rPr>
              <a:t>ctt</a:t>
            </a:r>
            <a:r>
              <a:rPr lang="cs-CZ" sz="1400" dirty="0" smtClean="0">
                <a:hlinkClick r:id="rId2"/>
              </a:rPr>
              <a:t>=1#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:MC900282962|</a:t>
            </a:r>
            <a:r>
              <a:rPr lang="cs-CZ" sz="1400" dirty="0" err="1" smtClean="0">
                <a:hlinkClick r:id="rId2"/>
              </a:rPr>
              <a:t>mt</a:t>
            </a:r>
            <a:r>
              <a:rPr lang="cs-CZ" sz="1400" dirty="0" smtClean="0">
                <a:hlinkClick r:id="rId2"/>
              </a:rPr>
              <a:t>:1|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qu</a:t>
            </a:r>
            <a:r>
              <a:rPr lang="cs-CZ" sz="1400" dirty="0" smtClean="0">
                <a:hlinkClick r:id="rId3"/>
              </a:rPr>
              <a:t>=de%C5%A1tn%C3%</a:t>
            </a:r>
            <a:r>
              <a:rPr lang="cs-CZ" sz="1400" dirty="0" err="1" smtClean="0">
                <a:hlinkClick r:id="rId3"/>
              </a:rPr>
              <a:t>ADk</a:t>
            </a:r>
            <a:r>
              <a:rPr lang="cs-CZ" sz="1400" dirty="0" smtClean="0">
                <a:hlinkClick r:id="rId3"/>
              </a:rPr>
              <a:t>&amp;</a:t>
            </a:r>
            <a:r>
              <a:rPr lang="cs-CZ" sz="1400" dirty="0" err="1" smtClean="0">
                <a:hlinkClick r:id="rId3"/>
              </a:rPr>
              <a:t>ctt</a:t>
            </a:r>
            <a:r>
              <a:rPr lang="cs-CZ" sz="1400" dirty="0" smtClean="0">
                <a:hlinkClick r:id="rId3"/>
              </a:rPr>
              <a:t>=1#</a:t>
            </a:r>
            <a:r>
              <a:rPr lang="cs-CZ" sz="1400" dirty="0" err="1" smtClean="0">
                <a:hlinkClick r:id="rId3"/>
              </a:rPr>
              <a:t>ai</a:t>
            </a:r>
            <a:r>
              <a:rPr lang="cs-CZ" sz="1400" dirty="0" smtClean="0">
                <a:hlinkClick r:id="rId3"/>
              </a:rPr>
              <a:t>:MC900113400|</a:t>
            </a:r>
            <a:r>
              <a:rPr lang="cs-CZ" sz="1400" dirty="0" err="1" smtClean="0">
                <a:hlinkClick r:id="rId3"/>
              </a:rPr>
              <a:t>mt</a:t>
            </a:r>
            <a:r>
              <a:rPr lang="cs-CZ" sz="1400" dirty="0" smtClean="0">
                <a:hlinkClick r:id="rId3"/>
              </a:rPr>
              <a:t>:1|</a:t>
            </a:r>
            <a:r>
              <a:rPr lang="cs-CZ" sz="1400" dirty="0" smtClean="0"/>
              <a:t> </a:t>
            </a:r>
          </a:p>
          <a:p>
            <a:r>
              <a:rPr lang="cs-CZ" sz="1400" dirty="0" smtClean="0">
                <a:hlinkClick r:id="rId4"/>
              </a:rPr>
              <a:t>http://office.</a:t>
            </a:r>
            <a:r>
              <a:rPr lang="cs-CZ" sz="1400" dirty="0" err="1" smtClean="0">
                <a:hlinkClick r:id="rId4"/>
              </a:rPr>
              <a:t>microsoft.com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cs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images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results.aspx</a:t>
            </a:r>
            <a:r>
              <a:rPr lang="cs-CZ" sz="1400" dirty="0" smtClean="0">
                <a:hlinkClick r:id="rId4"/>
              </a:rPr>
              <a:t>?</a:t>
            </a:r>
            <a:r>
              <a:rPr lang="cs-CZ" sz="1400" dirty="0" err="1" smtClean="0">
                <a:hlinkClick r:id="rId4"/>
              </a:rPr>
              <a:t>qu</a:t>
            </a:r>
            <a:r>
              <a:rPr lang="cs-CZ" sz="1400" dirty="0" smtClean="0">
                <a:hlinkClick r:id="rId4"/>
              </a:rPr>
              <a:t>=</a:t>
            </a:r>
            <a:r>
              <a:rPr lang="cs-CZ" sz="1400" dirty="0" err="1" smtClean="0">
                <a:hlinkClick r:id="rId4"/>
              </a:rPr>
              <a:t>bou</a:t>
            </a:r>
            <a:r>
              <a:rPr lang="cs-CZ" sz="1400" dirty="0" smtClean="0">
                <a:hlinkClick r:id="rId4"/>
              </a:rPr>
              <a:t>%C5%99ka&amp;</a:t>
            </a:r>
            <a:r>
              <a:rPr lang="cs-CZ" sz="1400" dirty="0" err="1" smtClean="0">
                <a:hlinkClick r:id="rId4"/>
              </a:rPr>
              <a:t>ctt</a:t>
            </a:r>
            <a:r>
              <a:rPr lang="cs-CZ" sz="1400" dirty="0" smtClean="0">
                <a:hlinkClick r:id="rId4"/>
              </a:rPr>
              <a:t>=1#</a:t>
            </a:r>
            <a:r>
              <a:rPr lang="cs-CZ" sz="1400" dirty="0" err="1" smtClean="0">
                <a:hlinkClick r:id="rId4"/>
              </a:rPr>
              <a:t>ai</a:t>
            </a:r>
            <a:r>
              <a:rPr lang="cs-CZ" sz="1400" dirty="0" smtClean="0">
                <a:hlinkClick r:id="rId4"/>
              </a:rPr>
              <a:t>:MC900440407|</a:t>
            </a:r>
            <a:r>
              <a:rPr lang="cs-CZ" sz="1400" dirty="0" err="1" smtClean="0">
                <a:hlinkClick r:id="rId4"/>
              </a:rPr>
              <a:t>mt</a:t>
            </a:r>
            <a:r>
              <a:rPr lang="cs-CZ" sz="1400" dirty="0" smtClean="0">
                <a:hlinkClick r:id="rId4"/>
              </a:rPr>
              <a:t>:1|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http://office.</a:t>
            </a:r>
            <a:r>
              <a:rPr lang="cs-CZ" sz="1400" dirty="0" err="1" smtClean="0">
                <a:hlinkClick r:id="rId5"/>
              </a:rPr>
              <a:t>microsoft.com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cs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images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results.aspx</a:t>
            </a:r>
            <a:r>
              <a:rPr lang="cs-CZ" sz="1400" dirty="0" smtClean="0">
                <a:hlinkClick r:id="rId5"/>
              </a:rPr>
              <a:t>?</a:t>
            </a:r>
            <a:r>
              <a:rPr lang="cs-CZ" sz="1400" dirty="0" err="1" smtClean="0">
                <a:hlinkClick r:id="rId5"/>
              </a:rPr>
              <a:t>qu</a:t>
            </a:r>
            <a:r>
              <a:rPr lang="cs-CZ" sz="1400" dirty="0" smtClean="0">
                <a:hlinkClick r:id="rId5"/>
              </a:rPr>
              <a:t>=v%C3%</a:t>
            </a:r>
            <a:r>
              <a:rPr lang="cs-CZ" sz="1400" dirty="0" err="1" smtClean="0">
                <a:hlinkClick r:id="rId5"/>
              </a:rPr>
              <a:t>ADtr</a:t>
            </a:r>
            <a:r>
              <a:rPr lang="cs-CZ" sz="1400" dirty="0" smtClean="0">
                <a:hlinkClick r:id="rId5"/>
              </a:rPr>
              <a:t>&amp;</a:t>
            </a:r>
            <a:r>
              <a:rPr lang="cs-CZ" sz="1400" dirty="0" err="1" smtClean="0">
                <a:hlinkClick r:id="rId5"/>
              </a:rPr>
              <a:t>ctt</a:t>
            </a:r>
            <a:r>
              <a:rPr lang="cs-CZ" sz="1400" dirty="0" smtClean="0">
                <a:hlinkClick r:id="rId5"/>
              </a:rPr>
              <a:t>=1#</a:t>
            </a:r>
            <a:r>
              <a:rPr lang="cs-CZ" sz="1400" dirty="0" err="1" smtClean="0">
                <a:hlinkClick r:id="rId5"/>
              </a:rPr>
              <a:t>ai</a:t>
            </a:r>
            <a:r>
              <a:rPr lang="cs-CZ" sz="1400" dirty="0" smtClean="0">
                <a:hlinkClick r:id="rId5"/>
              </a:rPr>
              <a:t>:MC900233094|</a:t>
            </a:r>
            <a:r>
              <a:rPr lang="cs-CZ" sz="1400" dirty="0" err="1" smtClean="0">
                <a:hlinkClick r:id="rId5"/>
              </a:rPr>
              <a:t>mt</a:t>
            </a:r>
            <a:r>
              <a:rPr lang="cs-CZ" sz="1400" dirty="0" smtClean="0">
                <a:hlinkClick r:id="rId5"/>
              </a:rPr>
              <a:t>:1|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http://office.</a:t>
            </a:r>
            <a:r>
              <a:rPr lang="cs-CZ" sz="1400" dirty="0" err="1" smtClean="0">
                <a:hlinkClick r:id="rId6"/>
              </a:rPr>
              <a:t>microsoft.com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cs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images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results.aspx</a:t>
            </a:r>
            <a:r>
              <a:rPr lang="cs-CZ" sz="1400" dirty="0" smtClean="0">
                <a:hlinkClick r:id="rId6"/>
              </a:rPr>
              <a:t>?</a:t>
            </a:r>
            <a:r>
              <a:rPr lang="cs-CZ" sz="1400" dirty="0" err="1" smtClean="0">
                <a:hlinkClick r:id="rId6"/>
              </a:rPr>
              <a:t>qu</a:t>
            </a:r>
            <a:r>
              <a:rPr lang="cs-CZ" sz="1400" dirty="0" smtClean="0">
                <a:hlinkClick r:id="rId6"/>
              </a:rPr>
              <a:t>=</a:t>
            </a:r>
            <a:r>
              <a:rPr lang="cs-CZ" sz="1400" dirty="0" err="1" smtClean="0">
                <a:hlinkClick r:id="rId6"/>
              </a:rPr>
              <a:t>ly</a:t>
            </a:r>
            <a:r>
              <a:rPr lang="cs-CZ" sz="1400" dirty="0" smtClean="0">
                <a:hlinkClick r:id="rId6"/>
              </a:rPr>
              <a:t>%C5%</a:t>
            </a:r>
            <a:r>
              <a:rPr lang="cs-CZ" sz="1400" dirty="0" err="1" smtClean="0">
                <a:hlinkClick r:id="rId6"/>
              </a:rPr>
              <a:t>BEe</a:t>
            </a:r>
            <a:r>
              <a:rPr lang="cs-CZ" sz="1400" dirty="0" smtClean="0">
                <a:hlinkClick r:id="rId6"/>
              </a:rPr>
              <a:t>&amp;</a:t>
            </a:r>
            <a:r>
              <a:rPr lang="cs-CZ" sz="1400" dirty="0" err="1" smtClean="0">
                <a:hlinkClick r:id="rId6"/>
              </a:rPr>
              <a:t>ctt</a:t>
            </a:r>
            <a:r>
              <a:rPr lang="cs-CZ" sz="1400" dirty="0" smtClean="0">
                <a:hlinkClick r:id="rId6"/>
              </a:rPr>
              <a:t>=1#</a:t>
            </a:r>
            <a:r>
              <a:rPr lang="cs-CZ" sz="1400" dirty="0" err="1" smtClean="0">
                <a:hlinkClick r:id="rId6"/>
              </a:rPr>
              <a:t>ai</a:t>
            </a:r>
            <a:r>
              <a:rPr lang="cs-CZ" sz="1400" dirty="0" smtClean="0">
                <a:hlinkClick r:id="rId6"/>
              </a:rPr>
              <a:t>:MC900151151|</a:t>
            </a:r>
            <a:r>
              <a:rPr lang="cs-CZ" sz="1400" dirty="0" err="1" smtClean="0">
                <a:hlinkClick r:id="rId6"/>
              </a:rPr>
              <a:t>mt</a:t>
            </a:r>
            <a:r>
              <a:rPr lang="cs-CZ" sz="1400" dirty="0" smtClean="0">
                <a:hlinkClick r:id="rId6"/>
              </a:rPr>
              <a:t>:1|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http://office.</a:t>
            </a:r>
            <a:r>
              <a:rPr lang="cs-CZ" sz="1400" dirty="0" err="1" smtClean="0">
                <a:hlinkClick r:id="rId7"/>
              </a:rPr>
              <a:t>microsoft.com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cs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cz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images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results.aspx</a:t>
            </a:r>
            <a:r>
              <a:rPr lang="cs-CZ" sz="1400" dirty="0" smtClean="0">
                <a:hlinkClick r:id="rId7"/>
              </a:rPr>
              <a:t>?</a:t>
            </a:r>
            <a:r>
              <a:rPr lang="cs-CZ" sz="1400" dirty="0" err="1" smtClean="0">
                <a:hlinkClick r:id="rId7"/>
              </a:rPr>
              <a:t>qu</a:t>
            </a:r>
            <a:r>
              <a:rPr lang="cs-CZ" sz="1400" dirty="0" smtClean="0">
                <a:hlinkClick r:id="rId7"/>
              </a:rPr>
              <a:t>=velikonoce&amp;</a:t>
            </a:r>
            <a:r>
              <a:rPr lang="cs-CZ" sz="1400" dirty="0" err="1" smtClean="0">
                <a:hlinkClick r:id="rId7"/>
              </a:rPr>
              <a:t>ctt</a:t>
            </a:r>
            <a:r>
              <a:rPr lang="cs-CZ" sz="1400" dirty="0" smtClean="0">
                <a:hlinkClick r:id="rId7"/>
              </a:rPr>
              <a:t>=1#</a:t>
            </a:r>
            <a:r>
              <a:rPr lang="cs-CZ" sz="1400" dirty="0" err="1" smtClean="0">
                <a:hlinkClick r:id="rId7"/>
              </a:rPr>
              <a:t>ai</a:t>
            </a:r>
            <a:r>
              <a:rPr lang="cs-CZ" sz="1400" dirty="0" smtClean="0">
                <a:hlinkClick r:id="rId7"/>
              </a:rPr>
              <a:t>:MC900230199|</a:t>
            </a:r>
            <a:r>
              <a:rPr lang="cs-CZ" sz="1400" dirty="0" err="1" smtClean="0">
                <a:hlinkClick r:id="rId7"/>
              </a:rPr>
              <a:t>mt</a:t>
            </a:r>
            <a:r>
              <a:rPr lang="cs-CZ" sz="1400" dirty="0" smtClean="0">
                <a:hlinkClick r:id="rId7"/>
              </a:rPr>
              <a:t>:1|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http://office.</a:t>
            </a:r>
            <a:r>
              <a:rPr lang="cs-CZ" sz="1400" dirty="0" err="1" smtClean="0">
                <a:hlinkClick r:id="rId8"/>
              </a:rPr>
              <a:t>microsoft.com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cs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cz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images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results.aspx</a:t>
            </a:r>
            <a:r>
              <a:rPr lang="cs-CZ" sz="1400" dirty="0" smtClean="0">
                <a:hlinkClick r:id="rId8"/>
              </a:rPr>
              <a:t>?</a:t>
            </a:r>
            <a:r>
              <a:rPr lang="cs-CZ" sz="1400" dirty="0" err="1" smtClean="0">
                <a:hlinkClick r:id="rId8"/>
              </a:rPr>
              <a:t>qu</a:t>
            </a:r>
            <a:r>
              <a:rPr lang="cs-CZ" sz="1400" dirty="0" smtClean="0">
                <a:hlinkClick r:id="rId8"/>
              </a:rPr>
              <a:t>=dovolen%C3%A1&amp;</a:t>
            </a:r>
            <a:r>
              <a:rPr lang="cs-CZ" sz="1400" dirty="0" err="1" smtClean="0">
                <a:hlinkClick r:id="rId8"/>
              </a:rPr>
              <a:t>ctt</a:t>
            </a:r>
            <a:r>
              <a:rPr lang="cs-CZ" sz="1400" dirty="0" smtClean="0">
                <a:hlinkClick r:id="rId8"/>
              </a:rPr>
              <a:t>=1#</a:t>
            </a:r>
            <a:r>
              <a:rPr lang="cs-CZ" sz="1400" dirty="0" err="1" smtClean="0">
                <a:hlinkClick r:id="rId8"/>
              </a:rPr>
              <a:t>ai</a:t>
            </a:r>
            <a:r>
              <a:rPr lang="cs-CZ" sz="1400" dirty="0" smtClean="0">
                <a:hlinkClick r:id="rId8"/>
              </a:rPr>
              <a:t>:MC900231278|</a:t>
            </a:r>
            <a:r>
              <a:rPr lang="cs-CZ" sz="1400" dirty="0" err="1" smtClean="0">
                <a:hlinkClick r:id="rId8"/>
              </a:rPr>
              <a:t>mt</a:t>
            </a:r>
            <a:r>
              <a:rPr lang="cs-CZ" sz="1400" dirty="0" smtClean="0">
                <a:hlinkClick r:id="rId8"/>
              </a:rPr>
              <a:t>:1|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http://office.</a:t>
            </a:r>
            <a:r>
              <a:rPr lang="cs-CZ" sz="1400" dirty="0" err="1" smtClean="0">
                <a:hlinkClick r:id="rId9"/>
              </a:rPr>
              <a:t>microsoft.com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cs</a:t>
            </a:r>
            <a:r>
              <a:rPr lang="cs-CZ" sz="1400" dirty="0" smtClean="0">
                <a:hlinkClick r:id="rId9"/>
              </a:rPr>
              <a:t>-</a:t>
            </a:r>
            <a:r>
              <a:rPr lang="cs-CZ" sz="1400" dirty="0" err="1" smtClean="0">
                <a:hlinkClick r:id="rId9"/>
              </a:rPr>
              <a:t>cz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images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results.aspx</a:t>
            </a:r>
            <a:r>
              <a:rPr lang="cs-CZ" sz="1400" dirty="0" smtClean="0">
                <a:hlinkClick r:id="rId9"/>
              </a:rPr>
              <a:t>?</a:t>
            </a:r>
            <a:r>
              <a:rPr lang="cs-CZ" sz="1400" dirty="0" err="1" smtClean="0">
                <a:hlinkClick r:id="rId9"/>
              </a:rPr>
              <a:t>qu</a:t>
            </a:r>
            <a:r>
              <a:rPr lang="cs-CZ" sz="1400" dirty="0" smtClean="0">
                <a:hlinkClick r:id="rId9"/>
              </a:rPr>
              <a:t>=v%C3%A1noce&amp;</a:t>
            </a:r>
            <a:r>
              <a:rPr lang="cs-CZ" sz="1400" dirty="0" err="1" smtClean="0">
                <a:hlinkClick r:id="rId9"/>
              </a:rPr>
              <a:t>ctt</a:t>
            </a:r>
            <a:r>
              <a:rPr lang="cs-CZ" sz="1400" dirty="0" smtClean="0">
                <a:hlinkClick r:id="rId9"/>
              </a:rPr>
              <a:t>=1#</a:t>
            </a:r>
            <a:r>
              <a:rPr lang="cs-CZ" sz="1400" dirty="0" err="1" smtClean="0">
                <a:hlinkClick r:id="rId9"/>
              </a:rPr>
              <a:t>ai</a:t>
            </a:r>
            <a:r>
              <a:rPr lang="cs-CZ" sz="1400" dirty="0" smtClean="0">
                <a:hlinkClick r:id="rId9"/>
              </a:rPr>
              <a:t>:MP900430463|</a:t>
            </a:r>
            <a:r>
              <a:rPr lang="cs-CZ" sz="1400" dirty="0" err="1" smtClean="0">
                <a:hlinkClick r:id="rId9"/>
              </a:rPr>
              <a:t>mt</a:t>
            </a:r>
            <a:r>
              <a:rPr lang="cs-CZ" sz="1400" dirty="0" smtClean="0">
                <a:hlinkClick r:id="rId9"/>
              </a:rPr>
              <a:t>:1,2|</a:t>
            </a:r>
            <a:endParaRPr lang="cs-CZ" sz="1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363</TotalTime>
  <Words>283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Název školy: ZŠ štětí, Ostrovní 300 Autor: Lenka Pizúrová Název materiálu: VY_32_INOVACE_AJ.7.A.+B.01_months_and_dates Název: Months and dates Vzdělávací oblast: Jazyk a jazyková komunikace Vzdělávací obor: Cizí jazyk – anglický jazyk Téma: Měsíce v roce Ročník: 7. Školní rok: 2011/2012 Datum: 4.10. 2011 Číslo operačního programu: CZ.1.07/1.4.00/21.1693</vt:lpstr>
      <vt:lpstr>Snímek 2</vt:lpstr>
      <vt:lpstr>Snímek 3</vt:lpstr>
      <vt:lpstr>Snímek 4</vt:lpstr>
      <vt:lpstr>Snímek 5</vt:lpstr>
      <vt:lpstr>Snímek 6</vt:lpstr>
      <vt:lpstr>Metodický návod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Lenka Pizúrová Název materiálu: VY_32_INOVACE_Aj.7.ročník.01_Months and dates Název: Months and dates Číslo operačního programu: CZ.1.07/1.4.00/21.1693</dc:title>
  <dc:creator>Lenočka</dc:creator>
  <cp:lastModifiedBy>Jan Táborský</cp:lastModifiedBy>
  <cp:revision>38</cp:revision>
  <dcterms:created xsi:type="dcterms:W3CDTF">2011-10-02T11:12:27Z</dcterms:created>
  <dcterms:modified xsi:type="dcterms:W3CDTF">2012-11-01T15:32:34Z</dcterms:modified>
</cp:coreProperties>
</file>