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9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1044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E491270-FC52-4D38-8857-FDB3BDC3FFE1}" type="datetimeFigureOut">
              <a:rPr lang="cs-CZ" smtClean="0"/>
              <a:pPr/>
              <a:t>1.11.2012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9F64FD4-728A-48B3-AEBF-AE6DD51DDBA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27345113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04CF22-0C1F-4547-B5C4-EAF990056D35}" type="datetimeFigureOut">
              <a:rPr lang="cs-CZ" smtClean="0"/>
              <a:pPr/>
              <a:t>1.11.2012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D914E3-E00F-402A-9BFA-9F7469A141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04CF22-0C1F-4547-B5C4-EAF990056D35}" type="datetimeFigureOut">
              <a:rPr lang="cs-CZ" smtClean="0"/>
              <a:pPr/>
              <a:t>1.11.2012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D914E3-E00F-402A-9BFA-9F7469A141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04CF22-0C1F-4547-B5C4-EAF990056D35}" type="datetimeFigureOut">
              <a:rPr lang="cs-CZ" smtClean="0"/>
              <a:pPr/>
              <a:t>1.11.2012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D914E3-E00F-402A-9BFA-9F7469A141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04CF22-0C1F-4547-B5C4-EAF990056D35}" type="datetimeFigureOut">
              <a:rPr lang="cs-CZ" smtClean="0"/>
              <a:pPr/>
              <a:t>1.11.2012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D914E3-E00F-402A-9BFA-9F7469A141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04CF22-0C1F-4547-B5C4-EAF990056D35}" type="datetimeFigureOut">
              <a:rPr lang="cs-CZ" smtClean="0"/>
              <a:pPr/>
              <a:t>1.11.2012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D914E3-E00F-402A-9BFA-9F7469A141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04CF22-0C1F-4547-B5C4-EAF990056D35}" type="datetimeFigureOut">
              <a:rPr lang="cs-CZ" smtClean="0"/>
              <a:pPr/>
              <a:t>1.11.2012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D914E3-E00F-402A-9BFA-9F7469A141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04CF22-0C1F-4547-B5C4-EAF990056D35}" type="datetimeFigureOut">
              <a:rPr lang="cs-CZ" smtClean="0"/>
              <a:pPr/>
              <a:t>1.11.2012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D914E3-E00F-402A-9BFA-9F7469A141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04CF22-0C1F-4547-B5C4-EAF990056D35}" type="datetimeFigureOut">
              <a:rPr lang="cs-CZ" smtClean="0"/>
              <a:pPr/>
              <a:t>1.11.2012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D914E3-E00F-402A-9BFA-9F7469A141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04CF22-0C1F-4547-B5C4-EAF990056D35}" type="datetimeFigureOut">
              <a:rPr lang="cs-CZ" smtClean="0"/>
              <a:pPr/>
              <a:t>1.11.2012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A4D914E3-E00F-402A-9BFA-9F7469A1410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04CF22-0C1F-4547-B5C4-EAF990056D35}" type="datetimeFigureOut">
              <a:rPr lang="cs-CZ" smtClean="0"/>
              <a:pPr/>
              <a:t>1.11.2012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D914E3-E00F-402A-9BFA-9F7469A141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04CF22-0C1F-4547-B5C4-EAF990056D35}" type="datetimeFigureOut">
              <a:rPr lang="cs-CZ" smtClean="0"/>
              <a:pPr/>
              <a:t>1.11.2012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D914E3-E00F-402A-9BFA-9F7469A141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5B04CF22-0C1F-4547-B5C4-EAF990056D35}" type="datetimeFigureOut">
              <a:rPr lang="cs-CZ" smtClean="0"/>
              <a:pPr/>
              <a:t>1.11.2012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A4D914E3-E00F-402A-9BFA-9F7469A1410D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899592" y="188640"/>
            <a:ext cx="7851648" cy="1828800"/>
          </a:xfrm>
        </p:spPr>
        <p:txBody>
          <a:bodyPr>
            <a:normAutofit/>
          </a:bodyPr>
          <a:lstStyle/>
          <a:p>
            <a:pPr algn="ctr"/>
            <a:r>
              <a:rPr lang="en-GB" sz="4800" dirty="0" smtClean="0"/>
              <a:t>Question and negative in present simple</a:t>
            </a:r>
            <a:endParaRPr lang="en-GB" sz="48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11560" y="2564904"/>
            <a:ext cx="7854696" cy="3240360"/>
          </a:xfrm>
        </p:spPr>
        <p:txBody>
          <a:bodyPr>
            <a:noAutofit/>
          </a:bodyPr>
          <a:lstStyle/>
          <a:p>
            <a:pPr algn="l"/>
            <a:r>
              <a:rPr lang="cs-CZ" sz="1600" dirty="0" smtClean="0">
                <a:solidFill>
                  <a:schemeClr val="bg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Název školy: ZŠ štětí, Ostrovní 300</a:t>
            </a:r>
            <a:br>
              <a:rPr lang="cs-CZ" sz="1600" dirty="0" smtClean="0">
                <a:solidFill>
                  <a:schemeClr val="bg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1600" dirty="0" smtClean="0">
                <a:solidFill>
                  <a:schemeClr val="bg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Autor: Lenka </a:t>
            </a:r>
            <a:r>
              <a:rPr lang="cs-CZ" sz="1600" dirty="0" err="1" smtClean="0">
                <a:solidFill>
                  <a:schemeClr val="bg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Pizúrová</a:t>
            </a:r>
            <a:r>
              <a:rPr lang="cs-CZ" sz="1600" dirty="0" smtClean="0">
                <a:solidFill>
                  <a:schemeClr val="bg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/>
            </a:r>
            <a:br>
              <a:rPr lang="cs-CZ" sz="1600" dirty="0" smtClean="0">
                <a:solidFill>
                  <a:schemeClr val="bg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1600" dirty="0" smtClean="0">
                <a:solidFill>
                  <a:schemeClr val="bg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Název materiálu</a:t>
            </a:r>
            <a:r>
              <a:rPr lang="cs-CZ" sz="1600" smtClean="0">
                <a:solidFill>
                  <a:schemeClr val="bg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 </a:t>
            </a:r>
            <a:r>
              <a:rPr lang="cs-CZ" sz="1600" smtClean="0">
                <a:solidFill>
                  <a:schemeClr val="bg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VY_32_INOVACE_AJ.7.A.+</a:t>
            </a:r>
            <a:r>
              <a:rPr lang="cs-CZ" sz="1600" smtClean="0">
                <a:solidFill>
                  <a:schemeClr val="bg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B.02_</a:t>
            </a:r>
            <a:r>
              <a:rPr lang="cs-CZ" sz="1600" dirty="0" err="1" smtClean="0">
                <a:solidFill>
                  <a:schemeClr val="bg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question</a:t>
            </a:r>
            <a:r>
              <a:rPr lang="cs-CZ" sz="1600" dirty="0" smtClean="0">
                <a:solidFill>
                  <a:schemeClr val="bg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_</a:t>
            </a:r>
            <a:r>
              <a:rPr lang="cs-CZ" sz="1600" dirty="0" err="1" smtClean="0">
                <a:solidFill>
                  <a:schemeClr val="bg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and</a:t>
            </a:r>
            <a:r>
              <a:rPr lang="cs-CZ" sz="1600" dirty="0" smtClean="0">
                <a:solidFill>
                  <a:schemeClr val="bg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_negative_in_</a:t>
            </a:r>
            <a:r>
              <a:rPr lang="cs-CZ" sz="1600" dirty="0" err="1" smtClean="0">
                <a:solidFill>
                  <a:schemeClr val="bg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present</a:t>
            </a:r>
            <a:r>
              <a:rPr lang="cs-CZ" sz="1600" dirty="0" smtClean="0">
                <a:solidFill>
                  <a:schemeClr val="bg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_</a:t>
            </a:r>
            <a:r>
              <a:rPr lang="cs-CZ" sz="1600" dirty="0" err="1" smtClean="0">
                <a:solidFill>
                  <a:schemeClr val="bg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simple</a:t>
            </a:r>
            <a:r>
              <a:rPr lang="cs-CZ" sz="1600" dirty="0" smtClean="0">
                <a:solidFill>
                  <a:schemeClr val="bg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/>
            </a:r>
            <a:br>
              <a:rPr lang="cs-CZ" sz="1600" dirty="0" smtClean="0">
                <a:solidFill>
                  <a:schemeClr val="bg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1600" dirty="0" smtClean="0">
                <a:solidFill>
                  <a:schemeClr val="bg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Název: </a:t>
            </a:r>
            <a:r>
              <a:rPr lang="cs-CZ" sz="1600" dirty="0" err="1" smtClean="0">
                <a:solidFill>
                  <a:schemeClr val="bg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Question</a:t>
            </a:r>
            <a:r>
              <a:rPr lang="cs-CZ" sz="1600" dirty="0" smtClean="0">
                <a:solidFill>
                  <a:schemeClr val="bg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and negative in </a:t>
            </a:r>
            <a:r>
              <a:rPr lang="cs-CZ" sz="1600" dirty="0" err="1" smtClean="0">
                <a:solidFill>
                  <a:schemeClr val="bg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present</a:t>
            </a:r>
            <a:r>
              <a:rPr lang="cs-CZ" sz="1600" dirty="0" smtClean="0">
                <a:solidFill>
                  <a:schemeClr val="bg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1600" dirty="0" err="1" smtClean="0">
                <a:solidFill>
                  <a:schemeClr val="bg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simple</a:t>
            </a:r>
            <a:endParaRPr lang="cs-CZ" sz="1600" dirty="0" smtClean="0">
              <a:solidFill>
                <a:schemeClr val="bg2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l"/>
            <a:r>
              <a:rPr lang="cs-CZ" sz="1600" dirty="0" smtClean="0">
                <a:solidFill>
                  <a:schemeClr val="bg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Vzdělávací oblast: Jazyk a jazyková komunikace</a:t>
            </a:r>
          </a:p>
          <a:p>
            <a:pPr algn="l"/>
            <a:r>
              <a:rPr lang="cs-CZ" sz="1600" dirty="0" smtClean="0">
                <a:solidFill>
                  <a:schemeClr val="bg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Vzdělávací obor: Cizí jazyk – anglický jazyk</a:t>
            </a:r>
          </a:p>
          <a:p>
            <a:pPr algn="l"/>
            <a:r>
              <a:rPr lang="cs-CZ" sz="1600" dirty="0" smtClean="0">
                <a:solidFill>
                  <a:schemeClr val="bg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Téma: Otázka a zápor v přítomném čase prostém</a:t>
            </a:r>
          </a:p>
          <a:p>
            <a:pPr algn="l"/>
            <a:r>
              <a:rPr lang="cs-CZ" sz="1600" dirty="0" smtClean="0">
                <a:solidFill>
                  <a:schemeClr val="bg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Ročník: 7.</a:t>
            </a:r>
          </a:p>
          <a:p>
            <a:pPr algn="l"/>
            <a:r>
              <a:rPr lang="cs-CZ" sz="1600" dirty="0" smtClean="0">
                <a:solidFill>
                  <a:schemeClr val="bg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Školní rok:2011/2012</a:t>
            </a:r>
          </a:p>
          <a:p>
            <a:pPr algn="l"/>
            <a:r>
              <a:rPr lang="cs-CZ" sz="1600" dirty="0" smtClean="0">
                <a:solidFill>
                  <a:schemeClr val="bg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Datum: 14.10. 2011</a:t>
            </a:r>
            <a:br>
              <a:rPr lang="cs-CZ" sz="1600" dirty="0" smtClean="0">
                <a:solidFill>
                  <a:schemeClr val="bg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1600" dirty="0" smtClean="0">
                <a:solidFill>
                  <a:schemeClr val="bg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Číslo operačního programu: CZ.1.07/1.4.00/21.1693</a:t>
            </a:r>
            <a:endParaRPr lang="cs-CZ" sz="1600" dirty="0"/>
          </a:p>
        </p:txBody>
      </p:sp>
      <p:pic>
        <p:nvPicPr>
          <p:cNvPr id="4" name="Picture 4" descr="logo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1619672" cy="1556792"/>
          </a:xfrm>
          <a:prstGeom prst="rect">
            <a:avLst/>
          </a:prstGeom>
          <a:noFill/>
        </p:spPr>
      </p:pic>
      <p:pic>
        <p:nvPicPr>
          <p:cNvPr id="5" name="Obrázek 2" descr="OPVK_hor_zakladni_logolink_RGB_cz.jpg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339752" y="5994514"/>
            <a:ext cx="4187315" cy="8634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sp>
        <p:nvSpPr>
          <p:cNvPr id="6" name="TextovéPole 5"/>
          <p:cNvSpPr txBox="1"/>
          <p:nvPr/>
        </p:nvSpPr>
        <p:spPr>
          <a:xfrm>
            <a:off x="72894" y="1916832"/>
            <a:ext cx="862479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1600" b="1" dirty="0" smtClean="0"/>
              <a:t>Anotace: </a:t>
            </a:r>
            <a:r>
              <a:rPr lang="cs-CZ" sz="1600" dirty="0" smtClean="0"/>
              <a:t>Materiál  je určen pro žáky 7. ročníku a slouží k zopakování a procvičení tvorby otázky </a:t>
            </a:r>
          </a:p>
          <a:p>
            <a:pPr algn="ctr"/>
            <a:r>
              <a:rPr lang="cs-CZ" sz="1600" dirty="0" smtClean="0"/>
              <a:t>a záporu v přítomném čase prostém.</a:t>
            </a:r>
            <a:endParaRPr lang="cs-CZ" sz="1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476672"/>
            <a:ext cx="8229600" cy="1143000"/>
          </a:xfrm>
        </p:spPr>
        <p:txBody>
          <a:bodyPr/>
          <a:lstStyle/>
          <a:p>
            <a:pPr algn="ctr"/>
            <a:r>
              <a:rPr lang="cs-CZ" b="1" dirty="0" smtClean="0"/>
              <a:t>QUESTION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67544" y="1628800"/>
            <a:ext cx="4038600" cy="572811"/>
          </a:xfrm>
        </p:spPr>
        <p:txBody>
          <a:bodyPr/>
          <a:lstStyle/>
          <a:p>
            <a:pPr algn="ctr"/>
            <a:r>
              <a:rPr lang="cs-CZ" b="1" dirty="0" smtClean="0"/>
              <a:t>TO BE</a:t>
            </a:r>
          </a:p>
          <a:p>
            <a:pPr>
              <a:buNone/>
            </a:pPr>
            <a:endParaRPr lang="cs-CZ" b="1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105400" y="1628800"/>
            <a:ext cx="3499048" cy="716827"/>
          </a:xfrm>
        </p:spPr>
        <p:txBody>
          <a:bodyPr/>
          <a:lstStyle/>
          <a:p>
            <a:r>
              <a:rPr lang="cs-CZ" b="1" dirty="0" smtClean="0"/>
              <a:t>OTHER VERBS</a:t>
            </a:r>
            <a:endParaRPr lang="cs-CZ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611560" y="2204864"/>
            <a:ext cx="298480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I</a:t>
            </a:r>
            <a:endParaRPr lang="cs-CZ" sz="26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971600" y="2204864"/>
            <a:ext cx="633507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err="1" smtClean="0">
                <a:solidFill>
                  <a:srgbClr val="FF0000"/>
                </a:solidFill>
              </a:rPr>
              <a:t>am</a:t>
            </a:r>
            <a:endParaRPr lang="cs-CZ" sz="2600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11560" y="2708920"/>
            <a:ext cx="724494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err="1" smtClean="0"/>
              <a:t>You</a:t>
            </a:r>
            <a:endParaRPr lang="cs-CZ" sz="26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1331640" y="2708920"/>
            <a:ext cx="628634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>
                <a:solidFill>
                  <a:srgbClr val="FF0000"/>
                </a:solidFill>
              </a:rPr>
              <a:t>are</a:t>
            </a:r>
            <a:endParaRPr lang="cs-CZ" sz="2600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611560" y="3212976"/>
            <a:ext cx="1540422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He, </a:t>
            </a:r>
            <a:r>
              <a:rPr lang="cs-CZ" sz="2600" dirty="0" err="1" smtClean="0"/>
              <a:t>she</a:t>
            </a:r>
            <a:r>
              <a:rPr lang="cs-CZ" sz="2600" dirty="0" smtClean="0"/>
              <a:t> </a:t>
            </a:r>
            <a:r>
              <a:rPr lang="cs-CZ" sz="2600" dirty="0" err="1" smtClean="0"/>
              <a:t>it</a:t>
            </a:r>
            <a:endParaRPr lang="cs-CZ" sz="26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051720" y="3212976"/>
            <a:ext cx="413896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err="1" smtClean="0">
                <a:solidFill>
                  <a:srgbClr val="FF0000"/>
                </a:solidFill>
              </a:rPr>
              <a:t>is</a:t>
            </a:r>
            <a:endParaRPr lang="cs-CZ" sz="2600" dirty="0">
              <a:solidFill>
                <a:srgbClr val="FF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611560" y="3861048"/>
            <a:ext cx="661207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err="1" smtClean="0"/>
              <a:t>We</a:t>
            </a:r>
            <a:endParaRPr lang="cs-CZ" sz="26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1403648" y="3861048"/>
            <a:ext cx="720080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600" dirty="0" smtClean="0">
                <a:solidFill>
                  <a:srgbClr val="FF0000"/>
                </a:solidFill>
              </a:rPr>
              <a:t>are</a:t>
            </a:r>
            <a:endParaRPr lang="cs-CZ" sz="2600" dirty="0">
              <a:solidFill>
                <a:srgbClr val="FF0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611560" y="4365104"/>
            <a:ext cx="724494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err="1" smtClean="0"/>
              <a:t>You</a:t>
            </a:r>
            <a:endParaRPr lang="cs-CZ" sz="26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1403648" y="4365104"/>
            <a:ext cx="628634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>
                <a:solidFill>
                  <a:srgbClr val="FF0000"/>
                </a:solidFill>
              </a:rPr>
              <a:t>are</a:t>
            </a:r>
            <a:endParaRPr lang="cs-CZ" sz="2600" dirty="0">
              <a:solidFill>
                <a:srgbClr val="FF000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611560" y="4869160"/>
            <a:ext cx="904415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err="1" smtClean="0"/>
              <a:t>They</a:t>
            </a:r>
            <a:endParaRPr lang="cs-CZ" sz="26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1475656" y="4869160"/>
            <a:ext cx="628634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>
                <a:solidFill>
                  <a:srgbClr val="FF0000"/>
                </a:solidFill>
              </a:rPr>
              <a:t>are</a:t>
            </a:r>
            <a:endParaRPr lang="cs-CZ" sz="2600" dirty="0">
              <a:solidFill>
                <a:srgbClr val="FF000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3059832" y="3068960"/>
            <a:ext cx="604653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7200" b="1" dirty="0" smtClean="0">
                <a:solidFill>
                  <a:srgbClr val="FF0000"/>
                </a:solidFill>
              </a:rPr>
              <a:t>?</a:t>
            </a:r>
            <a:endParaRPr lang="cs-CZ" sz="7200" b="1" dirty="0">
              <a:solidFill>
                <a:srgbClr val="FF0000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5672162" y="2204863"/>
            <a:ext cx="1352743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I go </a:t>
            </a:r>
            <a:r>
              <a:rPr lang="cs-CZ" sz="2600" dirty="0" err="1" smtClean="0"/>
              <a:t>out</a:t>
            </a:r>
            <a:r>
              <a:rPr lang="cs-CZ" sz="2600" dirty="0" smtClean="0"/>
              <a:t>.</a:t>
            </a:r>
            <a:endParaRPr lang="cs-CZ" sz="26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5672162" y="2708920"/>
            <a:ext cx="1775486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err="1" smtClean="0"/>
              <a:t>You</a:t>
            </a:r>
            <a:r>
              <a:rPr lang="cs-CZ" sz="2600" dirty="0" smtClean="0"/>
              <a:t> go </a:t>
            </a:r>
            <a:r>
              <a:rPr lang="cs-CZ" sz="2600" dirty="0" err="1" smtClean="0"/>
              <a:t>out</a:t>
            </a:r>
            <a:r>
              <a:rPr lang="cs-CZ" sz="2600" dirty="0" smtClean="0"/>
              <a:t>.</a:t>
            </a:r>
            <a:endParaRPr lang="cs-CZ" sz="2600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5664591" y="3212975"/>
            <a:ext cx="2041906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He, </a:t>
            </a:r>
            <a:r>
              <a:rPr lang="cs-CZ" sz="2600" dirty="0" err="1" smtClean="0"/>
              <a:t>she</a:t>
            </a:r>
            <a:r>
              <a:rPr lang="cs-CZ" sz="2600" dirty="0" smtClean="0"/>
              <a:t>, </a:t>
            </a:r>
            <a:r>
              <a:rPr lang="cs-CZ" sz="2600" dirty="0" err="1" smtClean="0"/>
              <a:t>it</a:t>
            </a:r>
            <a:r>
              <a:rPr lang="cs-CZ" sz="2600" dirty="0" smtClean="0"/>
              <a:t> go</a:t>
            </a:r>
            <a:endParaRPr lang="cs-CZ" sz="2600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7489454" y="3231422"/>
            <a:ext cx="479618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>
                <a:solidFill>
                  <a:srgbClr val="FF0000"/>
                </a:solidFill>
              </a:rPr>
              <a:t>es</a:t>
            </a:r>
            <a:endParaRPr lang="cs-CZ" sz="2600" dirty="0">
              <a:solidFill>
                <a:srgbClr val="FF0000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7943148" y="3222727"/>
            <a:ext cx="755335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err="1"/>
              <a:t>o</a:t>
            </a:r>
            <a:r>
              <a:rPr lang="cs-CZ" sz="2600" dirty="0" err="1" smtClean="0"/>
              <a:t>ut</a:t>
            </a:r>
            <a:r>
              <a:rPr lang="cs-CZ" sz="2600" dirty="0" smtClean="0"/>
              <a:t>.</a:t>
            </a:r>
            <a:endParaRPr lang="cs-CZ" sz="2600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5664591" y="3861047"/>
            <a:ext cx="1707327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err="1" smtClean="0"/>
              <a:t>We</a:t>
            </a:r>
            <a:r>
              <a:rPr lang="cs-CZ" sz="2600" dirty="0" smtClean="0"/>
              <a:t> go </a:t>
            </a:r>
            <a:r>
              <a:rPr lang="cs-CZ" sz="2600" dirty="0" err="1" smtClean="0"/>
              <a:t>out</a:t>
            </a:r>
            <a:r>
              <a:rPr lang="cs-CZ" sz="2600" dirty="0" smtClean="0"/>
              <a:t>.</a:t>
            </a:r>
            <a:endParaRPr lang="cs-CZ" sz="2600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5630511" y="4348078"/>
            <a:ext cx="1775486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err="1" smtClean="0"/>
              <a:t>You</a:t>
            </a:r>
            <a:r>
              <a:rPr lang="cs-CZ" sz="2600" dirty="0" smtClean="0"/>
              <a:t> go </a:t>
            </a:r>
            <a:r>
              <a:rPr lang="cs-CZ" sz="2600" dirty="0" err="1" smtClean="0"/>
              <a:t>out</a:t>
            </a:r>
            <a:r>
              <a:rPr lang="cs-CZ" sz="2600" dirty="0" smtClean="0"/>
              <a:t>.</a:t>
            </a:r>
            <a:endParaRPr lang="cs-CZ" sz="2600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5584638" y="4869160"/>
            <a:ext cx="1950534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err="1" smtClean="0"/>
              <a:t>They</a:t>
            </a:r>
            <a:r>
              <a:rPr lang="cs-CZ" sz="2600" dirty="0" smtClean="0"/>
              <a:t> go </a:t>
            </a:r>
            <a:r>
              <a:rPr lang="cs-CZ" sz="2600" dirty="0" err="1" smtClean="0"/>
              <a:t>out</a:t>
            </a:r>
            <a:r>
              <a:rPr lang="cs-CZ" sz="2600" dirty="0" smtClean="0"/>
              <a:t>.</a:t>
            </a:r>
            <a:endParaRPr lang="cs-CZ" sz="2600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4928075" y="2216477"/>
            <a:ext cx="702436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>
                <a:solidFill>
                  <a:srgbClr val="FF0000"/>
                </a:solidFill>
              </a:rPr>
              <a:t>DO</a:t>
            </a:r>
            <a:endParaRPr lang="cs-CZ" sz="2600" dirty="0">
              <a:solidFill>
                <a:srgbClr val="FF0000"/>
              </a:solidFill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4917353" y="2720532"/>
            <a:ext cx="702436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>
                <a:solidFill>
                  <a:srgbClr val="FF0000"/>
                </a:solidFill>
              </a:rPr>
              <a:t>DO</a:t>
            </a:r>
            <a:endParaRPr lang="cs-CZ" sz="2600" dirty="0">
              <a:solidFill>
                <a:srgbClr val="FF0000"/>
              </a:solidFill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4605844" y="3212976"/>
            <a:ext cx="1066318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>
                <a:solidFill>
                  <a:srgbClr val="FF0000"/>
                </a:solidFill>
              </a:rPr>
              <a:t>DOES</a:t>
            </a:r>
            <a:endParaRPr lang="cs-CZ" sz="2600" dirty="0">
              <a:solidFill>
                <a:srgbClr val="FF0000"/>
              </a:solidFill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4882202" y="3801511"/>
            <a:ext cx="702436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>
                <a:solidFill>
                  <a:srgbClr val="FF0000"/>
                </a:solidFill>
              </a:rPr>
              <a:t>DO</a:t>
            </a:r>
            <a:endParaRPr lang="cs-CZ" sz="2600" dirty="0">
              <a:solidFill>
                <a:srgbClr val="FF0000"/>
              </a:solidFill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4898072" y="4348077"/>
            <a:ext cx="702436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>
                <a:solidFill>
                  <a:srgbClr val="FF0000"/>
                </a:solidFill>
              </a:rPr>
              <a:t>DO</a:t>
            </a:r>
            <a:endParaRPr lang="cs-CZ" sz="2600" dirty="0">
              <a:solidFill>
                <a:srgbClr val="FF0000"/>
              </a:solidFill>
            </a:endParaRPr>
          </a:p>
        </p:txBody>
      </p:sp>
      <p:sp>
        <p:nvSpPr>
          <p:cNvPr id="32" name="TextovéPole 31"/>
          <p:cNvSpPr txBox="1"/>
          <p:nvPr/>
        </p:nvSpPr>
        <p:spPr>
          <a:xfrm>
            <a:off x="4882202" y="4869160"/>
            <a:ext cx="702436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>
                <a:solidFill>
                  <a:srgbClr val="FF0000"/>
                </a:solidFill>
              </a:rPr>
              <a:t>DO</a:t>
            </a:r>
            <a:endParaRPr lang="cs-CZ" sz="2600" dirty="0">
              <a:solidFill>
                <a:srgbClr val="FF0000"/>
              </a:solidFill>
            </a:endParaRPr>
          </a:p>
        </p:txBody>
      </p:sp>
      <p:sp>
        <p:nvSpPr>
          <p:cNvPr id="33" name="TextovéPole 32"/>
          <p:cNvSpPr txBox="1"/>
          <p:nvPr/>
        </p:nvSpPr>
        <p:spPr>
          <a:xfrm>
            <a:off x="8569071" y="3068960"/>
            <a:ext cx="604653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7200" b="1" dirty="0" smtClean="0">
                <a:solidFill>
                  <a:srgbClr val="FF0000"/>
                </a:solidFill>
              </a:rPr>
              <a:t>?</a:t>
            </a:r>
            <a:endParaRPr lang="cs-CZ" sz="72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38889E-6 4.21965E-6 L -0.02622 0.02312 C -0.03177 0.02844 -0.03993 0.03144 -0.04844 0.03144 C -0.05816 0.03144 -0.06597 0.02844 -0.07153 0.02312 L -0.09757 4.21965E-6 " pathEditMode="relative" rAng="0" ptsTypes="FffFF">
                                      <p:cBhvr>
                                        <p:cTn id="6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4900" y="16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37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72222E-6 -1.79191E-6 L -0.0368 0.03075 C -0.04461 0.03769 -0.0559 0.04185 -0.06788 0.04185 C -0.08159 0.04185 -0.09253 0.03769 -0.10017 0.03075 L -0.1368 -1.79191E-6 " pathEditMode="relative" rAng="0" ptsTypes="FffFF">
                                      <p:cBhvr>
                                        <p:cTn id="10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6800" y="21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7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E-6 0.00601 L -0.05487 0.04416 C -0.06615 0.05271 -0.08351 0.05849 -0.10122 0.05849 C -0.12153 0.05849 -0.13785 0.05271 -0.14914 0.04416 L -0.20365 0.00601 " pathEditMode="relative" rAng="0" ptsTypes="FffFF">
                                      <p:cBhvr>
                                        <p:cTn id="14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0200" y="26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37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94444E-6 2.77457E-6 L -0.04028 0.03006 C -0.04896 0.03722 -0.06128 0.04208 -0.07448 0.04208 C -0.08958 0.04208 -0.10121 0.03722 -0.10989 0.03006 L -0.14965 2.77457E-6 " pathEditMode="relative" rAng="0" ptsTypes="FffFF">
                                      <p:cBhvr>
                                        <p:cTn id="18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7500" y="21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7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6 0.00601 L -0.03889 0.0289 C -0.04705 0.03422 -0.0592 0.03745 -0.07188 0.03745 C -0.08629 0.03745 -0.09792 0.03422 -0.10608 0.0289 L -0.14462 0.00601 " pathEditMode="relative" rAng="0" ptsTypes="FffFF">
                                      <p:cBhvr>
                                        <p:cTn id="22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7200" y="16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7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33333E-6 1.96532E-6 L -0.04114 0.03815 C -0.04965 0.04717 -0.0625 0.05248 -0.07586 0.05248 C -0.09114 0.05248 -0.1033 0.04717 -0.1118 0.03815 L -0.1526 1.96532E-6 " pathEditMode="relative" rAng="0" ptsTypes="FffFF">
                                      <p:cBhvr>
                                        <p:cTn id="26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7600" y="26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0" dur="1000"/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" dur="1000"/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/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8" dur="1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5" dur="1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1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9" dur="1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7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8" grpId="0"/>
      <p:bldP spid="10" grpId="0"/>
      <p:bldP spid="12" grpId="0"/>
      <p:bldP spid="14" grpId="0"/>
      <p:bldP spid="16" grpId="0"/>
      <p:bldP spid="17" grpId="0"/>
      <p:bldP spid="27" grpId="0"/>
      <p:bldP spid="28" grpId="0"/>
      <p:bldP spid="29" grpId="0"/>
      <p:bldP spid="30" grpId="0"/>
      <p:bldP spid="31" grpId="0"/>
      <p:bldP spid="32" grpId="0"/>
      <p:bldP spid="33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/>
              <a:t>NEGATIVE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b="1" dirty="0" smtClean="0"/>
              <a:t>TO BE</a:t>
            </a:r>
          </a:p>
          <a:p>
            <a:pPr marL="0" indent="0">
              <a:buNone/>
            </a:pPr>
            <a:r>
              <a:rPr lang="cs-CZ" sz="2800" dirty="0" smtClean="0"/>
              <a:t>I </a:t>
            </a:r>
            <a:r>
              <a:rPr lang="cs-CZ" sz="2800" dirty="0" err="1" smtClean="0"/>
              <a:t>am</a:t>
            </a:r>
            <a:endParaRPr lang="cs-CZ" sz="2800" dirty="0" smtClean="0"/>
          </a:p>
          <a:p>
            <a:pPr marL="0" indent="0">
              <a:buNone/>
            </a:pPr>
            <a:r>
              <a:rPr lang="cs-CZ" sz="2800" dirty="0" err="1" smtClean="0"/>
              <a:t>You</a:t>
            </a:r>
            <a:r>
              <a:rPr lang="cs-CZ" sz="2800" dirty="0" smtClean="0"/>
              <a:t> are</a:t>
            </a:r>
          </a:p>
          <a:p>
            <a:pPr marL="0" indent="0">
              <a:buNone/>
            </a:pPr>
            <a:r>
              <a:rPr lang="cs-CZ" sz="2800" dirty="0" smtClean="0"/>
              <a:t>He, </a:t>
            </a:r>
            <a:r>
              <a:rPr lang="cs-CZ" sz="2800" dirty="0" err="1" smtClean="0"/>
              <a:t>she</a:t>
            </a:r>
            <a:r>
              <a:rPr lang="cs-CZ" sz="2800" dirty="0" smtClean="0"/>
              <a:t>, </a:t>
            </a:r>
            <a:r>
              <a:rPr lang="cs-CZ" sz="2800" dirty="0" err="1" smtClean="0"/>
              <a:t>it</a:t>
            </a:r>
            <a:r>
              <a:rPr lang="cs-CZ" sz="2800" dirty="0" smtClean="0"/>
              <a:t> </a:t>
            </a:r>
            <a:r>
              <a:rPr lang="cs-CZ" sz="2800" dirty="0" err="1" smtClean="0"/>
              <a:t>is</a:t>
            </a:r>
            <a:endParaRPr lang="cs-CZ" sz="2800" dirty="0" smtClean="0"/>
          </a:p>
          <a:p>
            <a:pPr marL="0" indent="0">
              <a:buNone/>
            </a:pPr>
            <a:endParaRPr lang="cs-CZ" sz="2800" dirty="0"/>
          </a:p>
          <a:p>
            <a:pPr marL="0" indent="0">
              <a:buNone/>
            </a:pPr>
            <a:r>
              <a:rPr lang="cs-CZ" sz="2800" dirty="0" err="1" smtClean="0"/>
              <a:t>We</a:t>
            </a:r>
            <a:r>
              <a:rPr lang="cs-CZ" sz="2800" dirty="0" smtClean="0"/>
              <a:t> are</a:t>
            </a:r>
          </a:p>
          <a:p>
            <a:pPr marL="0" indent="0">
              <a:buNone/>
            </a:pPr>
            <a:r>
              <a:rPr lang="cs-CZ" sz="2800" dirty="0" err="1" smtClean="0"/>
              <a:t>You</a:t>
            </a:r>
            <a:r>
              <a:rPr lang="cs-CZ" sz="2800" dirty="0" smtClean="0"/>
              <a:t> are</a:t>
            </a:r>
          </a:p>
          <a:p>
            <a:pPr marL="0" indent="0">
              <a:buNone/>
            </a:pPr>
            <a:r>
              <a:rPr lang="cs-CZ" sz="2800" dirty="0" err="1" smtClean="0"/>
              <a:t>They</a:t>
            </a:r>
            <a:r>
              <a:rPr lang="cs-CZ" sz="2800" dirty="0" smtClean="0"/>
              <a:t> are</a:t>
            </a:r>
          </a:p>
          <a:p>
            <a:pPr marL="0" indent="0">
              <a:buNone/>
            </a:pPr>
            <a:endParaRPr lang="cs-CZ" b="1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28795"/>
          </a:xfrm>
        </p:spPr>
        <p:txBody>
          <a:bodyPr>
            <a:normAutofit fontScale="92500" lnSpcReduction="10000"/>
          </a:bodyPr>
          <a:lstStyle/>
          <a:p>
            <a:r>
              <a:rPr lang="cs-CZ" b="1" dirty="0" smtClean="0"/>
              <a:t>OTHER VERBS</a:t>
            </a:r>
          </a:p>
          <a:p>
            <a:pPr marL="0" indent="0">
              <a:buNone/>
            </a:pPr>
            <a:endParaRPr lang="cs-CZ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1259632" y="2276872"/>
            <a:ext cx="675185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>
                <a:solidFill>
                  <a:srgbClr val="FF0000"/>
                </a:solidFill>
              </a:rPr>
              <a:t>not</a:t>
            </a:r>
            <a:endParaRPr lang="cs-CZ" sz="2600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583627" y="2675337"/>
            <a:ext cx="675185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>
                <a:solidFill>
                  <a:srgbClr val="FF0000"/>
                </a:solidFill>
              </a:rPr>
              <a:t>not</a:t>
            </a:r>
            <a:endParaRPr lang="cs-CZ" sz="2600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258811" y="3167780"/>
            <a:ext cx="675185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>
                <a:solidFill>
                  <a:srgbClr val="FF0000"/>
                </a:solidFill>
              </a:rPr>
              <a:t>not</a:t>
            </a:r>
            <a:endParaRPr lang="cs-CZ" sz="2600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597224" y="3962617"/>
            <a:ext cx="675185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>
                <a:solidFill>
                  <a:srgbClr val="FF0000"/>
                </a:solidFill>
              </a:rPr>
              <a:t>not</a:t>
            </a:r>
            <a:endParaRPr lang="cs-CZ" sz="2600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1583627" y="4418825"/>
            <a:ext cx="675185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>
                <a:solidFill>
                  <a:srgbClr val="FF0000"/>
                </a:solidFill>
              </a:rPr>
              <a:t>not</a:t>
            </a:r>
            <a:endParaRPr lang="cs-CZ" sz="2600" dirty="0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794130" y="4911268"/>
            <a:ext cx="675185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>
                <a:solidFill>
                  <a:srgbClr val="FF0000"/>
                </a:solidFill>
              </a:rPr>
              <a:t>not</a:t>
            </a:r>
            <a:endParaRPr lang="cs-CZ" sz="2600" dirty="0">
              <a:solidFill>
                <a:srgbClr val="FF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4933563" y="2276870"/>
            <a:ext cx="298480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I</a:t>
            </a:r>
            <a:endParaRPr lang="cs-CZ" sz="26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5977312" y="2276868"/>
            <a:ext cx="1163717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go </a:t>
            </a:r>
            <a:r>
              <a:rPr lang="cs-CZ" sz="2600" dirty="0" err="1" smtClean="0"/>
              <a:t>out</a:t>
            </a:r>
            <a:r>
              <a:rPr lang="cs-CZ" sz="2600" dirty="0" smtClean="0"/>
              <a:t>.</a:t>
            </a:r>
            <a:endParaRPr lang="cs-CZ" sz="26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5108442" y="2276869"/>
            <a:ext cx="1000595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err="1">
                <a:solidFill>
                  <a:srgbClr val="FF0000"/>
                </a:solidFill>
              </a:rPr>
              <a:t>d</a:t>
            </a:r>
            <a:r>
              <a:rPr lang="cs-CZ" sz="2600" dirty="0" err="1" smtClean="0">
                <a:solidFill>
                  <a:srgbClr val="FF0000"/>
                </a:solidFill>
              </a:rPr>
              <a:t>on´t</a:t>
            </a:r>
            <a:endParaRPr lang="cs-CZ" sz="2600" dirty="0">
              <a:solidFill>
                <a:srgbClr val="FF00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4920476" y="2800564"/>
            <a:ext cx="724494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err="1" smtClean="0"/>
              <a:t>You</a:t>
            </a:r>
            <a:endParaRPr lang="cs-CZ" sz="26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6503565" y="2780248"/>
            <a:ext cx="1163717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/>
              <a:t>g</a:t>
            </a:r>
            <a:r>
              <a:rPr lang="cs-CZ" sz="2600" dirty="0" smtClean="0"/>
              <a:t>o </a:t>
            </a:r>
            <a:r>
              <a:rPr lang="cs-CZ" sz="2600" dirty="0" err="1" smtClean="0"/>
              <a:t>out</a:t>
            </a:r>
            <a:r>
              <a:rPr lang="cs-CZ" sz="2600" dirty="0" smtClean="0"/>
              <a:t>.</a:t>
            </a:r>
            <a:endParaRPr lang="cs-CZ" sz="26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5544053" y="2769312"/>
            <a:ext cx="1000595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err="1">
                <a:solidFill>
                  <a:srgbClr val="FF0000"/>
                </a:solidFill>
              </a:rPr>
              <a:t>d</a:t>
            </a:r>
            <a:r>
              <a:rPr lang="cs-CZ" sz="2600" dirty="0" err="1" smtClean="0">
                <a:solidFill>
                  <a:srgbClr val="FF0000"/>
                </a:solidFill>
              </a:rPr>
              <a:t>on´t</a:t>
            </a:r>
            <a:endParaRPr lang="cs-CZ" sz="2600" dirty="0">
              <a:solidFill>
                <a:srgbClr val="FF000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4911124" y="3261758"/>
            <a:ext cx="1633524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He, </a:t>
            </a:r>
            <a:r>
              <a:rPr lang="cs-CZ" sz="2600" dirty="0" err="1" smtClean="0"/>
              <a:t>she</a:t>
            </a:r>
            <a:r>
              <a:rPr lang="cs-CZ" sz="2600" dirty="0" smtClean="0"/>
              <a:t>, </a:t>
            </a:r>
            <a:r>
              <a:rPr lang="cs-CZ" sz="2600" dirty="0" err="1" smtClean="0"/>
              <a:t>it</a:t>
            </a:r>
            <a:endParaRPr lang="cs-CZ" sz="26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6372797" y="3261758"/>
            <a:ext cx="1295547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err="1">
                <a:solidFill>
                  <a:srgbClr val="FF0000"/>
                </a:solidFill>
              </a:rPr>
              <a:t>d</a:t>
            </a:r>
            <a:r>
              <a:rPr lang="cs-CZ" sz="2600" dirty="0" err="1" smtClean="0">
                <a:solidFill>
                  <a:srgbClr val="FF0000"/>
                </a:solidFill>
              </a:rPr>
              <a:t>oesn´t</a:t>
            </a:r>
            <a:endParaRPr lang="cs-CZ" sz="2600" dirty="0">
              <a:solidFill>
                <a:srgbClr val="FF0000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7551096" y="3272691"/>
            <a:ext cx="525978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go</a:t>
            </a:r>
            <a:endParaRPr lang="cs-CZ" sz="26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7814085" y="3261755"/>
            <a:ext cx="479618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>
                <a:solidFill>
                  <a:srgbClr val="FF0000"/>
                </a:solidFill>
              </a:rPr>
              <a:t>es</a:t>
            </a:r>
            <a:endParaRPr lang="cs-CZ" sz="2600" dirty="0">
              <a:solidFill>
                <a:srgbClr val="FF0000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4911124" y="3940055"/>
            <a:ext cx="661207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err="1" smtClean="0"/>
              <a:t>We</a:t>
            </a:r>
            <a:endParaRPr lang="cs-CZ" sz="2600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5502970" y="3902857"/>
            <a:ext cx="1000595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err="1">
                <a:solidFill>
                  <a:srgbClr val="FF0000"/>
                </a:solidFill>
              </a:rPr>
              <a:t>d</a:t>
            </a:r>
            <a:r>
              <a:rPr lang="cs-CZ" sz="2600" dirty="0" err="1" smtClean="0">
                <a:solidFill>
                  <a:srgbClr val="FF0000"/>
                </a:solidFill>
              </a:rPr>
              <a:t>on´t</a:t>
            </a:r>
            <a:endParaRPr lang="cs-CZ" sz="2600" dirty="0">
              <a:solidFill>
                <a:srgbClr val="FF0000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6464058" y="3902856"/>
            <a:ext cx="1078757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/>
              <a:t>g</a:t>
            </a:r>
            <a:r>
              <a:rPr lang="cs-CZ" sz="2600" dirty="0" smtClean="0"/>
              <a:t>o </a:t>
            </a:r>
            <a:r>
              <a:rPr lang="cs-CZ" sz="2600" dirty="0" err="1" smtClean="0"/>
              <a:t>out</a:t>
            </a:r>
            <a:endParaRPr lang="cs-CZ" sz="2600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4920476" y="4389447"/>
            <a:ext cx="724494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err="1" smtClean="0"/>
              <a:t>You</a:t>
            </a:r>
            <a:endParaRPr lang="cs-CZ" sz="2600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5572331" y="4412973"/>
            <a:ext cx="1000595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err="1">
                <a:solidFill>
                  <a:srgbClr val="FF0000"/>
                </a:solidFill>
              </a:rPr>
              <a:t>d</a:t>
            </a:r>
            <a:r>
              <a:rPr lang="cs-CZ" sz="2600" dirty="0" err="1" smtClean="0">
                <a:solidFill>
                  <a:srgbClr val="FF0000"/>
                </a:solidFill>
              </a:rPr>
              <a:t>on´t</a:t>
            </a:r>
            <a:endParaRPr lang="cs-CZ" sz="2600" dirty="0">
              <a:solidFill>
                <a:srgbClr val="FF0000"/>
              </a:solidFill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6446632" y="4400096"/>
            <a:ext cx="1078757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/>
              <a:t>g</a:t>
            </a:r>
            <a:r>
              <a:rPr lang="cs-CZ" sz="2600" dirty="0" smtClean="0"/>
              <a:t>o </a:t>
            </a:r>
            <a:r>
              <a:rPr lang="cs-CZ" sz="2600" dirty="0" err="1" smtClean="0"/>
              <a:t>out</a:t>
            </a:r>
            <a:endParaRPr lang="cs-CZ" sz="2600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4986628" y="4881890"/>
            <a:ext cx="904415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err="1" smtClean="0"/>
              <a:t>They</a:t>
            </a:r>
            <a:endParaRPr lang="cs-CZ" sz="2600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5771921" y="4881890"/>
            <a:ext cx="1000595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err="1">
                <a:solidFill>
                  <a:srgbClr val="FF0000"/>
                </a:solidFill>
              </a:rPr>
              <a:t>d</a:t>
            </a:r>
            <a:r>
              <a:rPr lang="cs-CZ" sz="2600" dirty="0" err="1" smtClean="0">
                <a:solidFill>
                  <a:srgbClr val="FF0000"/>
                </a:solidFill>
              </a:rPr>
              <a:t>on´t</a:t>
            </a:r>
            <a:endParaRPr lang="cs-CZ" sz="2600" dirty="0">
              <a:solidFill>
                <a:srgbClr val="FF0000"/>
              </a:solidFill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6640081" y="4880455"/>
            <a:ext cx="1078757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/>
              <a:t>g</a:t>
            </a:r>
            <a:r>
              <a:rPr lang="cs-CZ" sz="2600" dirty="0" smtClean="0"/>
              <a:t>o </a:t>
            </a:r>
            <a:r>
              <a:rPr lang="cs-CZ" sz="2600" dirty="0" err="1" smtClean="0"/>
              <a:t>out</a:t>
            </a:r>
            <a:endParaRPr lang="cs-CZ" sz="2600" dirty="0"/>
          </a:p>
        </p:txBody>
      </p:sp>
    </p:spTree>
    <p:extLst>
      <p:ext uri="{BB962C8B-B14F-4D97-AF65-F5344CB8AC3E}">
        <p14:creationId xmlns:p14="http://schemas.microsoft.com/office/powerpoint/2010/main" xmlns="" val="12592520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2" dur="5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3" dur="5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9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6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7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3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4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6" fill="hold">
                      <p:stCondLst>
                        <p:cond delay="indefinite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0" dur="1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1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/>
      <p:bldP spid="9" grpId="0"/>
      <p:bldP spid="10" grpId="0"/>
      <p:bldP spid="13" grpId="0"/>
      <p:bldP spid="16" grpId="0"/>
      <p:bldP spid="18" grpId="0"/>
      <p:bldP spid="20" grpId="0"/>
      <p:bldP spid="22" grpId="0"/>
      <p:bldP spid="25" grpId="0"/>
      <p:bldP spid="28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en-GB" sz="4000" b="1" dirty="0" smtClean="0"/>
              <a:t>PRACTICE – fill in the missing form of „to be“ , make questions and negatives</a:t>
            </a:r>
            <a:endParaRPr lang="en-GB" sz="40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>
              <a:lnSpc>
                <a:spcPct val="120000"/>
              </a:lnSpc>
            </a:pPr>
            <a:r>
              <a:rPr lang="en-GB" sz="2400" dirty="0" smtClean="0"/>
              <a:t>All my friends ………. in the playground.</a:t>
            </a:r>
          </a:p>
          <a:p>
            <a:pPr>
              <a:lnSpc>
                <a:spcPct val="120000"/>
              </a:lnSpc>
            </a:pPr>
            <a:r>
              <a:rPr lang="en-GB" sz="2400" dirty="0" smtClean="0"/>
              <a:t>You ………. from Britain.</a:t>
            </a:r>
          </a:p>
          <a:p>
            <a:pPr>
              <a:lnSpc>
                <a:spcPct val="120000"/>
              </a:lnSpc>
            </a:pPr>
            <a:r>
              <a:rPr lang="en-GB" sz="2400" dirty="0" smtClean="0"/>
              <a:t>It ………. from America.</a:t>
            </a:r>
          </a:p>
          <a:p>
            <a:pPr>
              <a:lnSpc>
                <a:spcPct val="120000"/>
              </a:lnSpc>
            </a:pPr>
            <a:r>
              <a:rPr lang="en-GB" sz="2400" dirty="0" smtClean="0"/>
              <a:t>We ………. at school.</a:t>
            </a:r>
          </a:p>
          <a:p>
            <a:pPr>
              <a:lnSpc>
                <a:spcPct val="120000"/>
              </a:lnSpc>
            </a:pPr>
            <a:r>
              <a:rPr lang="en-GB" sz="2400" dirty="0" smtClean="0"/>
              <a:t>The pens </a:t>
            </a:r>
            <a:r>
              <a:rPr lang="en-GB" sz="2400" smtClean="0"/>
              <a:t>………. in </a:t>
            </a:r>
            <a:r>
              <a:rPr lang="en-GB" sz="2400" dirty="0" smtClean="0"/>
              <a:t>the bag.</a:t>
            </a:r>
          </a:p>
          <a:p>
            <a:pPr>
              <a:lnSpc>
                <a:spcPct val="120000"/>
              </a:lnSpc>
            </a:pPr>
            <a:r>
              <a:rPr lang="en-GB" sz="2400" dirty="0" smtClean="0"/>
              <a:t>Tom ………. a footballer.</a:t>
            </a:r>
          </a:p>
          <a:p>
            <a:pPr>
              <a:lnSpc>
                <a:spcPct val="120000"/>
              </a:lnSpc>
            </a:pPr>
            <a:r>
              <a:rPr lang="en-GB" sz="2400" dirty="0" smtClean="0"/>
              <a:t>Emma ………. a good student.</a:t>
            </a:r>
            <a:endParaRPr lang="cs-CZ" sz="2400" dirty="0" smtClean="0"/>
          </a:p>
          <a:p>
            <a:pPr>
              <a:lnSpc>
                <a:spcPct val="120000"/>
              </a:lnSpc>
            </a:pPr>
            <a:r>
              <a:rPr lang="en-GB" sz="2400" dirty="0" smtClean="0"/>
              <a:t>The books ………. on the table.</a:t>
            </a:r>
            <a:endParaRPr lang="cs-CZ" sz="2400" dirty="0" smtClean="0"/>
          </a:p>
          <a:p>
            <a:pPr>
              <a:lnSpc>
                <a:spcPct val="120000"/>
              </a:lnSpc>
            </a:pPr>
            <a:r>
              <a:rPr lang="en-GB" sz="2400" dirty="0" smtClean="0"/>
              <a:t>My favourite lesson ………. History.</a:t>
            </a:r>
            <a:endParaRPr lang="cs-CZ" sz="2400" dirty="0" smtClean="0"/>
          </a:p>
          <a:p>
            <a:pPr>
              <a:lnSpc>
                <a:spcPct val="120000"/>
              </a:lnSpc>
            </a:pPr>
            <a:r>
              <a:rPr lang="cs-CZ" sz="2400" dirty="0" err="1" smtClean="0"/>
              <a:t>They</a:t>
            </a:r>
            <a:r>
              <a:rPr lang="cs-CZ" sz="2400" dirty="0" smtClean="0"/>
              <a:t> ………. </a:t>
            </a:r>
            <a:r>
              <a:rPr lang="cs-CZ" sz="2400" dirty="0"/>
              <a:t>n</a:t>
            </a:r>
            <a:r>
              <a:rPr lang="cs-CZ" sz="2400" dirty="0" smtClean="0"/>
              <a:t>ice.</a:t>
            </a:r>
            <a:endParaRPr lang="en-GB" sz="2400" dirty="0" smtClean="0"/>
          </a:p>
          <a:p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xmlns="" val="33991371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GB" sz="4000" b="1" dirty="0" smtClean="0"/>
              <a:t>PRACTICE – fill in the correct form of the verb, make questions and negatives</a:t>
            </a:r>
            <a:endParaRPr lang="en-GB" sz="40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lnSpc>
                <a:spcPct val="120000"/>
              </a:lnSpc>
            </a:pPr>
            <a:r>
              <a:rPr lang="en-GB" sz="2200" dirty="0" smtClean="0"/>
              <a:t>I …………… at school. (have lunch)</a:t>
            </a:r>
          </a:p>
          <a:p>
            <a:pPr>
              <a:lnSpc>
                <a:spcPct val="120000"/>
              </a:lnSpc>
            </a:pPr>
            <a:r>
              <a:rPr lang="en-GB" sz="2200" dirty="0" smtClean="0"/>
              <a:t>My dad …………… in the evening. (watch TV)</a:t>
            </a:r>
          </a:p>
          <a:p>
            <a:pPr>
              <a:lnSpc>
                <a:spcPct val="120000"/>
              </a:lnSpc>
            </a:pPr>
            <a:r>
              <a:rPr lang="en-GB" sz="2200" dirty="0" smtClean="0"/>
              <a:t>We …………… a book once a week. (read)</a:t>
            </a:r>
          </a:p>
          <a:p>
            <a:pPr>
              <a:lnSpc>
                <a:spcPct val="120000"/>
              </a:lnSpc>
            </a:pPr>
            <a:r>
              <a:rPr lang="en-GB" sz="2200" dirty="0" smtClean="0"/>
              <a:t>They …………… their grandma every Saturday. (help)</a:t>
            </a:r>
          </a:p>
          <a:p>
            <a:pPr>
              <a:lnSpc>
                <a:spcPct val="120000"/>
              </a:lnSpc>
            </a:pPr>
            <a:r>
              <a:rPr lang="en-GB" sz="2200" dirty="0" smtClean="0"/>
              <a:t>She …………… swimming every Sunday. (go)</a:t>
            </a:r>
          </a:p>
          <a:p>
            <a:pPr>
              <a:lnSpc>
                <a:spcPct val="120000"/>
              </a:lnSpc>
            </a:pPr>
            <a:r>
              <a:rPr lang="en-GB" sz="2200" dirty="0" smtClean="0"/>
              <a:t>I …………… PC games every day. (play)</a:t>
            </a:r>
          </a:p>
          <a:p>
            <a:pPr>
              <a:lnSpc>
                <a:spcPct val="120000"/>
              </a:lnSpc>
            </a:pPr>
            <a:r>
              <a:rPr lang="en-GB" sz="2200" dirty="0" smtClean="0"/>
              <a:t>We …………… at six. (get up)</a:t>
            </a:r>
          </a:p>
          <a:p>
            <a:pPr>
              <a:lnSpc>
                <a:spcPct val="120000"/>
              </a:lnSpc>
            </a:pPr>
            <a:r>
              <a:rPr lang="en-GB" sz="2200" dirty="0" smtClean="0"/>
              <a:t>My brother ………. to bed at eight o´clock. (go)</a:t>
            </a:r>
          </a:p>
          <a:p>
            <a:pPr>
              <a:lnSpc>
                <a:spcPct val="120000"/>
              </a:lnSpc>
            </a:pPr>
            <a:r>
              <a:rPr lang="en-GB" sz="2200" dirty="0" smtClean="0"/>
              <a:t>She …………… in a bank. (work)</a:t>
            </a:r>
            <a:endParaRPr lang="en-GB" sz="2200" dirty="0"/>
          </a:p>
        </p:txBody>
      </p:sp>
    </p:spTree>
    <p:extLst>
      <p:ext uri="{BB962C8B-B14F-4D97-AF65-F5344CB8AC3E}">
        <p14:creationId xmlns:p14="http://schemas.microsoft.com/office/powerpoint/2010/main" xmlns="" val="15687334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GB" sz="4000" b="1" dirty="0" smtClean="0"/>
              <a:t>PRACTICE – fill in the correct form of the verb, make questions and negatives</a:t>
            </a:r>
            <a:endParaRPr lang="en-GB" sz="40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sz="2400" dirty="0" smtClean="0"/>
              <a:t>Lucia …………… to </a:t>
            </a:r>
            <a:r>
              <a:rPr lang="cs-CZ" sz="2400" dirty="0" err="1" smtClean="0"/>
              <a:t>the</a:t>
            </a:r>
            <a:r>
              <a:rPr lang="cs-CZ" sz="2400" dirty="0" smtClean="0"/>
              <a:t> </a:t>
            </a:r>
            <a:r>
              <a:rPr lang="cs-CZ" sz="2400" dirty="0" err="1" smtClean="0"/>
              <a:t>cinema</a:t>
            </a:r>
            <a:r>
              <a:rPr lang="cs-CZ" sz="2400" dirty="0" smtClean="0"/>
              <a:t> </a:t>
            </a:r>
            <a:r>
              <a:rPr lang="cs-CZ" sz="2400" dirty="0" err="1" smtClean="0"/>
              <a:t>every</a:t>
            </a:r>
            <a:r>
              <a:rPr lang="cs-CZ" sz="2400" dirty="0" smtClean="0"/>
              <a:t> </a:t>
            </a:r>
            <a:r>
              <a:rPr lang="cs-CZ" sz="2400" dirty="0" err="1" smtClean="0"/>
              <a:t>weekend</a:t>
            </a:r>
            <a:r>
              <a:rPr lang="cs-CZ" sz="2400" dirty="0" smtClean="0"/>
              <a:t>. (go)</a:t>
            </a:r>
          </a:p>
          <a:p>
            <a:r>
              <a:rPr lang="cs-CZ" sz="2400" dirty="0" smtClean="0"/>
              <a:t>Robert …………… in </a:t>
            </a:r>
            <a:r>
              <a:rPr lang="cs-CZ" sz="2400" dirty="0" err="1" smtClean="0"/>
              <a:t>the</a:t>
            </a:r>
            <a:r>
              <a:rPr lang="cs-CZ" sz="2400" dirty="0" smtClean="0"/>
              <a:t> </a:t>
            </a:r>
            <a:r>
              <a:rPr lang="cs-CZ" sz="2400" dirty="0" err="1" smtClean="0"/>
              <a:t>kitchen</a:t>
            </a:r>
            <a:r>
              <a:rPr lang="cs-CZ" sz="2400" dirty="0" smtClean="0"/>
              <a:t>. (</a:t>
            </a:r>
            <a:r>
              <a:rPr lang="cs-CZ" sz="2400" dirty="0" err="1" smtClean="0"/>
              <a:t>be</a:t>
            </a:r>
            <a:r>
              <a:rPr lang="cs-CZ" sz="2400" dirty="0" smtClean="0"/>
              <a:t>)</a:t>
            </a:r>
          </a:p>
          <a:p>
            <a:r>
              <a:rPr lang="cs-CZ" sz="2400" dirty="0" smtClean="0"/>
              <a:t>He …………… </a:t>
            </a:r>
            <a:r>
              <a:rPr lang="cs-CZ" sz="2400" dirty="0" err="1" smtClean="0"/>
              <a:t>swimming</a:t>
            </a:r>
            <a:r>
              <a:rPr lang="cs-CZ" sz="2400" dirty="0" smtClean="0"/>
              <a:t>. (</a:t>
            </a:r>
            <a:r>
              <a:rPr lang="cs-CZ" sz="2400" dirty="0" err="1" smtClean="0"/>
              <a:t>like</a:t>
            </a:r>
            <a:r>
              <a:rPr lang="cs-CZ" sz="2400" dirty="0" smtClean="0"/>
              <a:t>)</a:t>
            </a:r>
          </a:p>
          <a:p>
            <a:r>
              <a:rPr lang="cs-CZ" sz="2400" dirty="0" err="1" smtClean="0"/>
              <a:t>They</a:t>
            </a:r>
            <a:r>
              <a:rPr lang="cs-CZ" sz="2400" dirty="0" smtClean="0"/>
              <a:t> …………… </a:t>
            </a:r>
            <a:r>
              <a:rPr lang="cs-CZ" sz="2400" dirty="0" err="1" smtClean="0"/>
              <a:t>dinner</a:t>
            </a:r>
            <a:r>
              <a:rPr lang="cs-CZ" sz="2400" dirty="0" smtClean="0"/>
              <a:t> </a:t>
            </a:r>
            <a:r>
              <a:rPr lang="cs-CZ" sz="2400" dirty="0" err="1" smtClean="0"/>
              <a:t>every</a:t>
            </a:r>
            <a:r>
              <a:rPr lang="cs-CZ" sz="2400" dirty="0" smtClean="0"/>
              <a:t> </a:t>
            </a:r>
            <a:r>
              <a:rPr lang="cs-CZ" sz="2400" dirty="0" err="1" smtClean="0"/>
              <a:t>Sunday</a:t>
            </a:r>
            <a:r>
              <a:rPr lang="cs-CZ" sz="2400" dirty="0" smtClean="0"/>
              <a:t>. (</a:t>
            </a:r>
            <a:r>
              <a:rPr lang="cs-CZ" sz="2400" dirty="0" err="1" smtClean="0"/>
              <a:t>cook</a:t>
            </a:r>
            <a:r>
              <a:rPr lang="cs-CZ" sz="2400" dirty="0" smtClean="0"/>
              <a:t>)</a:t>
            </a:r>
          </a:p>
          <a:p>
            <a:r>
              <a:rPr lang="cs-CZ" sz="2400" dirty="0" smtClean="0"/>
              <a:t>Emma …………… </a:t>
            </a:r>
            <a:r>
              <a:rPr lang="cs-CZ" sz="2400" dirty="0" err="1" smtClean="0"/>
              <a:t>at</a:t>
            </a:r>
            <a:r>
              <a:rPr lang="cs-CZ" sz="2400" dirty="0" smtClean="0"/>
              <a:t> </a:t>
            </a:r>
            <a:r>
              <a:rPr lang="cs-CZ" sz="2400" dirty="0" err="1" smtClean="0"/>
              <a:t>school</a:t>
            </a:r>
            <a:r>
              <a:rPr lang="cs-CZ" sz="2400" dirty="0" smtClean="0"/>
              <a:t>. (</a:t>
            </a:r>
            <a:r>
              <a:rPr lang="cs-CZ" sz="2400" dirty="0" err="1" smtClean="0"/>
              <a:t>be</a:t>
            </a:r>
            <a:r>
              <a:rPr lang="cs-CZ" sz="2400" dirty="0" smtClean="0"/>
              <a:t>)</a:t>
            </a:r>
          </a:p>
          <a:p>
            <a:r>
              <a:rPr lang="cs-CZ" sz="2400" dirty="0" smtClean="0"/>
              <a:t>Her </a:t>
            </a:r>
            <a:r>
              <a:rPr lang="cs-CZ" sz="2400" dirty="0" err="1" smtClean="0"/>
              <a:t>name</a:t>
            </a:r>
            <a:r>
              <a:rPr lang="cs-CZ" sz="2400" dirty="0" smtClean="0"/>
              <a:t> …………… Susan. (</a:t>
            </a:r>
            <a:r>
              <a:rPr lang="cs-CZ" sz="2400" dirty="0" err="1" smtClean="0"/>
              <a:t>be</a:t>
            </a:r>
            <a:r>
              <a:rPr lang="cs-CZ" sz="2400" dirty="0" smtClean="0"/>
              <a:t>)</a:t>
            </a:r>
          </a:p>
          <a:p>
            <a:r>
              <a:rPr lang="cs-CZ" sz="2400" dirty="0" smtClean="0"/>
              <a:t>My </a:t>
            </a:r>
            <a:r>
              <a:rPr lang="cs-CZ" sz="2400" dirty="0" err="1" smtClean="0"/>
              <a:t>brother</a:t>
            </a:r>
            <a:r>
              <a:rPr lang="cs-CZ" sz="2400" dirty="0" smtClean="0"/>
              <a:t> …………… </a:t>
            </a:r>
            <a:r>
              <a:rPr lang="cs-CZ" sz="2400" dirty="0" err="1" smtClean="0"/>
              <a:t>two</a:t>
            </a:r>
            <a:r>
              <a:rPr lang="cs-CZ" sz="2400" dirty="0" smtClean="0"/>
              <a:t> </a:t>
            </a:r>
            <a:r>
              <a:rPr lang="cs-CZ" sz="2400" dirty="0" err="1" smtClean="0"/>
              <a:t>hamsters</a:t>
            </a:r>
            <a:r>
              <a:rPr lang="cs-CZ" sz="2400" dirty="0" smtClean="0"/>
              <a:t>. (</a:t>
            </a:r>
            <a:r>
              <a:rPr lang="cs-CZ" sz="2400" dirty="0" err="1" smtClean="0"/>
              <a:t>have</a:t>
            </a:r>
            <a:r>
              <a:rPr lang="cs-CZ" sz="2400" dirty="0" smtClean="0"/>
              <a:t> </a:t>
            </a:r>
            <a:r>
              <a:rPr lang="cs-CZ" sz="2400" dirty="0" err="1" smtClean="0"/>
              <a:t>got</a:t>
            </a:r>
            <a:r>
              <a:rPr lang="cs-CZ" sz="2400" dirty="0" smtClean="0"/>
              <a:t>)</a:t>
            </a:r>
          </a:p>
          <a:p>
            <a:r>
              <a:rPr lang="cs-CZ" sz="2400" dirty="0" smtClean="0"/>
              <a:t>I …………… a </a:t>
            </a:r>
            <a:r>
              <a:rPr lang="cs-CZ" sz="2400" dirty="0" err="1" smtClean="0"/>
              <a:t>book</a:t>
            </a:r>
            <a:r>
              <a:rPr lang="cs-CZ" sz="2400" dirty="0" smtClean="0"/>
              <a:t> </a:t>
            </a:r>
            <a:r>
              <a:rPr lang="cs-CZ" sz="2400" dirty="0" err="1" smtClean="0"/>
              <a:t>before</a:t>
            </a:r>
            <a:r>
              <a:rPr lang="cs-CZ" sz="2400" dirty="0" smtClean="0"/>
              <a:t> I …………… to </a:t>
            </a:r>
            <a:r>
              <a:rPr lang="cs-CZ" sz="2400" dirty="0" err="1" smtClean="0"/>
              <a:t>the</a:t>
            </a:r>
            <a:r>
              <a:rPr lang="cs-CZ" sz="2400" dirty="0" smtClean="0"/>
              <a:t> </a:t>
            </a:r>
            <a:r>
              <a:rPr lang="cs-CZ" sz="2400" dirty="0" err="1" smtClean="0"/>
              <a:t>bed</a:t>
            </a:r>
            <a:r>
              <a:rPr lang="cs-CZ" sz="2400" dirty="0" smtClean="0"/>
              <a:t>. (</a:t>
            </a:r>
            <a:r>
              <a:rPr lang="cs-CZ" sz="2400" dirty="0" err="1" smtClean="0"/>
              <a:t>read</a:t>
            </a:r>
            <a:r>
              <a:rPr lang="cs-CZ" sz="2400" dirty="0" smtClean="0"/>
              <a:t>, go)</a:t>
            </a:r>
          </a:p>
          <a:p>
            <a:r>
              <a:rPr lang="cs-CZ" sz="2400" dirty="0" smtClean="0"/>
              <a:t>He …………… blue </a:t>
            </a:r>
            <a:r>
              <a:rPr lang="cs-CZ" sz="2400" dirty="0" err="1" smtClean="0"/>
              <a:t>jeans</a:t>
            </a:r>
            <a:r>
              <a:rPr lang="cs-CZ" sz="2400" dirty="0" smtClean="0"/>
              <a:t>. (</a:t>
            </a:r>
            <a:r>
              <a:rPr lang="cs-CZ" sz="2400" dirty="0" err="1" smtClean="0"/>
              <a:t>wear</a:t>
            </a:r>
            <a:r>
              <a:rPr lang="cs-CZ" sz="2400" dirty="0" smtClean="0"/>
              <a:t>)</a:t>
            </a:r>
          </a:p>
          <a:p>
            <a:r>
              <a:rPr lang="cs-CZ" sz="2400" dirty="0" err="1" smtClean="0"/>
              <a:t>We</a:t>
            </a:r>
            <a:r>
              <a:rPr lang="cs-CZ" sz="2400" dirty="0" smtClean="0"/>
              <a:t> …………… </a:t>
            </a:r>
            <a:r>
              <a:rPr lang="cs-CZ" sz="2400" dirty="0" err="1" smtClean="0"/>
              <a:t>tennis</a:t>
            </a:r>
            <a:r>
              <a:rPr lang="cs-CZ" sz="2400" dirty="0" smtClean="0"/>
              <a:t> </a:t>
            </a:r>
            <a:r>
              <a:rPr lang="cs-CZ" sz="2400" dirty="0" err="1" smtClean="0"/>
              <a:t>every</a:t>
            </a:r>
            <a:r>
              <a:rPr lang="cs-CZ" sz="2400" dirty="0" smtClean="0"/>
              <a:t> </a:t>
            </a:r>
            <a:r>
              <a:rPr lang="cs-CZ" sz="2400" dirty="0" err="1" smtClean="0"/>
              <a:t>Wednesday</a:t>
            </a:r>
            <a:r>
              <a:rPr lang="cs-CZ" sz="2400" dirty="0" smtClean="0"/>
              <a:t>. (play)</a:t>
            </a:r>
          </a:p>
          <a:p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13207879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Metodický návod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Materiál slouží k vysvětlení tvorby otázky a záporu v přítomném čase prostém, je zaměřen především na zdůraznění rozdílů mezi tvorbou otázky a záporu u slovesa být a u ostatních sloves</a:t>
            </a:r>
          </a:p>
          <a:p>
            <a:r>
              <a:rPr lang="cs-CZ" dirty="0" smtClean="0"/>
              <a:t>3. – 5. </a:t>
            </a:r>
            <a:r>
              <a:rPr lang="cs-CZ" dirty="0" err="1" smtClean="0"/>
              <a:t>slide</a:t>
            </a:r>
            <a:r>
              <a:rPr lang="cs-CZ" dirty="0" smtClean="0"/>
              <a:t> slouží k procvičení (3. </a:t>
            </a:r>
            <a:r>
              <a:rPr lang="cs-CZ" dirty="0" err="1" smtClean="0"/>
              <a:t>slide</a:t>
            </a:r>
            <a:r>
              <a:rPr lang="cs-CZ" dirty="0" smtClean="0"/>
              <a:t> je zaměřen pouze na sloveso být, 4. na slovesa kromě sloves být a 5. je kombinací)</a:t>
            </a:r>
          </a:p>
          <a:p>
            <a:r>
              <a:rPr lang="cs-CZ" dirty="0" smtClean="0"/>
              <a:t>Materiál lze použít i k zopakování dané látky</a:t>
            </a:r>
          </a:p>
          <a:p>
            <a:r>
              <a:rPr lang="cs-CZ" dirty="0" smtClean="0"/>
              <a:t>Materiál lze použít i pro </a:t>
            </a:r>
            <a:r>
              <a:rPr lang="cs-CZ" smtClean="0"/>
              <a:t>jiné ročníky</a:t>
            </a: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47605913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162</TotalTime>
  <Words>524</Words>
  <Application>Microsoft Office PowerPoint</Application>
  <PresentationFormat>Předvádění na obrazovce (4:3)</PresentationFormat>
  <Paragraphs>113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Tok</vt:lpstr>
      <vt:lpstr>Question and negative in present simple</vt:lpstr>
      <vt:lpstr>QUESTION</vt:lpstr>
      <vt:lpstr>NEGATIVE</vt:lpstr>
      <vt:lpstr>PRACTICE – fill in the missing form of „to be“ , make questions and negatives</vt:lpstr>
      <vt:lpstr>PRACTICE – fill in the correct form of the verb, make questions and negatives</vt:lpstr>
      <vt:lpstr>PRACTICE – fill in the correct form of the verb, make questions and negatives</vt:lpstr>
      <vt:lpstr>Metodický návod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Question and negative in present simple</dc:title>
  <dc:creator>Lenočka</dc:creator>
  <cp:lastModifiedBy>Jan Táborský</cp:lastModifiedBy>
  <cp:revision>25</cp:revision>
  <dcterms:created xsi:type="dcterms:W3CDTF">2011-10-10T17:44:22Z</dcterms:created>
  <dcterms:modified xsi:type="dcterms:W3CDTF">2012-11-01T15:34:54Z</dcterms:modified>
</cp:coreProperties>
</file>