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5" r:id="rId4"/>
    <p:sldId id="267" r:id="rId5"/>
    <p:sldId id="266" r:id="rId6"/>
    <p:sldId id="268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253CC28-4A9B-4F7E-88D3-6206A1FA8C28}">
          <p14:sldIdLst>
            <p14:sldId id="256"/>
            <p14:sldId id="259"/>
            <p14:sldId id="265"/>
            <p14:sldId id="267"/>
            <p14:sldId id="266"/>
            <p14:sldId id="268"/>
            <p14:sldId id="26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83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6BDD46D-AC7B-47EE-9FE8-0BC72D4031B6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Pohlavní žlázy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395536" y="4005064"/>
            <a:ext cx="8458200" cy="914400"/>
          </a:xfrm>
        </p:spPr>
        <p:txBody>
          <a:bodyPr/>
          <a:lstStyle/>
          <a:p>
            <a:r>
              <a:rPr lang="cs-CZ" dirty="0"/>
              <a:t>Ž</a:t>
            </a:r>
            <a:r>
              <a:rPr lang="cs-CZ" dirty="0" smtClean="0"/>
              <a:t>lázy s vnitřní sekrecí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472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Pohlavní žlázy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3800" dirty="0"/>
              <a:t>m</a:t>
            </a:r>
            <a:r>
              <a:rPr lang="cs-CZ" sz="3800" dirty="0" smtClean="0"/>
              <a:t>užské</a:t>
            </a:r>
          </a:p>
          <a:p>
            <a:pPr>
              <a:buFont typeface="Wingdings" pitchFamily="2" charset="2"/>
              <a:buChar char="Ø"/>
            </a:pPr>
            <a:r>
              <a:rPr lang="cs-CZ" sz="3800" dirty="0"/>
              <a:t>ž</a:t>
            </a:r>
            <a:r>
              <a:rPr lang="cs-CZ" sz="3800" dirty="0" smtClean="0"/>
              <a:t>enské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sz="3800" dirty="0" smtClean="0"/>
              <a:t>funkce : </a:t>
            </a:r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 marL="0" indent="0">
              <a:buNone/>
            </a:pPr>
            <a:r>
              <a:rPr lang="cs-CZ" sz="3800" dirty="0"/>
              <a:t>ř</a:t>
            </a:r>
            <a:r>
              <a:rPr lang="cs-CZ" sz="3800" dirty="0" smtClean="0"/>
              <a:t>ídí činnost orgánů sloužících k rozmnožování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800" dirty="0"/>
              <a:t>p</a:t>
            </a:r>
            <a:r>
              <a:rPr lang="cs-CZ" sz="3800" dirty="0" smtClean="0"/>
              <a:t>rodukují pohlavní buňky a hormony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7614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Mužské pohlavní orgány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varlata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/>
              <a:t>f</a:t>
            </a:r>
            <a:r>
              <a:rPr lang="cs-CZ" dirty="0" smtClean="0"/>
              <a:t>unkce :</a:t>
            </a:r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rodukují mužský pohlavní hormon</a:t>
            </a:r>
          </a:p>
          <a:p>
            <a:pPr marL="0" indent="0">
              <a:buNone/>
            </a:pPr>
            <a:endParaRPr lang="cs-CZ" dirty="0"/>
          </a:p>
          <a:p>
            <a:pPr lvl="8">
              <a:buFont typeface="Wingdings" pitchFamily="2" charset="2"/>
              <a:buChar char="q"/>
            </a:pPr>
            <a:r>
              <a:rPr lang="cs-CZ" sz="3200" b="1" i="1" dirty="0" smtClean="0"/>
              <a:t> Testosteron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5866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Testosteron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3800" dirty="0"/>
              <a:t>p</a:t>
            </a:r>
            <a:r>
              <a:rPr lang="cs-CZ" sz="3800" dirty="0" smtClean="0"/>
              <a:t>rodukci ovlivňuje :</a:t>
            </a:r>
          </a:p>
          <a:p>
            <a:pPr marL="0" indent="0">
              <a:buNone/>
            </a:pPr>
            <a:endParaRPr lang="cs-CZ" dirty="0"/>
          </a:p>
          <a:p>
            <a:pPr lvl="1">
              <a:buFont typeface="Arial" pitchFamily="34" charset="0"/>
              <a:buChar char="•"/>
            </a:pPr>
            <a:r>
              <a:rPr lang="cs-CZ" sz="2800" dirty="0" smtClean="0"/>
              <a:t>hormon adenohypofýzy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sz="3800" dirty="0"/>
              <a:t>t</a:t>
            </a:r>
            <a:r>
              <a:rPr lang="cs-CZ" sz="3800" dirty="0" smtClean="0"/>
              <a:t>vorba : </a:t>
            </a:r>
          </a:p>
          <a:p>
            <a:pPr marL="0" indent="0">
              <a:buNone/>
            </a:pPr>
            <a:r>
              <a:rPr lang="cs-CZ" dirty="0" smtClean="0"/>
              <a:t>	</a:t>
            </a:r>
          </a:p>
          <a:p>
            <a:pPr lvl="1">
              <a:buFont typeface="Arial" pitchFamily="34" charset="0"/>
              <a:buChar char="•"/>
            </a:pPr>
            <a:r>
              <a:rPr lang="cs-CZ" sz="2800" dirty="0" err="1" smtClean="0"/>
              <a:t>Leydigovy</a:t>
            </a:r>
            <a:r>
              <a:rPr lang="cs-CZ" sz="2800" dirty="0" smtClean="0"/>
              <a:t> buňky varlat</a:t>
            </a:r>
          </a:p>
          <a:p>
            <a:pPr lvl="1">
              <a:buFont typeface="Arial" pitchFamily="34" charset="0"/>
              <a:buChar char="•"/>
            </a:pPr>
            <a:r>
              <a:rPr lang="cs-CZ" sz="2800" dirty="0" smtClean="0"/>
              <a:t>puberta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3800" dirty="0"/>
              <a:t>ú</a:t>
            </a:r>
            <a:r>
              <a:rPr lang="cs-CZ" sz="3800" dirty="0" smtClean="0"/>
              <a:t>činky :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/>
              <a:t>r</a:t>
            </a:r>
            <a:r>
              <a:rPr lang="cs-CZ" dirty="0" smtClean="0"/>
              <a:t>ůst a vývoj pohlavních orgánů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/>
              <a:t>v</a:t>
            </a:r>
            <a:r>
              <a:rPr lang="cs-CZ" dirty="0" smtClean="0"/>
              <a:t>ývoj druhotných pohlavních znaků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/>
              <a:t>p</a:t>
            </a:r>
            <a:r>
              <a:rPr lang="cs-CZ" dirty="0" smtClean="0"/>
              <a:t>odporuje tvorbu bílkovin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/>
              <a:t>a</a:t>
            </a:r>
            <a:r>
              <a:rPr lang="cs-CZ" dirty="0" smtClean="0"/>
              <a:t>gresivní chování a sexuální pud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3878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Ženské pohlavní orgány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aječníky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Courier New" pitchFamily="49" charset="0"/>
              <a:buChar char="o"/>
            </a:pPr>
            <a:r>
              <a:rPr lang="cs-CZ" dirty="0"/>
              <a:t>f</a:t>
            </a:r>
            <a:r>
              <a:rPr lang="cs-CZ" dirty="0" smtClean="0"/>
              <a:t>unkce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rodukují ženské pohlavní hormony</a:t>
            </a:r>
          </a:p>
          <a:p>
            <a:pPr marL="0" indent="0">
              <a:buNone/>
            </a:pPr>
            <a:endParaRPr lang="cs-CZ" dirty="0"/>
          </a:p>
          <a:p>
            <a:pPr lvl="8">
              <a:buFont typeface="Wingdings" pitchFamily="2" charset="2"/>
              <a:buChar char="q"/>
            </a:pPr>
            <a:r>
              <a:rPr lang="cs-CZ" sz="3200" b="1" i="1" dirty="0" smtClean="0"/>
              <a:t> estrogeny</a:t>
            </a:r>
          </a:p>
          <a:p>
            <a:pPr lvl="8">
              <a:buFont typeface="Wingdings" pitchFamily="2" charset="2"/>
              <a:buChar char="q"/>
            </a:pPr>
            <a:r>
              <a:rPr lang="cs-CZ" sz="3200" dirty="0" smtClean="0"/>
              <a:t> </a:t>
            </a:r>
            <a:r>
              <a:rPr lang="cs-CZ" sz="3200" b="1" i="1" dirty="0" smtClean="0"/>
              <a:t>progesteron</a:t>
            </a:r>
            <a:endParaRPr lang="cs-CZ" sz="3200" b="1" i="1" dirty="0"/>
          </a:p>
        </p:txBody>
      </p:sp>
    </p:spTree>
    <p:extLst>
      <p:ext uri="{BB962C8B-B14F-4D97-AF65-F5344CB8AC3E}">
        <p14:creationId xmlns:p14="http://schemas.microsoft.com/office/powerpoint/2010/main" val="1036276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Estrogeny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3200" dirty="0"/>
              <a:t>p</a:t>
            </a:r>
            <a:r>
              <a:rPr lang="cs-CZ" sz="3200" dirty="0" smtClean="0"/>
              <a:t>rodukci ovlivňuje :</a:t>
            </a:r>
          </a:p>
          <a:p>
            <a:pPr marL="0" indent="0">
              <a:buNone/>
            </a:pPr>
            <a:endParaRPr lang="cs-CZ" sz="3200" dirty="0" smtClean="0"/>
          </a:p>
          <a:p>
            <a:pPr lvl="1">
              <a:buFont typeface="Arial" pitchFamily="34" charset="0"/>
              <a:buChar char="•"/>
            </a:pPr>
            <a:r>
              <a:rPr lang="cs-CZ" sz="2800" dirty="0"/>
              <a:t>h</a:t>
            </a:r>
            <a:r>
              <a:rPr lang="cs-CZ" sz="2800" dirty="0" smtClean="0"/>
              <a:t>ormon adenohypofýzy</a:t>
            </a:r>
          </a:p>
          <a:p>
            <a:pPr marL="457200" lvl="1" indent="0">
              <a:buNone/>
            </a:pPr>
            <a:endParaRPr lang="cs-CZ" sz="2800" dirty="0" smtClean="0"/>
          </a:p>
          <a:p>
            <a:pPr marL="457200" lvl="1" indent="0">
              <a:buNone/>
            </a:pPr>
            <a:endParaRPr lang="cs-CZ" sz="2800" dirty="0" smtClean="0"/>
          </a:p>
          <a:p>
            <a:pPr lvl="1">
              <a:buFont typeface="Arial" pitchFamily="34" charset="0"/>
              <a:buChar char="•"/>
            </a:pPr>
            <a:endParaRPr lang="cs-CZ" dirty="0"/>
          </a:p>
          <a:p>
            <a:pPr lvl="1">
              <a:buFont typeface="Arial" pitchFamily="34" charset="0"/>
              <a:buChar char="•"/>
            </a:pPr>
            <a:endParaRPr lang="cs-CZ" dirty="0" smtClean="0"/>
          </a:p>
          <a:p>
            <a:r>
              <a:rPr lang="cs-CZ" sz="3200" dirty="0"/>
              <a:t>t</a:t>
            </a:r>
            <a:r>
              <a:rPr lang="cs-CZ" sz="3200" dirty="0" smtClean="0"/>
              <a:t>vorba :</a:t>
            </a:r>
          </a:p>
          <a:p>
            <a:pPr marL="0" indent="0">
              <a:buNone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buňky </a:t>
            </a:r>
            <a:r>
              <a:rPr lang="cs-CZ" dirty="0"/>
              <a:t>G</a:t>
            </a:r>
            <a:r>
              <a:rPr lang="cs-CZ" dirty="0" smtClean="0"/>
              <a:t>raafova folikulu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3200" dirty="0"/>
              <a:t>ú</a:t>
            </a:r>
            <a:r>
              <a:rPr lang="cs-CZ" sz="3200" dirty="0" smtClean="0"/>
              <a:t>činky :</a:t>
            </a:r>
          </a:p>
          <a:p>
            <a:pPr marL="0" indent="0">
              <a:buNone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dirty="0"/>
              <a:t>r</a:t>
            </a:r>
            <a:r>
              <a:rPr lang="cs-CZ" dirty="0" smtClean="0"/>
              <a:t>ůst pohlavních orgánů</a:t>
            </a:r>
          </a:p>
          <a:p>
            <a:pPr marL="0" indent="0">
              <a:buNone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dirty="0"/>
              <a:t>v</a:t>
            </a:r>
            <a:r>
              <a:rPr lang="cs-CZ" dirty="0" smtClean="0"/>
              <a:t>ývoj druhotných pohlavních znaků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/>
              <a:t>u</a:t>
            </a:r>
            <a:r>
              <a:rPr lang="cs-CZ" dirty="0" smtClean="0"/>
              <a:t>platňuje se v první polovině menstruačního cyklu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r>
              <a:rPr lang="cs-CZ" dirty="0"/>
              <a:t>m</a:t>
            </a:r>
            <a:r>
              <a:rPr lang="cs-CZ" dirty="0" smtClean="0"/>
              <a:t>ají omlazující účinek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/>
              <a:t>p</a:t>
            </a:r>
            <a:r>
              <a:rPr lang="cs-CZ" dirty="0" smtClean="0"/>
              <a:t>ozvedá náladu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5849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Progesteron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p</a:t>
            </a:r>
            <a:r>
              <a:rPr lang="cs-CZ" dirty="0" smtClean="0"/>
              <a:t>rodukci ovlivňuje :</a:t>
            </a:r>
          </a:p>
          <a:p>
            <a:pPr marL="0" indent="0">
              <a:buNone/>
            </a:pPr>
            <a:endParaRPr lang="cs-CZ" dirty="0" smtClean="0"/>
          </a:p>
          <a:p>
            <a:pPr marL="742950" lvl="2" indent="-342900">
              <a:buFont typeface="Arial" pitchFamily="34" charset="0"/>
              <a:buChar char="•"/>
            </a:pPr>
            <a:r>
              <a:rPr lang="cs-CZ" dirty="0"/>
              <a:t>hormon </a:t>
            </a:r>
            <a:r>
              <a:rPr lang="cs-CZ" dirty="0" smtClean="0"/>
              <a:t>adenohypofýzy</a:t>
            </a:r>
          </a:p>
          <a:p>
            <a:pPr marL="742950" lvl="2" indent="-342900">
              <a:buFont typeface="Arial" pitchFamily="34" charset="0"/>
              <a:buChar char="•"/>
            </a:pP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tvorba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lvl="1">
              <a:buFont typeface="Arial" pitchFamily="34" charset="0"/>
              <a:buChar char="•"/>
            </a:pPr>
            <a:r>
              <a:rPr lang="cs-CZ" dirty="0"/>
              <a:t>ž</a:t>
            </a:r>
            <a:r>
              <a:rPr lang="cs-CZ" dirty="0" smtClean="0"/>
              <a:t>luté tělísko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placenta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ú</a:t>
            </a:r>
            <a:r>
              <a:rPr lang="cs-CZ" dirty="0" smtClean="0"/>
              <a:t>činky: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p</a:t>
            </a:r>
            <a:r>
              <a:rPr lang="cs-CZ" dirty="0" smtClean="0"/>
              <a:t>řevádí zbujelou děložní sliznici do sekrečního stádia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Wingdings" pitchFamily="2" charset="2"/>
              <a:buChar char="ü"/>
            </a:pP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ěhotenství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t</a:t>
            </a:r>
            <a:r>
              <a:rPr lang="cs-CZ" dirty="0" smtClean="0"/>
              <a:t>lumí činnost hladkého svalstva dělohy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u</a:t>
            </a:r>
            <a:r>
              <a:rPr lang="cs-CZ" dirty="0" smtClean="0"/>
              <a:t>držuje těhotenství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brání předčasnému porodu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9664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266</TotalTime>
  <Words>137</Words>
  <Application>Microsoft Office PowerPoint</Application>
  <PresentationFormat>Předvádění na obrazovce (4:3)</PresentationFormat>
  <Paragraphs>93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Pohlavní žlázy</vt:lpstr>
      <vt:lpstr>Pohlavní žlázy</vt:lpstr>
      <vt:lpstr>Mužské pohlavní orgány</vt:lpstr>
      <vt:lpstr>Testosteron</vt:lpstr>
      <vt:lpstr>Ženské pohlavní orgány</vt:lpstr>
      <vt:lpstr>Estrogeny</vt:lpstr>
      <vt:lpstr>Progesteron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34</cp:revision>
  <dcterms:created xsi:type="dcterms:W3CDTF">2012-10-09T15:11:06Z</dcterms:created>
  <dcterms:modified xsi:type="dcterms:W3CDTF">2012-11-01T15:40:20Z</dcterms:modified>
</cp:coreProperties>
</file>