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19FB443-56C5-4956-8742-4359C7E70D3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DAF6D0A-29F5-4407-B708-AEE919A11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19FB443-56C5-4956-8742-4359C7E70D3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DAF6D0A-29F5-4407-B708-AEE919A11E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19FB443-56C5-4956-8742-4359C7E70D3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DAF6D0A-29F5-4407-B708-AEE919A11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FB443-56C5-4956-8742-4359C7E70D3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F6D0A-29F5-4407-B708-AEE919A11E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FB443-56C5-4956-8742-4359C7E70D3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F6D0A-29F5-4407-B708-AEE919A11E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19FB443-56C5-4956-8742-4359C7E70D3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DAF6D0A-29F5-4407-B708-AEE919A11E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FB443-56C5-4956-8742-4359C7E70D3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F6D0A-29F5-4407-B708-AEE919A11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19FB443-56C5-4956-8742-4359C7E70D3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DAF6D0A-29F5-4407-B708-AEE919A11E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19FB443-56C5-4956-8742-4359C7E70D3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DAF6D0A-29F5-4407-B708-AEE919A11E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FB443-56C5-4956-8742-4359C7E70D3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F6D0A-29F5-4407-B708-AEE919A11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FB443-56C5-4956-8742-4359C7E70D3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F6D0A-29F5-4407-B708-AEE919A11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19FB443-56C5-4956-8742-4359C7E70D3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DAF6D0A-29F5-4407-B708-AEE919A11E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pl%C3%A1%C5%BE&amp;ex=1" TargetMode="External"/><Relationship Id="rId7" Type="http://schemas.openxmlformats.org/officeDocument/2006/relationships/hyperlink" Target="http://office.microsoft.com/cs-cz/images/results.aspx?qu=sn%C4%9Bhul%C3%A1k&amp;ex=1" TargetMode="External"/><Relationship Id="rId2" Type="http://schemas.openxmlformats.org/officeDocument/2006/relationships/hyperlink" Target="http://office.microsoft.com/cs-cz/images/results.aspx?qu=ly%C5%BEe&amp;ex=1#ai:MC900232438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v%C3%A1noce&amp;ex=1" TargetMode="External"/><Relationship Id="rId5" Type="http://schemas.openxmlformats.org/officeDocument/2006/relationships/hyperlink" Target="http://office.microsoft.com/cs-cz/images/results.aspx?qu=s%C3%A1n%C4%9B&amp;ex=1" TargetMode="External"/><Relationship Id="rId4" Type="http://schemas.openxmlformats.org/officeDocument/2006/relationships/hyperlink" Target="http://office.microsoft.com/cs-cz/images/results.aspx?qu=velikonoce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67744" y="332656"/>
            <a:ext cx="6172200" cy="189436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dirty="0" smtClean="0"/>
              <a:t>Playing with English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2000" dirty="0" smtClean="0"/>
              <a:t>Anotace: Materiál je určen pro žáky 7. ročníku a slouží k zábavnému procvičení základní slovní </a:t>
            </a:r>
            <a:r>
              <a:rPr lang="cs-CZ" sz="2000" smtClean="0"/>
              <a:t>zásoby 7. </a:t>
            </a:r>
            <a:r>
              <a:rPr lang="cs-CZ" sz="2000" dirty="0" smtClean="0"/>
              <a:t>Ročníku.</a:t>
            </a:r>
            <a:endParaRPr lang="en-GB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2348880"/>
            <a:ext cx="6172200" cy="353184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Název školy: ZŠ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štětí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, Ostrovní 300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Autor: Lenka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Pizúrová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Název materiálu: VY_32_INOVACE_AJ.7.A.+B.11_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playing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_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with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_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english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Název: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Playing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with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English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Vzdělávací oblast: Jazyk a jazyková komunikace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Vzdělávací obor: Cizí jazyk – anglický jazyk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Téma:  Přídavná jména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Ročník: 7.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Školní rok: 2011/2012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Datum</a:t>
            </a:r>
            <a:r>
              <a:rPr lang="cs-CZ" smtClean="0">
                <a:solidFill>
                  <a:schemeClr val="bg2">
                    <a:lumMod val="25000"/>
                  </a:schemeClr>
                </a:solidFill>
              </a:rPr>
              <a:t>: 03.04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 2012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Číslo operačního programu: CZ.1.07/1.4.00/21.1693</a:t>
            </a:r>
          </a:p>
          <a:p>
            <a:endParaRPr lang="cs-CZ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1368152" cy="1152128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/>
              <a:t>What month is it?</a:t>
            </a:r>
            <a:endParaRPr lang="en-GB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2242592" cy="5517232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cs-CZ" dirty="0" err="1" smtClean="0"/>
              <a:t>ecmbdeer</a:t>
            </a:r>
            <a:endParaRPr lang="cs-CZ" dirty="0" smtClean="0"/>
          </a:p>
          <a:p>
            <a:pPr>
              <a:lnSpc>
                <a:spcPct val="120000"/>
              </a:lnSpc>
            </a:pPr>
            <a:r>
              <a:rPr lang="cs-CZ" dirty="0" err="1" smtClean="0"/>
              <a:t>yluj</a:t>
            </a:r>
            <a:endParaRPr lang="cs-CZ" dirty="0" smtClean="0"/>
          </a:p>
          <a:p>
            <a:pPr>
              <a:lnSpc>
                <a:spcPct val="120000"/>
              </a:lnSpc>
            </a:pPr>
            <a:r>
              <a:rPr lang="cs-CZ" dirty="0" err="1" smtClean="0"/>
              <a:t>ugsuat</a:t>
            </a:r>
            <a:endParaRPr lang="cs-CZ" dirty="0" smtClean="0"/>
          </a:p>
          <a:p>
            <a:pPr>
              <a:lnSpc>
                <a:spcPct val="120000"/>
              </a:lnSpc>
            </a:pPr>
            <a:r>
              <a:rPr lang="cs-CZ" dirty="0" err="1" smtClean="0"/>
              <a:t>ripal</a:t>
            </a:r>
            <a:endParaRPr lang="cs-CZ" dirty="0" smtClean="0"/>
          </a:p>
          <a:p>
            <a:pPr>
              <a:lnSpc>
                <a:spcPct val="120000"/>
              </a:lnSpc>
            </a:pPr>
            <a:r>
              <a:rPr lang="cs-CZ" dirty="0" err="1" smtClean="0"/>
              <a:t>brferyua</a:t>
            </a:r>
            <a:endParaRPr lang="cs-CZ" dirty="0" smtClean="0"/>
          </a:p>
          <a:p>
            <a:pPr>
              <a:lnSpc>
                <a:spcPct val="120000"/>
              </a:lnSpc>
            </a:pPr>
            <a:r>
              <a:rPr lang="cs-CZ" dirty="0" err="1" smtClean="0"/>
              <a:t>arhcm</a:t>
            </a:r>
            <a:endParaRPr lang="cs-CZ" dirty="0" smtClean="0"/>
          </a:p>
          <a:p>
            <a:pPr>
              <a:lnSpc>
                <a:spcPct val="120000"/>
              </a:lnSpc>
            </a:pPr>
            <a:r>
              <a:rPr lang="cs-CZ" dirty="0" err="1" smtClean="0"/>
              <a:t>anjrauy</a:t>
            </a:r>
            <a:endParaRPr lang="cs-CZ" dirty="0" smtClean="0"/>
          </a:p>
          <a:p>
            <a:pPr>
              <a:lnSpc>
                <a:spcPct val="120000"/>
              </a:lnSpc>
            </a:pPr>
            <a:r>
              <a:rPr lang="cs-CZ" dirty="0" err="1" smtClean="0"/>
              <a:t>uenj</a:t>
            </a:r>
            <a:endParaRPr lang="cs-CZ" dirty="0" smtClean="0"/>
          </a:p>
          <a:p>
            <a:pPr>
              <a:lnSpc>
                <a:spcPct val="120000"/>
              </a:lnSpc>
            </a:pPr>
            <a:r>
              <a:rPr lang="cs-CZ" dirty="0" err="1" smtClean="0"/>
              <a:t>ptesembre</a:t>
            </a:r>
            <a:endParaRPr lang="cs-CZ" dirty="0" smtClean="0"/>
          </a:p>
          <a:p>
            <a:pPr>
              <a:lnSpc>
                <a:spcPct val="120000"/>
              </a:lnSpc>
            </a:pPr>
            <a:r>
              <a:rPr lang="cs-CZ" dirty="0" err="1" smtClean="0"/>
              <a:t>oocrbte</a:t>
            </a:r>
            <a:endParaRPr lang="cs-CZ" dirty="0" smtClean="0"/>
          </a:p>
          <a:p>
            <a:pPr>
              <a:lnSpc>
                <a:spcPct val="120000"/>
              </a:lnSpc>
            </a:pPr>
            <a:r>
              <a:rPr lang="cs-CZ" dirty="0" err="1" smtClean="0"/>
              <a:t>vbmoener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48264" y="1412776"/>
            <a:ext cx="16065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December</a:t>
            </a:r>
            <a:endParaRPr lang="en-GB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20272" y="1916832"/>
            <a:ext cx="7328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July</a:t>
            </a:r>
            <a:endParaRPr lang="en-GB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48264" y="2420888"/>
            <a:ext cx="1143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August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20272" y="2924944"/>
            <a:ext cx="8018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April</a:t>
            </a:r>
            <a:endParaRPr lang="en-GB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48264" y="3429000"/>
            <a:ext cx="1417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February</a:t>
            </a:r>
            <a:endParaRPr lang="en-GB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20272" y="3933056"/>
            <a:ext cx="10406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March</a:t>
            </a:r>
            <a:endParaRPr lang="en-GB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4437112"/>
            <a:ext cx="1281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January</a:t>
            </a:r>
            <a:endParaRPr lang="en-GB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4869160"/>
            <a:ext cx="8531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June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5301208"/>
            <a:ext cx="16914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September</a:t>
            </a:r>
            <a:endParaRPr lang="en-GB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5805264"/>
            <a:ext cx="1279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October</a:t>
            </a:r>
            <a:endParaRPr lang="en-GB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6237312"/>
            <a:ext cx="16065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November</a:t>
            </a:r>
            <a:endParaRPr lang="en-GB" sz="24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000" dirty="0" smtClean="0"/>
              <a:t>When can you do these things?</a:t>
            </a:r>
            <a:endParaRPr lang="en-GB" sz="4000" dirty="0"/>
          </a:p>
        </p:txBody>
      </p:sp>
      <p:pic>
        <p:nvPicPr>
          <p:cNvPr id="1026" name="Picture 2" descr="chlapci,děti,dítka,lidé,lyžaři,lyže,lyžování,páni,roční období,sporty,volný ča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1" y="1700809"/>
            <a:ext cx="2160240" cy="2016224"/>
          </a:xfrm>
          <a:prstGeom prst="rect">
            <a:avLst/>
          </a:prstGeom>
          <a:noFill/>
        </p:spPr>
      </p:pic>
      <p:pic>
        <p:nvPicPr>
          <p:cNvPr id="1028" name="Picture 4" descr="deštníky,elektronika,haly,krémy,lidé,moře,opalovací krém,písky,plavky,pláže,příroda,rádia,sluneční brýle,technologie,volný čas,ženy,židl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412776"/>
            <a:ext cx="2160240" cy="2087513"/>
          </a:xfrm>
          <a:prstGeom prst="rect">
            <a:avLst/>
          </a:prstGeom>
          <a:noFill/>
        </p:spPr>
      </p:pic>
      <p:pic>
        <p:nvPicPr>
          <p:cNvPr id="1030" name="Picture 6" descr="iCLIPART,návrhy,oslava,oslavy,plněné čokoládou,svátky,vajíčka,Velikonoce,vícebarevný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4221088"/>
            <a:ext cx="2304256" cy="2159521"/>
          </a:xfrm>
          <a:prstGeom prst="rect">
            <a:avLst/>
          </a:prstGeom>
          <a:noFill/>
        </p:spPr>
      </p:pic>
      <p:pic>
        <p:nvPicPr>
          <p:cNvPr id="1032" name="Picture 8" descr="chlapci,děti,jízda na saních,jízda po toboganu,osoby,sáně,sporty,tobogany,volný čas,zim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2060848"/>
            <a:ext cx="2520280" cy="2375545"/>
          </a:xfrm>
          <a:prstGeom prst="rect">
            <a:avLst/>
          </a:prstGeom>
          <a:noFill/>
        </p:spPr>
      </p:pic>
      <p:pic>
        <p:nvPicPr>
          <p:cNvPr id="1034" name="Picture 10" descr="batohy,chlapci,chůze,dětství,iStockphoto,nezávislost,odvaha,první den ve škole,sáčky na oběd,školy,taška,venku,zpět do škol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3933056"/>
            <a:ext cx="2555776" cy="230353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4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417638"/>
          </a:xfrm>
        </p:spPr>
        <p:txBody>
          <a:bodyPr>
            <a:normAutofit/>
          </a:bodyPr>
          <a:lstStyle/>
          <a:p>
            <a:pPr algn="ctr"/>
            <a:r>
              <a:rPr lang="en-GB" sz="4000" dirty="0" smtClean="0"/>
              <a:t>When can you do these things?</a:t>
            </a:r>
            <a:endParaRPr lang="en-GB" sz="4000" dirty="0"/>
          </a:p>
        </p:txBody>
      </p:sp>
      <p:pic>
        <p:nvPicPr>
          <p:cNvPr id="3" name="Picture 12" descr="http://officeimg.vo.msecnd.net/en-us/images/MH90044028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700808"/>
            <a:ext cx="3095625" cy="3095625"/>
          </a:xfrm>
          <a:prstGeom prst="rect">
            <a:avLst/>
          </a:prstGeom>
          <a:noFill/>
        </p:spPr>
      </p:pic>
      <p:pic>
        <p:nvPicPr>
          <p:cNvPr id="17410" name="Picture 2" descr="oslavy,roční období,sněhuláci,svátky,vánoce,zvláštní příležit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40768"/>
            <a:ext cx="3095625" cy="3095625"/>
          </a:xfrm>
          <a:prstGeom prst="rect">
            <a:avLst/>
          </a:prstGeom>
          <a:noFill/>
        </p:spPr>
      </p:pic>
      <p:pic>
        <p:nvPicPr>
          <p:cNvPr id="17412" name="Picture 4" descr="fotbal,fotbalisté,fotografie,osoby,sporty,týmy,volný ča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3762375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/>
              <a:t>What is wrong?</a:t>
            </a:r>
            <a:endParaRPr lang="en-GB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00200"/>
            <a:ext cx="8208912" cy="487375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Monday     week     weekend     Tuesday     night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flu     headache     pill     </a:t>
            </a:r>
            <a:r>
              <a:rPr lang="en-GB" dirty="0" err="1" smtClean="0"/>
              <a:t>sorethroat</a:t>
            </a:r>
            <a:r>
              <a:rPr lang="en-GB" dirty="0" smtClean="0"/>
              <a:t>     temperature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write     read     sing     paper     get up          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football     swimming     tennis     drawing     basketball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sugar     water     butter     sausage      saucepan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tomatoes     potatoes     oranges     water     onions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g</a:t>
            </a:r>
            <a:r>
              <a:rPr lang="en-GB" dirty="0" smtClean="0"/>
              <a:t>lass     cup     milk     frying pan     fork</a:t>
            </a:r>
            <a:endParaRPr lang="en-GB" dirty="0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06613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 smtClean="0"/>
              <a:t>Worsearch</a:t>
            </a:r>
            <a:r>
              <a:rPr lang="en-GB" sz="4000" dirty="0" smtClean="0"/>
              <a:t> – can you find these words?</a:t>
            </a:r>
            <a:endParaRPr lang="en-GB" sz="4000" dirty="0"/>
          </a:p>
        </p:txBody>
      </p:sp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323528" y="1484784"/>
            <a:ext cx="5976664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60363" algn="l"/>
                <a:tab pos="719138" algn="l"/>
                <a:tab pos="4032250" algn="l"/>
              </a:tabLst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</a:t>
            </a: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S T  I  L U  F I  T  U A E B D K H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60363" algn="l"/>
                <a:tab pos="719138" algn="l"/>
                <a:tab pos="4032250" algn="l"/>
              </a:tabLst>
            </a:pP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P D N P R O U D X </a:t>
            </a:r>
            <a:r>
              <a:rPr kumimoji="0" lang="cs-CZ" sz="2000" b="0" i="0" u="none" strike="noStrike" cap="none" spc="100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X</a:t>
            </a: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M C P Z B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60363" algn="l"/>
                <a:tab pos="719138" algn="l"/>
                <a:tab pos="4032250" algn="l"/>
              </a:tabLst>
            </a:pP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C Q T </a:t>
            </a:r>
            <a:r>
              <a:rPr kumimoji="0" lang="cs-CZ" sz="2000" b="0" i="0" u="none" strike="noStrike" cap="none" spc="100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T</a:t>
            </a: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A P F E P W G C F W F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60363" algn="l"/>
                <a:tab pos="719138" algn="l"/>
                <a:tab pos="4032250" algn="l"/>
              </a:tabLst>
            </a:pP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R J E U E O L E V Y S W Q G O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60363" algn="l"/>
                <a:tab pos="719138" algn="l"/>
                <a:tab pos="4032250" algn="l"/>
              </a:tabLst>
            </a:pP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I  </a:t>
            </a:r>
            <a:r>
              <a:rPr kumimoji="0" lang="cs-CZ" sz="2000" b="0" i="0" u="none" strike="noStrike" cap="none" spc="100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I</a:t>
            </a: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 L  B  O B N D P Z U Y V K P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60363" algn="l"/>
                <a:tab pos="719138" algn="l"/>
                <a:tab pos="4032250" algn="l"/>
              </a:tabLst>
            </a:pP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D G L G W S A P H R O D Z Y J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60363" algn="l"/>
                <a:tab pos="719138" algn="l"/>
                <a:tab pos="4032250" algn="l"/>
              </a:tabLst>
            </a:pP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L  M I E  I  H A H E B E K A V K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60363" algn="l"/>
                <a:tab pos="719138" algn="l"/>
                <a:tab pos="4032250" algn="l"/>
              </a:tabLst>
            </a:pP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S G </a:t>
            </a:r>
            <a:r>
              <a:rPr kumimoji="0" lang="cs-CZ" sz="2000" b="0" i="0" u="none" strike="noStrike" cap="none" spc="100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G</a:t>
            </a: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V L H I D B H G F D O M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60363" algn="l"/>
                <a:tab pos="719138" algn="l"/>
                <a:tab pos="4032250" algn="l"/>
              </a:tabLst>
            </a:pP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G N E L B </a:t>
            </a:r>
            <a:r>
              <a:rPr kumimoji="0" lang="cs-CZ" sz="2000" b="0" i="0" u="none" strike="noStrike" cap="none" spc="100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B</a:t>
            </a: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X T O I  R G I  B  L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60363" algn="l"/>
                <a:tab pos="719138" algn="l"/>
                <a:tab pos="4032250" algn="l"/>
              </a:tabLst>
            </a:pP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X E N L Y G A T E G O E R P J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60363" algn="l"/>
                <a:tab pos="719138" algn="l"/>
                <a:tab pos="4032250" algn="l"/>
              </a:tabLst>
            </a:pP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N A T F N E Z R W H G H X Z 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60363" algn="l"/>
                <a:tab pos="719138" algn="l"/>
                <a:tab pos="4032250" algn="l"/>
              </a:tabLst>
            </a:pP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O E H M G D N B E F L G B W V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60363" algn="l"/>
                <a:tab pos="719138" algn="l"/>
                <a:tab pos="4032250" algn="l"/>
              </a:tabLst>
            </a:pP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G V N </a:t>
            </a:r>
            <a:r>
              <a:rPr kumimoji="0" lang="cs-CZ" sz="2000" b="0" i="0" u="none" strike="noStrike" cap="none" spc="100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N</a:t>
            </a: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Q P </a:t>
            </a:r>
            <a:r>
              <a:rPr kumimoji="0" lang="cs-CZ" sz="2000" b="0" i="0" u="none" strike="noStrike" cap="none" spc="100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P</a:t>
            </a: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C J S B N S A Z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60363" algn="l"/>
                <a:tab pos="719138" algn="l"/>
                <a:tab pos="4032250" algn="l"/>
              </a:tabLst>
            </a:pP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G D X D V Q D O K O I J Z E Q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60363" algn="l"/>
                <a:tab pos="719138" algn="l"/>
                <a:tab pos="4032250" algn="l"/>
              </a:tabLst>
            </a:pP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K M B </a:t>
            </a:r>
            <a:r>
              <a:rPr kumimoji="0" lang="cs-CZ" sz="2000" b="0" i="0" u="none" strike="noStrike" cap="none" spc="100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B</a:t>
            </a:r>
            <a:r>
              <a:rPr kumimoji="0" lang="cs-CZ" sz="2000" b="0" i="0" u="none" strike="noStrike" cap="none" spc="100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 Unicode MS" pitchFamily="34" charset="-128"/>
                <a:cs typeface="Arial" pitchFamily="34" charset="0"/>
              </a:rPr>
              <a:t> G P W I L I X M V N T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5868144" y="1484784"/>
            <a:ext cx="2664296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0" algn="l"/>
              </a:tabLst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92D050"/>
                </a:solidFill>
                <a:effectLst/>
                <a:latin typeface="Arial Unicode MS" pitchFamily="34" charset="-128"/>
                <a:cs typeface="Arial" pitchFamily="34" charset="0"/>
              </a:rPr>
              <a:t>BEAUTIFUL </a:t>
            </a:r>
          </a:p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92D050"/>
                </a:solidFill>
                <a:effectLst/>
                <a:latin typeface="Arial Unicode MS" pitchFamily="34" charset="-128"/>
                <a:cs typeface="Arial" pitchFamily="34" charset="0"/>
              </a:rPr>
              <a:t>BIG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0" algn="l"/>
              </a:tabLst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92D050"/>
                </a:solidFill>
                <a:effectLst/>
                <a:latin typeface="Arial Unicode MS" pitchFamily="34" charset="-128"/>
                <a:cs typeface="Arial" pitchFamily="34" charset="0"/>
              </a:rPr>
              <a:t>EXPENSIVE </a:t>
            </a:r>
            <a:r>
              <a:rPr kumimoji="0" lang="cs-CZ" sz="2400" b="1" i="0" u="none" strike="noStrike" cap="none" normalizeH="0" dirty="0" smtClean="0">
                <a:ln>
                  <a:noFill/>
                </a:ln>
                <a:solidFill>
                  <a:srgbClr val="92D050"/>
                </a:solidFill>
                <a:effectLst/>
                <a:latin typeface="Arial Unicode MS" pitchFamily="34" charset="-128"/>
                <a:cs typeface="Arial" pitchFamily="34" charset="0"/>
              </a:rPr>
              <a:t>        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92D050"/>
                </a:solidFill>
                <a:effectLst/>
                <a:latin typeface="Arial Unicode MS" pitchFamily="34" charset="-128"/>
                <a:cs typeface="Arial" pitchFamily="34" charset="0"/>
              </a:rPr>
              <a:t>   GORGEOUS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92D050"/>
                </a:solidFill>
                <a:effectLst/>
                <a:latin typeface="Arial Unicode MS" pitchFamily="34" charset="-128"/>
                <a:cs typeface="Arial" pitchFamily="34" charset="0"/>
              </a:rPr>
              <a:t>HAPPY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92D050"/>
                </a:solidFill>
                <a:effectLst/>
                <a:latin typeface="Arial Unicode MS" pitchFamily="34" charset="-128"/>
                <a:cs typeface="Arial" pitchFamily="34" charset="0"/>
              </a:rPr>
              <a:t>HIGH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92D050"/>
                </a:solidFill>
                <a:effectLst/>
                <a:latin typeface="Arial Unicode MS" pitchFamily="34" charset="-128"/>
                <a:cs typeface="Arial" pitchFamily="34" charset="0"/>
              </a:rPr>
              <a:t>INTELLIGENT MISERABLE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92D050"/>
                </a:solidFill>
                <a:effectLst/>
                <a:latin typeface="Arial Unicode MS" pitchFamily="34" charset="-128"/>
                <a:cs typeface="Arial" pitchFamily="34" charset="0"/>
              </a:rPr>
              <a:t>PROUD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92D050"/>
                </a:solidFill>
                <a:effectLst/>
                <a:latin typeface="Arial Unicode MS" pitchFamily="34" charset="-128"/>
                <a:cs typeface="Arial" pitchFamily="34" charset="0"/>
              </a:rPr>
              <a:t>RED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92D050"/>
                </a:solidFill>
                <a:effectLst/>
                <a:latin typeface="Arial Unicode MS" pitchFamily="34" charset="-128"/>
                <a:cs typeface="Arial" pitchFamily="34" charset="0"/>
              </a:rPr>
              <a:t>WHITE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92D050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92D050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rgbClr val="92D050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Materiál slouží k zopakování části slovní zásoby 7. ročníku</a:t>
            </a:r>
          </a:p>
          <a:p>
            <a:r>
              <a:rPr lang="cs-CZ" dirty="0" smtClean="0"/>
              <a:t>1. </a:t>
            </a:r>
            <a:r>
              <a:rPr lang="cs-CZ" dirty="0" err="1" smtClean="0"/>
              <a:t>slide</a:t>
            </a:r>
            <a:r>
              <a:rPr lang="cs-CZ" dirty="0" smtClean="0"/>
              <a:t> – přesmyčky – děti určí o který měsíc se jedná</a:t>
            </a:r>
          </a:p>
          <a:p>
            <a:r>
              <a:rPr lang="cs-CZ" dirty="0" smtClean="0"/>
              <a:t>2., 3. a 4. </a:t>
            </a:r>
            <a:r>
              <a:rPr lang="cs-CZ" dirty="0" err="1" smtClean="0"/>
              <a:t>slide</a:t>
            </a:r>
            <a:r>
              <a:rPr lang="cs-CZ" dirty="0" smtClean="0"/>
              <a:t> – po </a:t>
            </a:r>
            <a:r>
              <a:rPr lang="cs-CZ" dirty="0" err="1" smtClean="0"/>
              <a:t>pokliku</a:t>
            </a:r>
            <a:r>
              <a:rPr lang="cs-CZ" dirty="0" smtClean="0"/>
              <a:t> se objeví obrázek, dětí řeknou větu, který měsíc mohou činnost na obrázku dělat</a:t>
            </a:r>
          </a:p>
          <a:p>
            <a:r>
              <a:rPr lang="cs-CZ" dirty="0" smtClean="0"/>
              <a:t>5. </a:t>
            </a:r>
            <a:r>
              <a:rPr lang="cs-CZ" dirty="0" err="1" smtClean="0"/>
              <a:t>slide</a:t>
            </a:r>
            <a:r>
              <a:rPr lang="cs-CZ" dirty="0" smtClean="0"/>
              <a:t> – děti vyškrtnou, co do řady nepatří</a:t>
            </a:r>
          </a:p>
          <a:p>
            <a:endParaRPr lang="cs-CZ" dirty="0" smtClean="0"/>
          </a:p>
          <a:p>
            <a:r>
              <a:rPr lang="cs-CZ" dirty="0" smtClean="0"/>
              <a:t>6. </a:t>
            </a:r>
            <a:r>
              <a:rPr lang="cs-CZ" dirty="0" err="1" smtClean="0"/>
              <a:t>slide</a:t>
            </a:r>
            <a:r>
              <a:rPr lang="cs-CZ" dirty="0" smtClean="0"/>
              <a:t> - </a:t>
            </a:r>
            <a:r>
              <a:rPr lang="cs-CZ" dirty="0" err="1" smtClean="0"/>
              <a:t>osmisměrka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4291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003232" cy="5472608"/>
          </a:xfrm>
        </p:spPr>
        <p:txBody>
          <a:bodyPr>
            <a:normAutofit fontScale="92500"/>
          </a:bodyPr>
          <a:lstStyle/>
          <a:p>
            <a:r>
              <a:rPr lang="cs-CZ" sz="2000" dirty="0"/>
              <a:t>Klipart </a:t>
            </a:r>
            <a:r>
              <a:rPr lang="en-US" sz="2000" dirty="0"/>
              <a:t>[</a:t>
            </a:r>
            <a:r>
              <a:rPr lang="cs-CZ" sz="2000" dirty="0"/>
              <a:t>on-line</a:t>
            </a:r>
            <a:r>
              <a:rPr lang="en-US" sz="2000" dirty="0"/>
              <a:t>]</a:t>
            </a:r>
            <a:r>
              <a:rPr lang="cs-CZ" sz="2000" dirty="0"/>
              <a:t>. 2012 </a:t>
            </a:r>
            <a:r>
              <a:rPr lang="en-US" sz="2000" dirty="0"/>
              <a:t>[</a:t>
            </a:r>
            <a:r>
              <a:rPr lang="cs-CZ" sz="2000" dirty="0"/>
              <a:t>cit. </a:t>
            </a:r>
            <a:r>
              <a:rPr lang="cs-CZ" sz="2000" dirty="0" smtClean="0"/>
              <a:t>2012-04-02</a:t>
            </a:r>
            <a:r>
              <a:rPr lang="en-US" sz="2000" dirty="0" smtClean="0"/>
              <a:t>]</a:t>
            </a:r>
            <a:r>
              <a:rPr lang="cs-CZ" sz="2000" dirty="0"/>
              <a:t>. Dostupný z www:</a:t>
            </a:r>
          </a:p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 smtClean="0">
                <a:hlinkClick r:id="rId2"/>
              </a:rPr>
              <a:t>://office.microsoft.com/cs-cz/images/results.aspx?qu=ly%C5%BEe&amp;ex=1#ai:MC900232438|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http://office.</a:t>
            </a:r>
            <a:r>
              <a:rPr lang="cs-CZ" sz="2000" dirty="0" err="1" smtClean="0">
                <a:hlinkClick r:id="rId3"/>
              </a:rPr>
              <a:t>microsoft.com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cs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images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results.aspx</a:t>
            </a:r>
            <a:r>
              <a:rPr lang="cs-CZ" sz="2000" dirty="0" smtClean="0">
                <a:hlinkClick r:id="rId3"/>
              </a:rPr>
              <a:t>?</a:t>
            </a:r>
            <a:r>
              <a:rPr lang="cs-CZ" sz="2000" dirty="0" err="1" smtClean="0">
                <a:hlinkClick r:id="rId3"/>
              </a:rPr>
              <a:t>qu</a:t>
            </a:r>
            <a:r>
              <a:rPr lang="cs-CZ" sz="2000" dirty="0" smtClean="0">
                <a:hlinkClick r:id="rId3"/>
              </a:rPr>
              <a:t>=</a:t>
            </a:r>
            <a:r>
              <a:rPr lang="cs-CZ" sz="2000" dirty="0" err="1" smtClean="0">
                <a:hlinkClick r:id="rId3"/>
              </a:rPr>
              <a:t>pl</a:t>
            </a:r>
            <a:r>
              <a:rPr lang="cs-CZ" sz="2000" dirty="0" smtClean="0">
                <a:hlinkClick r:id="rId3"/>
              </a:rPr>
              <a:t>%C3%A1%C5%BE&amp;ex=1#</a:t>
            </a:r>
            <a:r>
              <a:rPr lang="cs-CZ" sz="2000" dirty="0" err="1" smtClean="0">
                <a:hlinkClick r:id="rId3"/>
              </a:rPr>
              <a:t>ai</a:t>
            </a:r>
            <a:r>
              <a:rPr lang="cs-CZ" sz="2000" dirty="0" smtClean="0">
                <a:hlinkClick r:id="rId3"/>
              </a:rPr>
              <a:t>:MC900411998|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http://office.</a:t>
            </a:r>
            <a:r>
              <a:rPr lang="cs-CZ" sz="2000" dirty="0" err="1" smtClean="0">
                <a:hlinkClick r:id="rId4"/>
              </a:rPr>
              <a:t>microsoft.com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cs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images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results.aspx</a:t>
            </a:r>
            <a:r>
              <a:rPr lang="cs-CZ" sz="2000" dirty="0" smtClean="0">
                <a:hlinkClick r:id="rId4"/>
              </a:rPr>
              <a:t>?</a:t>
            </a:r>
            <a:r>
              <a:rPr lang="cs-CZ" sz="2000" dirty="0" err="1" smtClean="0">
                <a:hlinkClick r:id="rId4"/>
              </a:rPr>
              <a:t>qu</a:t>
            </a:r>
            <a:r>
              <a:rPr lang="cs-CZ" sz="2000" dirty="0" smtClean="0">
                <a:hlinkClick r:id="rId4"/>
              </a:rPr>
              <a:t>=velikonoce&amp;ex=1#</a:t>
            </a:r>
            <a:r>
              <a:rPr lang="cs-CZ" sz="2000" dirty="0" err="1" smtClean="0">
                <a:hlinkClick r:id="rId4"/>
              </a:rPr>
              <a:t>ai</a:t>
            </a:r>
            <a:r>
              <a:rPr lang="cs-CZ" sz="2000" dirty="0" smtClean="0">
                <a:hlinkClick r:id="rId4"/>
              </a:rPr>
              <a:t>:MP900449129|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http://office.</a:t>
            </a:r>
            <a:r>
              <a:rPr lang="cs-CZ" sz="2000" dirty="0" err="1" smtClean="0">
                <a:hlinkClick r:id="rId5"/>
              </a:rPr>
              <a:t>microsoft.com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cs</a:t>
            </a:r>
            <a:r>
              <a:rPr lang="cs-CZ" sz="2000" dirty="0" smtClean="0">
                <a:hlinkClick r:id="rId5"/>
              </a:rPr>
              <a:t>-</a:t>
            </a:r>
            <a:r>
              <a:rPr lang="cs-CZ" sz="2000" dirty="0" err="1" smtClean="0">
                <a:hlinkClick r:id="rId5"/>
              </a:rPr>
              <a:t>cz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images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results.aspx</a:t>
            </a:r>
            <a:r>
              <a:rPr lang="cs-CZ" sz="2000" dirty="0" smtClean="0">
                <a:hlinkClick r:id="rId5"/>
              </a:rPr>
              <a:t>?</a:t>
            </a:r>
            <a:r>
              <a:rPr lang="cs-CZ" sz="2000" dirty="0" err="1" smtClean="0">
                <a:hlinkClick r:id="rId5"/>
              </a:rPr>
              <a:t>qu</a:t>
            </a:r>
            <a:r>
              <a:rPr lang="cs-CZ" sz="2000" dirty="0" smtClean="0">
                <a:hlinkClick r:id="rId5"/>
              </a:rPr>
              <a:t>=s%C3%A1n%C4%9B&amp;ex=1#</a:t>
            </a:r>
            <a:r>
              <a:rPr lang="cs-CZ" sz="2000" dirty="0" err="1" smtClean="0">
                <a:hlinkClick r:id="rId5"/>
              </a:rPr>
              <a:t>ai</a:t>
            </a:r>
            <a:r>
              <a:rPr lang="cs-CZ" sz="2000" dirty="0" smtClean="0">
                <a:hlinkClick r:id="rId5"/>
              </a:rPr>
              <a:t>:MC900232131|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http://office.</a:t>
            </a:r>
            <a:r>
              <a:rPr lang="cs-CZ" sz="2000" dirty="0" err="1" smtClean="0">
                <a:hlinkClick r:id="rId6"/>
              </a:rPr>
              <a:t>microsoft.com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cs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cz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images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results.aspx</a:t>
            </a:r>
            <a:r>
              <a:rPr lang="cs-CZ" sz="2000" dirty="0" smtClean="0">
                <a:hlinkClick r:id="rId6"/>
              </a:rPr>
              <a:t>?</a:t>
            </a:r>
            <a:r>
              <a:rPr lang="cs-CZ" sz="2000" dirty="0" err="1" smtClean="0">
                <a:hlinkClick r:id="rId6"/>
              </a:rPr>
              <a:t>qu</a:t>
            </a:r>
            <a:r>
              <a:rPr lang="cs-CZ" sz="2000" dirty="0" smtClean="0">
                <a:hlinkClick r:id="rId6"/>
              </a:rPr>
              <a:t>=v%C3%A1noce&amp;ex=1#</a:t>
            </a:r>
            <a:r>
              <a:rPr lang="cs-CZ" sz="2000" dirty="0" err="1" smtClean="0">
                <a:hlinkClick r:id="rId6"/>
              </a:rPr>
              <a:t>ai</a:t>
            </a:r>
            <a:r>
              <a:rPr lang="cs-CZ" sz="2000" dirty="0" smtClean="0">
                <a:hlinkClick r:id="rId6"/>
              </a:rPr>
              <a:t>:MP900440281|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http://office.</a:t>
            </a:r>
            <a:r>
              <a:rPr lang="cs-CZ" sz="2000" dirty="0" err="1" smtClean="0">
                <a:hlinkClick r:id="rId7"/>
              </a:rPr>
              <a:t>microsoft.com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cs</a:t>
            </a:r>
            <a:r>
              <a:rPr lang="cs-CZ" sz="2000" dirty="0" smtClean="0">
                <a:hlinkClick r:id="rId7"/>
              </a:rPr>
              <a:t>-</a:t>
            </a:r>
            <a:r>
              <a:rPr lang="cs-CZ" sz="2000" dirty="0" err="1" smtClean="0">
                <a:hlinkClick r:id="rId7"/>
              </a:rPr>
              <a:t>cz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images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results.aspx</a:t>
            </a:r>
            <a:r>
              <a:rPr lang="cs-CZ" sz="2000" dirty="0" smtClean="0">
                <a:hlinkClick r:id="rId7"/>
              </a:rPr>
              <a:t>?</a:t>
            </a:r>
            <a:r>
              <a:rPr lang="cs-CZ" sz="2000" dirty="0" err="1" smtClean="0">
                <a:hlinkClick r:id="rId7"/>
              </a:rPr>
              <a:t>qu</a:t>
            </a:r>
            <a:r>
              <a:rPr lang="cs-CZ" sz="2000" dirty="0" smtClean="0">
                <a:hlinkClick r:id="rId7"/>
              </a:rPr>
              <a:t>=</a:t>
            </a:r>
            <a:r>
              <a:rPr lang="cs-CZ" sz="2000" dirty="0" err="1" smtClean="0">
                <a:hlinkClick r:id="rId7"/>
              </a:rPr>
              <a:t>sn</a:t>
            </a:r>
            <a:r>
              <a:rPr lang="cs-CZ" sz="2000" dirty="0" smtClean="0">
                <a:hlinkClick r:id="rId7"/>
              </a:rPr>
              <a:t>%C4%9Bhul%C3%A1k&amp;ex=1#</a:t>
            </a:r>
            <a:r>
              <a:rPr lang="cs-CZ" sz="2000" dirty="0" err="1" smtClean="0">
                <a:hlinkClick r:id="rId7"/>
              </a:rPr>
              <a:t>ai</a:t>
            </a:r>
            <a:r>
              <a:rPr lang="cs-CZ" sz="2000" dirty="0" smtClean="0">
                <a:hlinkClick r:id="rId7"/>
              </a:rPr>
              <a:t>:MC900304877|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77</TotalTime>
  <Words>461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Playing with English Anotace: Materiál je určen pro žáky 7. ročníku a slouží k zábavnému procvičení základní slovní zásoby 7. Ročníku.</vt:lpstr>
      <vt:lpstr>What month is it?</vt:lpstr>
      <vt:lpstr>When can you do these things?</vt:lpstr>
      <vt:lpstr>When can you do these things?</vt:lpstr>
      <vt:lpstr>What is wrong?</vt:lpstr>
      <vt:lpstr>Worsearch – can you find these words?</vt:lpstr>
      <vt:lpstr>Metodický návod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Playing with English Anotace:</dc:title>
  <dc:creator>Lenočka</dc:creator>
  <cp:lastModifiedBy>PC-03TY</cp:lastModifiedBy>
  <cp:revision>11</cp:revision>
  <dcterms:created xsi:type="dcterms:W3CDTF">2012-04-01T16:19:07Z</dcterms:created>
  <dcterms:modified xsi:type="dcterms:W3CDTF">2012-04-03T09:39:37Z</dcterms:modified>
</cp:coreProperties>
</file>