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60" r:id="rId4"/>
    <p:sldId id="261" r:id="rId5"/>
    <p:sldId id="262" r:id="rId6"/>
    <p:sldId id="264" r:id="rId7"/>
    <p:sldId id="258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82B85C-B1F7-43A7-9AF7-292836D5BE36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D507F5-FB64-434F-8EDD-D755839EA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D507F5-FB64-434F-8EDD-D755839EAA3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8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F4A271-CB0F-4FE0-AE0B-4A203A2FAB3E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DFEDDBD-B4FA-4B84-8D85-E0C1718FA2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es&amp;ex=1" TargetMode="External"/><Relationship Id="rId3" Type="http://schemas.openxmlformats.org/officeDocument/2006/relationships/hyperlink" Target="http://office.microsoft.com/cs-cz/images/results.aspx?qu=raj%C4%8De&amp;ex=1" TargetMode="External"/><Relationship Id="rId7" Type="http://schemas.openxmlformats.org/officeDocument/2006/relationships/hyperlink" Target="http://office.microsoft.com/cs-cz/images/results.aspx?qu=s%C3%BDr&amp;ex=1" TargetMode="External"/><Relationship Id="rId2" Type="http://schemas.openxmlformats.org/officeDocument/2006/relationships/hyperlink" Target="http://office.microsoft.com/cs-cz/images/results.aspx?qu=ml%C3%A9ko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%C3%A1rky&amp;ex=1" TargetMode="External"/><Relationship Id="rId5" Type="http://schemas.openxmlformats.org/officeDocument/2006/relationships/hyperlink" Target="http://office.microsoft.com/cs-cz/images/results.aspx?qu=voda&amp;ex=1" TargetMode="External"/><Relationship Id="rId4" Type="http://schemas.openxmlformats.org/officeDocument/2006/relationships/hyperlink" Target="http://office.microsoft.com/cs-cz/images/results.aspx?qu=chl%C3%A9b&amp;ex=1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l%C3%A1%C4%8D&amp;ex=1" TargetMode="External"/><Relationship Id="rId3" Type="http://schemas.openxmlformats.org/officeDocument/2006/relationships/hyperlink" Target="http://office.microsoft.com/cs-cz/images/results.aspx?qu=s%C5%AFl&amp;ex=1" TargetMode="External"/><Relationship Id="rId7" Type="http://schemas.openxmlformats.org/officeDocument/2006/relationships/hyperlink" Target="http://office.microsoft.com/cs-cz/images/results.aspx?qu=hrnec&amp;ex=1" TargetMode="External"/><Relationship Id="rId2" Type="http://schemas.openxmlformats.org/officeDocument/2006/relationships/hyperlink" Target="http://office.microsoft.com/cs-cz/images/results.aspx?qu=ban%C3%A1n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%C4%8Daj&amp;ex=1" TargetMode="External"/><Relationship Id="rId5" Type="http://schemas.openxmlformats.org/officeDocument/2006/relationships/hyperlink" Target="http://office.microsoft.com/cs-cz/images/results.aspx?qu=vidli%C4%8Dka&amp;ex=1" TargetMode="External"/><Relationship Id="rId4" Type="http://schemas.openxmlformats.org/officeDocument/2006/relationships/hyperlink" Target="http://office.microsoft.com/cs-cz/images/results.aspx?qu=n%C5%AF%C5%BE&amp;ex=1" TargetMode="External"/><Relationship Id="rId9" Type="http://schemas.openxmlformats.org/officeDocument/2006/relationships/hyperlink" Target="http://office.microsoft.com/cs-cz/images/results.aspx?qu=konzerva&amp;ex=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99992" y="260648"/>
            <a:ext cx="4419600" cy="224839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PLAYING WITH ENGLISH II.</a:t>
            </a:r>
            <a:br>
              <a:rPr lang="cs-CZ" dirty="0" smtClean="0"/>
            </a:br>
            <a:r>
              <a:rPr lang="cs-CZ" sz="2000" u="sng" dirty="0" smtClean="0"/>
              <a:t>Anotace:</a:t>
            </a:r>
            <a:r>
              <a:rPr lang="cs-CZ" sz="2000" dirty="0" smtClean="0"/>
              <a:t> Materiál je určen žákům 7. ročníku a slouží k zábavnému zopakování vybrané slovní zásoby a gramatických jevů.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2132856"/>
            <a:ext cx="4419600" cy="266774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školy: ZŠ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štětí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, Ostrovní 300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VY_32_INOVACE_AJ.7.A.+B.13_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_II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II.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Téma:  Hrajeme si s angličtinou II.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Datum: 21.05. 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368152" cy="115212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COUNTABLE or UNCOUNTABLE</a:t>
            </a:r>
            <a:r>
              <a:rPr lang="cs-CZ" dirty="0" smtClean="0"/>
              <a:t>?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00808"/>
            <a:ext cx="518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U</a:t>
            </a:r>
            <a:endParaRPr lang="cs-CZ" sz="3600" b="1" dirty="0"/>
          </a:p>
        </p:txBody>
      </p:sp>
      <p:pic>
        <p:nvPicPr>
          <p:cNvPr id="1026" name="Picture 2" descr="jídlo,láhve na mléko,mléčné výrobky,mléko,nápoje,skleni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700808"/>
            <a:ext cx="1224136" cy="936104"/>
          </a:xfrm>
          <a:prstGeom prst="rect">
            <a:avLst/>
          </a:prstGeom>
          <a:noFill/>
        </p:spPr>
      </p:pic>
      <p:pic>
        <p:nvPicPr>
          <p:cNvPr id="1028" name="Picture 4" descr="ořezané snímky,ořezané obrázky,jídlo,ovoce,PNG,plodiny,rajčata,průhledné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700808"/>
            <a:ext cx="1080119" cy="935385"/>
          </a:xfrm>
          <a:prstGeom prst="rect">
            <a:avLst/>
          </a:prstGeom>
          <a:noFill/>
        </p:spPr>
      </p:pic>
      <p:pic>
        <p:nvPicPr>
          <p:cNvPr id="1030" name="Picture 6" descr="pečené zboží,chleby,ořezané snímky,ořezané obrázky,jídlo,bochníky chleba,bochníky,PNG,průhledné pozad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924944"/>
            <a:ext cx="1296143" cy="1223417"/>
          </a:xfrm>
          <a:prstGeom prst="rect">
            <a:avLst/>
          </a:prstGeom>
          <a:noFill/>
        </p:spPr>
      </p:pic>
      <p:pic>
        <p:nvPicPr>
          <p:cNvPr id="1032" name="Picture 8" descr="nápoje,ořezané snímky,ořezané obrázky,pijící,pije,sklenice vody,skleničky,sklenice s vodou,PNG,žízeň,žíznivý,průhledné pozadí,vod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996952"/>
            <a:ext cx="1152127" cy="935385"/>
          </a:xfrm>
          <a:prstGeom prst="rect">
            <a:avLst/>
          </a:prstGeom>
          <a:noFill/>
        </p:spPr>
      </p:pic>
      <p:pic>
        <p:nvPicPr>
          <p:cNvPr id="1034" name="Picture 10" descr="klobásy,masa,párky,párky v rohlíku,potraviny,stol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4365104"/>
            <a:ext cx="1224135" cy="1079401"/>
          </a:xfrm>
          <a:prstGeom prst="rect">
            <a:avLst/>
          </a:prstGeom>
          <a:noFill/>
        </p:spPr>
      </p:pic>
      <p:pic>
        <p:nvPicPr>
          <p:cNvPr id="1036" name="Picture 12" descr="sýry,ořezané snímky,ořezané obrázky,mlékárny,jídlo,PNG,průhledné pozadí,dílky sýru,dílky,kousky sýr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4365104"/>
            <a:ext cx="1296143" cy="1079401"/>
          </a:xfrm>
          <a:prstGeom prst="rect">
            <a:avLst/>
          </a:prstGeom>
          <a:noFill/>
        </p:spPr>
      </p:pic>
      <p:pic>
        <p:nvPicPr>
          <p:cNvPr id="1038" name="Picture 14" descr="banány,ovoce,potraviny,produkt,slupk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5517232"/>
            <a:ext cx="1368152" cy="1151409"/>
          </a:xfrm>
          <a:prstGeom prst="rect">
            <a:avLst/>
          </a:prstGeom>
          <a:noFill/>
        </p:spPr>
      </p:pic>
      <p:pic>
        <p:nvPicPr>
          <p:cNvPr id="1040" name="Picture 16" descr="domácnost,kořenění,koření,potraviny,soli,solničky,stolování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95736" y="5589240"/>
            <a:ext cx="1331639" cy="98072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164288" y="1700808"/>
            <a:ext cx="5180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</a:t>
            </a:r>
            <a:endParaRPr lang="cs-CZ" sz="3600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84971E-6 L -0.17708 0.099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4971E-6 L 0.34271 0.110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" y="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65 0.02636 L -0.20469 0.06844 " pathEditMode="relative" ptsTypes="AA">
                                      <p:cBhvr>
                                        <p:cTn id="1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6185E-6 L -0.31511 0.17826 " pathEditMode="relative" ptsTypes="AA">
                                      <p:cBhvr>
                                        <p:cTn id="2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03 -0.00532 L 0.49201 -0.120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2.83237E-6 L -0.3151 0.09456 " pathEditMode="relative" ptsTypes="AA">
                                      <p:cBhvr>
                                        <p:cTn id="3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2.89017E-7 L -0.13386 0.02104 " pathEditMode="relative" ptsTypes="AA">
                                      <p:cBhvr>
                                        <p:cTn id="36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21965E-6 L 0.30712 -0.1049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" y="-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91880" y="260648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91880" y="1196752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1880" y="2132856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91880" y="3068960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4005064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55776" y="2606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2" y="2606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2606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55776" y="11967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11967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11967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64088" y="11967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0" name="Picture 2" descr="kuchyně,nože,porcovací nože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196752"/>
            <a:ext cx="864095" cy="864096"/>
          </a:xfrm>
          <a:prstGeom prst="rect">
            <a:avLst/>
          </a:prstGeom>
          <a:noFill/>
        </p:spPr>
      </p:pic>
      <p:pic>
        <p:nvPicPr>
          <p:cNvPr id="17412" name="Picture 4" descr="domácí potřeby,domácnost,příbory a nádobí,stříbrné příbory,vidlič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60648"/>
            <a:ext cx="864095" cy="791369"/>
          </a:xfrm>
          <a:prstGeom prst="rect">
            <a:avLst/>
          </a:prstGeom>
          <a:noFill/>
        </p:spPr>
      </p:pic>
      <p:pic>
        <p:nvPicPr>
          <p:cNvPr id="17414" name="Picture 6" descr="nápoje,šálky,pije,zelený čaj,teplé nápoje,horké nápoje,konvice,kouřící,páry,čajové obřady,šálky na čaj,čajové konvice,konvice na čaj,čaj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204864"/>
            <a:ext cx="864096" cy="64807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427984" y="21328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64088" y="21328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91880" y="4941168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491880" y="5733256"/>
            <a:ext cx="914400" cy="914400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555776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619672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3568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427984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64088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300192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236296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6" name="Picture 8" descr="domácnost,hrnce,hrnce na vaření,kuchyňské výbavy,nádobí,pánv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3068960"/>
            <a:ext cx="899592" cy="863377"/>
          </a:xfrm>
          <a:prstGeom prst="rect">
            <a:avLst/>
          </a:prstGeom>
          <a:noFill/>
        </p:spPr>
      </p:pic>
      <p:pic>
        <p:nvPicPr>
          <p:cNvPr id="17418" name="Picture 10" descr="masa,pečeně,potraviny,stehna,stolování,šunky,vepřové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149080"/>
            <a:ext cx="1224136" cy="935385"/>
          </a:xfrm>
          <a:prstGeom prst="rect">
            <a:avLst/>
          </a:prstGeom>
          <a:noFill/>
        </p:spPr>
      </p:pic>
      <p:sp>
        <p:nvSpPr>
          <p:cNvPr id="31" name="Obdélník 30"/>
          <p:cNvSpPr/>
          <p:nvPr/>
        </p:nvSpPr>
        <p:spPr>
          <a:xfrm>
            <a:off x="4427984" y="40050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364088" y="40050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555776" y="48691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619672" y="48691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555776" y="57332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20" name="Picture 12" descr="koláče,pečiva,stolování,zákus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941168"/>
            <a:ext cx="1080120" cy="863377"/>
          </a:xfrm>
          <a:prstGeom prst="rect">
            <a:avLst/>
          </a:prstGeom>
          <a:noFill/>
        </p:spPr>
      </p:pic>
      <p:sp>
        <p:nvSpPr>
          <p:cNvPr id="39" name="Obdélník 38"/>
          <p:cNvSpPr/>
          <p:nvPr/>
        </p:nvSpPr>
        <p:spPr>
          <a:xfrm>
            <a:off x="1619672" y="57332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24" name="Picture 16" descr="jídlo,konzervované potraviny,nakládaná rajčata,potraviny v konzervách,stolová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5877272"/>
            <a:ext cx="1152128" cy="81875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94122"/>
          </a:xfrm>
        </p:spPr>
        <p:txBody>
          <a:bodyPr/>
          <a:lstStyle/>
          <a:p>
            <a:pPr algn="ctr"/>
            <a:r>
              <a:rPr lang="cs-CZ" dirty="0" smtClean="0"/>
              <a:t>FILL IN THE TABLE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5" y="1397000"/>
          <a:ext cx="8424936" cy="49282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08312"/>
                <a:gridCol w="2808312"/>
              </a:tblGrid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COMPARATIVE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SUPERLATIVE</a:t>
                      </a:r>
                      <a:endParaRPr lang="cs-CZ" dirty="0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EXPENSIVE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HAPPY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GOOD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BIG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EASY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BEAUTIFUL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4802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GORGEOUS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WHAT DO THEY HAVE TO WHAT THEY DON´T HAVE TO DO?</a:t>
            </a:r>
            <a:endParaRPr lang="cs-CZ" dirty="0"/>
          </a:p>
        </p:txBody>
      </p:sp>
      <p:pic>
        <p:nvPicPr>
          <p:cNvPr id="18434" name="Picture 2" descr="Fotografie,muž,osoby,páry,pokoje,postele,probuzení,protahování,rána,spánek,vstávání,vzbuzení,ženy,zívání,zívnut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1728192" cy="1367433"/>
          </a:xfrm>
          <a:prstGeom prst="rect">
            <a:avLst/>
          </a:prstGeom>
          <a:noFill/>
        </p:spPr>
      </p:pic>
      <p:pic>
        <p:nvPicPr>
          <p:cNvPr id="18436" name="Picture 4" descr="kuchaři,kuchyně,muži,osoby,potraviny,povolání,šéfkuchař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861048"/>
            <a:ext cx="1835696" cy="1484784"/>
          </a:xfrm>
          <a:prstGeom prst="rect">
            <a:avLst/>
          </a:prstGeom>
          <a:noFill/>
        </p:spPr>
      </p:pic>
      <p:pic>
        <p:nvPicPr>
          <p:cNvPr id="18438" name="Picture 6" descr="iStockphoto,matematika,muži,školy,skupiny,studenti,třídy,učebny,učitelé,ženy,zpět do škol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700808"/>
            <a:ext cx="1944215" cy="1727473"/>
          </a:xfrm>
          <a:prstGeom prst="rect">
            <a:avLst/>
          </a:prstGeom>
          <a:noFill/>
        </p:spPr>
      </p:pic>
      <p:pic>
        <p:nvPicPr>
          <p:cNvPr id="18440" name="Picture 8" descr="dámy,děti,dítka,dívky,domácí úkol,fotografie,osoby,výuka,vzdělá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3717032"/>
            <a:ext cx="2160240" cy="1799481"/>
          </a:xfrm>
          <a:prstGeom prst="rect">
            <a:avLst/>
          </a:prstGeom>
          <a:noFill/>
        </p:spPr>
      </p:pic>
      <p:pic>
        <p:nvPicPr>
          <p:cNvPr id="18442" name="Picture 10" descr="čas ke spaní,lidé,noci,osoby,postele,snící,sny,spí,spící,v noci,že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628800"/>
            <a:ext cx="2304256" cy="1871489"/>
          </a:xfrm>
          <a:prstGeom prst="rect">
            <a:avLst/>
          </a:prstGeom>
          <a:noFill/>
        </p:spPr>
      </p:pic>
      <p:pic>
        <p:nvPicPr>
          <p:cNvPr id="18444" name="Picture 12" descr="chodníky,chůze,deště,fotografie,lidé,minisukně,módy,obuv,pejsci,procházky,psi,punčochy,sukně,ulice,venčení psa,venčení psů,ž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645024"/>
            <a:ext cx="2232248" cy="1871489"/>
          </a:xfrm>
          <a:prstGeom prst="rect">
            <a:avLst/>
          </a:prstGeom>
          <a:noFill/>
        </p:spPr>
      </p:pic>
      <p:cxnSp>
        <p:nvCxnSpPr>
          <p:cNvPr id="10" name="Přímá spojovací čára 9"/>
          <p:cNvCxnSpPr/>
          <p:nvPr/>
        </p:nvCxnSpPr>
        <p:spPr>
          <a:xfrm>
            <a:off x="323528" y="1484784"/>
            <a:ext cx="1944216" cy="18002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23528" y="1484784"/>
            <a:ext cx="1872208" cy="172819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491880" y="3645024"/>
            <a:ext cx="1944216" cy="18002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491880" y="3717032"/>
            <a:ext cx="1872208" cy="172819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Where do you put these words?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en-GB" sz="2200" dirty="0" smtClean="0"/>
              <a:t>I send Valentine´s cards.     (never)</a:t>
            </a:r>
          </a:p>
          <a:p>
            <a:endParaRPr lang="en-GB" dirty="0" smtClean="0"/>
          </a:p>
          <a:p>
            <a:r>
              <a:rPr lang="en-GB" sz="2200" dirty="0" smtClean="0"/>
              <a:t>I don´t get up early on Sundays.     (often)</a:t>
            </a:r>
          </a:p>
          <a:p>
            <a:endParaRPr lang="en-GB" sz="2200" dirty="0" smtClean="0"/>
          </a:p>
          <a:p>
            <a:r>
              <a:rPr lang="en-GB" sz="2200" dirty="0" smtClean="0"/>
              <a:t>The weather is nice in July.     (usually)</a:t>
            </a:r>
          </a:p>
          <a:p>
            <a:endParaRPr lang="en-GB" sz="2200" dirty="0" smtClean="0"/>
          </a:p>
          <a:p>
            <a:r>
              <a:rPr lang="en-GB" sz="2200" dirty="0" smtClean="0"/>
              <a:t>I´m late for school.     (never)</a:t>
            </a:r>
          </a:p>
          <a:p>
            <a:endParaRPr lang="en-GB" sz="2200" dirty="0" smtClean="0"/>
          </a:p>
          <a:p>
            <a:r>
              <a:rPr lang="en-GB" sz="2200" dirty="0" smtClean="0"/>
              <a:t>We go to a restaurant for lunch.     (sometimes)</a:t>
            </a:r>
          </a:p>
          <a:p>
            <a:endParaRPr lang="en-GB" sz="2200" dirty="0" smtClean="0"/>
          </a:p>
          <a:p>
            <a:r>
              <a:rPr lang="en-GB" sz="2200" dirty="0" smtClean="0"/>
              <a:t>We´ve got a lot of homework.      (always)</a:t>
            </a:r>
            <a:endParaRPr lang="en-GB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I never send Valentine´s cards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78092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I don´t often get up early on Sundays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3645024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The weather is usually nice in July.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437112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I´m never late for school.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522920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We sometimes go to a restaurant for lunch.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6021288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We have always got a lot of homework</a:t>
            </a:r>
            <a:r>
              <a:rPr lang="cs-CZ" sz="2400" dirty="0" smtClean="0">
                <a:solidFill>
                  <a:srgbClr val="FFC000"/>
                </a:solidFill>
              </a:rPr>
              <a:t>.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2012 </a:t>
            </a:r>
            <a:r>
              <a:rPr lang="en-US" dirty="0" smtClean="0"/>
              <a:t>[</a:t>
            </a:r>
            <a:r>
              <a:rPr lang="cs-CZ" dirty="0" smtClean="0"/>
              <a:t>cit. </a:t>
            </a:r>
            <a:r>
              <a:rPr lang="cs-CZ" dirty="0" smtClean="0"/>
              <a:t>2012-05-20</a:t>
            </a:r>
            <a:r>
              <a:rPr lang="en-US" dirty="0" smtClean="0"/>
              <a:t>]</a:t>
            </a:r>
            <a:r>
              <a:rPr lang="cs-CZ" dirty="0" smtClean="0"/>
              <a:t>. Dostupný z www</a:t>
            </a:r>
            <a:r>
              <a:rPr lang="cs-CZ" dirty="0" smtClean="0"/>
              <a:t>: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=ml%C3%A9ko&amp;ex=1&amp;</a:t>
            </a:r>
            <a:r>
              <a:rPr lang="cs-CZ" dirty="0" err="1" smtClean="0">
                <a:hlinkClick r:id="rId2"/>
              </a:rPr>
              <a:t>origin</a:t>
            </a:r>
            <a:r>
              <a:rPr lang="cs-CZ" dirty="0" smtClean="0">
                <a:hlinkClick r:id="rId2"/>
              </a:rPr>
              <a:t>=FX010132103#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:MC900278534|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raj</a:t>
            </a:r>
            <a:r>
              <a:rPr lang="cs-CZ" dirty="0" smtClean="0">
                <a:hlinkClick r:id="rId3"/>
              </a:rPr>
              <a:t>%C4%8De&amp;ex=1#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:MC900441781|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chl</a:t>
            </a:r>
            <a:r>
              <a:rPr lang="cs-CZ" dirty="0" smtClean="0">
                <a:hlinkClick r:id="rId4"/>
              </a:rPr>
              <a:t>%C3%A9b&amp;ex=1#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:MC900441777|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=voda&amp;ex=1#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:MC900441750|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=p%C3%A1rky&amp;ex=1#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:MC900088418|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=s%C3%</a:t>
            </a:r>
            <a:r>
              <a:rPr lang="cs-CZ" dirty="0" err="1" smtClean="0">
                <a:hlinkClick r:id="rId7"/>
              </a:rPr>
              <a:t>BDr</a:t>
            </a:r>
            <a:r>
              <a:rPr lang="cs-CZ" dirty="0" smtClean="0">
                <a:hlinkClick r:id="rId7"/>
              </a:rPr>
              <a:t>&amp;ex=1#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:MC900441776</a:t>
            </a:r>
            <a:r>
              <a:rPr lang="cs-CZ" dirty="0" smtClean="0">
                <a:hlinkClick r:id="rId7"/>
              </a:rPr>
              <a:t>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=pes&amp;ex=1#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:MP900401855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ban</a:t>
            </a:r>
            <a:r>
              <a:rPr lang="cs-CZ" dirty="0" smtClean="0">
                <a:hlinkClick r:id="rId2"/>
              </a:rPr>
              <a:t>%C3%A1n&amp;ex=1#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:MC900411886|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=s%C5%</a:t>
            </a:r>
            <a:r>
              <a:rPr lang="cs-CZ" dirty="0" err="1" smtClean="0">
                <a:hlinkClick r:id="rId3"/>
              </a:rPr>
              <a:t>AFl</a:t>
            </a:r>
            <a:r>
              <a:rPr lang="cs-CZ" dirty="0" smtClean="0">
                <a:hlinkClick r:id="rId3"/>
              </a:rPr>
              <a:t>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:MC900112868|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=n%C5%AF%C5%BE&amp;ex=1#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:MC900290049|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=vidli%C4%8Dka&amp;ex=1#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:MC900230674|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=%C4%8Daj&amp;ex=1#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:MC900441840|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=hrne</a:t>
            </a:r>
            <a:r>
              <a:rPr lang="cs-CZ" dirty="0" smtClean="0">
                <a:hlinkClick r:id="rId8"/>
              </a:rPr>
              <a:t> 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=kol%C3%A1%C4%8D&amp;ex=1#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:MC900228901| </a:t>
            </a:r>
            <a:r>
              <a:rPr lang="cs-CZ" dirty="0" smtClean="0">
                <a:hlinkClick r:id="rId7"/>
              </a:rPr>
              <a:t>c&amp;ex=1#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:MC900195834|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http://office.</a:t>
            </a:r>
            <a:r>
              <a:rPr lang="cs-CZ" dirty="0" err="1" smtClean="0">
                <a:hlinkClick r:id="rId9"/>
              </a:rPr>
              <a:t>microsoft.com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results.aspx</a:t>
            </a:r>
            <a:r>
              <a:rPr lang="cs-CZ" dirty="0" smtClean="0">
                <a:hlinkClick r:id="rId9"/>
              </a:rPr>
              <a:t>?</a:t>
            </a:r>
            <a:r>
              <a:rPr lang="cs-CZ" dirty="0" err="1" smtClean="0">
                <a:hlinkClick r:id="rId9"/>
              </a:rPr>
              <a:t>qu</a:t>
            </a:r>
            <a:r>
              <a:rPr lang="cs-CZ" dirty="0" smtClean="0">
                <a:hlinkClick r:id="rId9"/>
              </a:rPr>
              <a:t>=konzerva&amp;ex=1#</a:t>
            </a:r>
            <a:r>
              <a:rPr lang="cs-CZ" dirty="0" err="1" smtClean="0">
                <a:hlinkClick r:id="rId9"/>
              </a:rPr>
              <a:t>ai</a:t>
            </a:r>
            <a:r>
              <a:rPr lang="cs-CZ" dirty="0" smtClean="0">
                <a:hlinkClick r:id="rId9"/>
              </a:rPr>
              <a:t>:MC900038626|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slouží k zopakování vybrané slovní zásoby a gramatických jevů</a:t>
            </a:r>
          </a:p>
          <a:p>
            <a:r>
              <a:rPr lang="cs-CZ" dirty="0" smtClean="0"/>
              <a:t>Slide 1 – žáci rozhodují, zda dané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err="1" smtClean="0"/>
              <a:t>j</a:t>
            </a:r>
            <a:r>
              <a:rPr lang="cs-CZ" dirty="0" err="1" smtClean="0"/>
              <a:t>m</a:t>
            </a:r>
            <a:r>
              <a:rPr lang="cs-CZ" dirty="0" smtClean="0"/>
              <a:t>. je počitatelné (C) nebo nepočitatelné (U) – po kliknutí na daný obrázek, se obrázek přesune do příslušného sloupce</a:t>
            </a:r>
          </a:p>
          <a:p>
            <a:r>
              <a:rPr lang="cs-CZ" dirty="0" smtClean="0"/>
              <a:t>Slide 2 – žáci luští křížovku</a:t>
            </a:r>
          </a:p>
          <a:p>
            <a:r>
              <a:rPr lang="cs-CZ" dirty="0" smtClean="0"/>
              <a:t>Slide 3 – žáci do tabulky doplní 2. 3. stupeň příd. jmen</a:t>
            </a:r>
          </a:p>
          <a:p>
            <a:r>
              <a:rPr lang="cs-CZ" dirty="0" smtClean="0"/>
              <a:t>Slide 4 – žáci řeknou/napíší, co lidé na daných obrázcích musí/nemusí (možné i tvorba otázky, záleží na vyučujícím)</a:t>
            </a:r>
          </a:p>
          <a:p>
            <a:r>
              <a:rPr lang="cs-CZ" dirty="0" smtClean="0"/>
              <a:t>Slide 5 – žáci určí, kde větě budu daná příslovce v závorce, po </a:t>
            </a:r>
            <a:r>
              <a:rPr lang="cs-CZ" dirty="0" err="1" smtClean="0"/>
              <a:t>pokliku</a:t>
            </a:r>
            <a:r>
              <a:rPr lang="cs-CZ" dirty="0" smtClean="0"/>
              <a:t> se pod danou větou vždy objeví správné řešení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120</TotalTime>
  <Words>354</Words>
  <Application>Microsoft Office PowerPoint</Application>
  <PresentationFormat>Předvádění na obrazovce (4:3)</PresentationFormat>
  <Paragraphs>62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Motiv1</vt:lpstr>
      <vt:lpstr>PLAYING WITH ENGLISH II. Anotace: Materiál je určen žákům 7. ročníku a slouží k zábavnému zopakování vybrané slovní zásoby a gramatických jevů.</vt:lpstr>
      <vt:lpstr>COUNTABLE or UNCOUNTABLE?</vt:lpstr>
      <vt:lpstr>Snímek 3</vt:lpstr>
      <vt:lpstr>FILL IN THE TABLE</vt:lpstr>
      <vt:lpstr>WHAT DO THEY HAVE TO WHAT THEY DON´T HAVE TO DO?</vt:lpstr>
      <vt:lpstr>Where do you put these words?</vt:lpstr>
      <vt:lpstr>ODKAZY</vt:lpstr>
      <vt:lpstr>Snímek 8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PLAYING WITH ENGLISH II. Anotace: Materiál je určen žákům 7. ročníku a slouží k zábavnému zopakování vybrané slovní zásoby a gramatických jevů.</dc:title>
  <dc:creator>Lenočka</dc:creator>
  <cp:lastModifiedBy>Lenočka</cp:lastModifiedBy>
  <cp:revision>13</cp:revision>
  <dcterms:created xsi:type="dcterms:W3CDTF">2012-05-20T15:16:34Z</dcterms:created>
  <dcterms:modified xsi:type="dcterms:W3CDTF">2012-05-20T19:49:19Z</dcterms:modified>
</cp:coreProperties>
</file>