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60"/>
  </p:normalViewPr>
  <p:slideViewPr>
    <p:cSldViewPr>
      <p:cViewPr varScale="1">
        <p:scale>
          <a:sx n="74" d="100"/>
          <a:sy n="74" d="100"/>
        </p:scale>
        <p:origin x="-12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46AFABE-86BE-49A9-85F0-5830A852BCFC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9FDDF80-90CB-4765-B481-42383974F3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6AFABE-86BE-49A9-85F0-5830A852BCFC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DDF80-90CB-4765-B481-42383974F3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6AFABE-86BE-49A9-85F0-5830A852BCFC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DDF80-90CB-4765-B481-42383974F3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6AFABE-86BE-49A9-85F0-5830A852BCFC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DDF80-90CB-4765-B481-42383974F3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6AFABE-86BE-49A9-85F0-5830A852BCFC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DDF80-90CB-4765-B481-42383974F3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6AFABE-86BE-49A9-85F0-5830A852BCFC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DDF80-90CB-4765-B481-42383974F3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6AFABE-86BE-49A9-85F0-5830A852BCFC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DDF80-90CB-4765-B481-42383974F3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46AFABE-86BE-49A9-85F0-5830A852BCFC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DDF80-90CB-4765-B481-42383974F3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46AFABE-86BE-49A9-85F0-5830A852BCFC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9FDDF80-90CB-4765-B481-42383974F3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6AFABE-86BE-49A9-85F0-5830A852BCFC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DDF80-90CB-4765-B481-42383974F3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6AFABE-86BE-49A9-85F0-5830A852BCFC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FDDF80-90CB-4765-B481-42383974F3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46AFABE-86BE-49A9-85F0-5830A852BCFC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9FDDF80-90CB-4765-B481-42383974F37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chlapec&amp;ctt=1" TargetMode="External"/><Relationship Id="rId3" Type="http://schemas.openxmlformats.org/officeDocument/2006/relationships/hyperlink" Target="http://office.microsoft.com/cs-cz/images/results.aspx?qu=d%C4%9Bde%C4%8Dek&amp;ex=1" TargetMode="External"/><Relationship Id="rId7" Type="http://schemas.openxmlformats.org/officeDocument/2006/relationships/hyperlink" Target="http://office.microsoft.com/cs-cz/images/results.aspx?qu=mu%C5%BE&amp;ex=1" TargetMode="External"/><Relationship Id="rId2" Type="http://schemas.openxmlformats.org/officeDocument/2006/relationships/hyperlink" Target="http://office.microsoft.com/cs-cz/images/results.aspx?qu=babi%C4%8Dka&amp;ex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d%C3%ADvka&amp;ex=1" TargetMode="External"/><Relationship Id="rId5" Type="http://schemas.openxmlformats.org/officeDocument/2006/relationships/hyperlink" Target="http://office.microsoft.com/cs-cz/images/results.aspx?qu=d%C4%9Bv%C4%8De&amp;ctt=1" TargetMode="External"/><Relationship Id="rId4" Type="http://schemas.openxmlformats.org/officeDocument/2006/relationships/hyperlink" Target="http://office.microsoft.com/cs-cz/images/results.aspx?qu=%C5%BEena&amp;ex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7524" y="2204864"/>
            <a:ext cx="7772400" cy="2693857"/>
          </a:xfrm>
        </p:spPr>
        <p:txBody>
          <a:bodyPr>
            <a:noAutofit/>
          </a:bodyPr>
          <a:lstStyle/>
          <a:p>
            <a:pPr algn="l"/>
            <a:r>
              <a:rPr lang="cs-CZ" sz="1600" dirty="0" smtClean="0">
                <a:solidFill>
                  <a:srgbClr val="C00000"/>
                </a:solidFill>
              </a:rPr>
              <a:t>Název školy</a:t>
            </a:r>
            <a:r>
              <a:rPr lang="cs-CZ" sz="1600" b="0" dirty="0" smtClean="0">
                <a:solidFill>
                  <a:srgbClr val="C00000"/>
                </a:solidFill>
              </a:rPr>
              <a:t>: ZŠ štětí, Ostrovní 300</a:t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dirty="0" smtClean="0">
                <a:solidFill>
                  <a:srgbClr val="C00000"/>
                </a:solidFill>
              </a:rPr>
              <a:t>Autor: </a:t>
            </a:r>
            <a:r>
              <a:rPr lang="cs-CZ" sz="1600" b="0" dirty="0" smtClean="0">
                <a:solidFill>
                  <a:srgbClr val="C00000"/>
                </a:solidFill>
              </a:rPr>
              <a:t>Lenka </a:t>
            </a:r>
            <a:r>
              <a:rPr lang="cs-CZ" sz="1600" b="0" dirty="0" err="1" smtClean="0">
                <a:solidFill>
                  <a:srgbClr val="C00000"/>
                </a:solidFill>
              </a:rPr>
              <a:t>Pizúrová</a:t>
            </a:r>
            <a:r>
              <a:rPr lang="cs-CZ" sz="1600" b="0" dirty="0" smtClean="0">
                <a:solidFill>
                  <a:srgbClr val="C00000"/>
                </a:solidFill>
              </a:rPr>
              <a:t/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dirty="0" smtClean="0">
                <a:solidFill>
                  <a:srgbClr val="C00000"/>
                </a:solidFill>
              </a:rPr>
              <a:t>Název materiálu</a:t>
            </a:r>
            <a:r>
              <a:rPr lang="cs-CZ" sz="1600" smtClean="0">
                <a:solidFill>
                  <a:srgbClr val="C00000"/>
                </a:solidFill>
              </a:rPr>
              <a:t>: </a:t>
            </a:r>
            <a:r>
              <a:rPr lang="cs-CZ" sz="1600" b="0" smtClean="0">
                <a:solidFill>
                  <a:srgbClr val="C00000"/>
                </a:solidFill>
              </a:rPr>
              <a:t>VY_32_INOVACE_AJ.8.03_family_tree</a:t>
            </a:r>
            <a:r>
              <a:rPr lang="cs-CZ" sz="1600" b="0" dirty="0" smtClean="0">
                <a:solidFill>
                  <a:srgbClr val="C00000"/>
                </a:solidFill>
              </a:rPr>
              <a:t/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dirty="0" smtClean="0">
                <a:solidFill>
                  <a:srgbClr val="C00000"/>
                </a:solidFill>
              </a:rPr>
              <a:t>Název: </a:t>
            </a:r>
            <a:r>
              <a:rPr lang="cs-CZ" sz="1600" b="0" dirty="0" err="1" smtClean="0">
                <a:solidFill>
                  <a:srgbClr val="C00000"/>
                </a:solidFill>
              </a:rPr>
              <a:t>Family</a:t>
            </a:r>
            <a:r>
              <a:rPr lang="cs-CZ" sz="1600" b="0" dirty="0" smtClean="0">
                <a:solidFill>
                  <a:srgbClr val="C00000"/>
                </a:solidFill>
              </a:rPr>
              <a:t> </a:t>
            </a:r>
            <a:r>
              <a:rPr lang="cs-CZ" sz="1600" b="0" dirty="0" err="1" smtClean="0">
                <a:solidFill>
                  <a:srgbClr val="C00000"/>
                </a:solidFill>
              </a:rPr>
              <a:t>tree</a:t>
            </a:r>
            <a:r>
              <a:rPr lang="cs-CZ" sz="1600" b="0" dirty="0" smtClean="0">
                <a:solidFill>
                  <a:srgbClr val="C00000"/>
                </a:solidFill>
              </a:rPr>
              <a:t/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b="0" dirty="0" smtClean="0">
                <a:solidFill>
                  <a:srgbClr val="C00000"/>
                </a:solidFill>
              </a:rPr>
              <a:t>Vzdělávací oblast: Jazyk a jazyková komunikace</a:t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b="0" dirty="0" smtClean="0">
                <a:solidFill>
                  <a:srgbClr val="C00000"/>
                </a:solidFill>
              </a:rPr>
              <a:t>Vzdělávací obor: Cizí jazyk – anglický jazyk</a:t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b="0" dirty="0" smtClean="0">
                <a:solidFill>
                  <a:srgbClr val="C00000"/>
                </a:solidFill>
              </a:rPr>
              <a:t>Téma: Rodinné vztahy</a:t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b="0" dirty="0" smtClean="0">
                <a:solidFill>
                  <a:srgbClr val="C00000"/>
                </a:solidFill>
              </a:rPr>
              <a:t>Ročník: 8.</a:t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b="0" dirty="0" smtClean="0">
                <a:solidFill>
                  <a:srgbClr val="C00000"/>
                </a:solidFill>
              </a:rPr>
              <a:t>Školní rok: 2011/2012</a:t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b="0" dirty="0" smtClean="0">
                <a:solidFill>
                  <a:srgbClr val="C00000"/>
                </a:solidFill>
              </a:rPr>
              <a:t>Datum: 11. 10. 2011</a:t>
            </a:r>
            <a:br>
              <a:rPr lang="cs-CZ" sz="1600" b="0" dirty="0" smtClean="0">
                <a:solidFill>
                  <a:srgbClr val="C00000"/>
                </a:solidFill>
              </a:rPr>
            </a:br>
            <a:r>
              <a:rPr lang="cs-CZ" sz="1600" dirty="0" smtClean="0">
                <a:solidFill>
                  <a:srgbClr val="C00000"/>
                </a:solidFill>
              </a:rPr>
              <a:t>Číslo operačního programu</a:t>
            </a:r>
            <a:r>
              <a:rPr lang="cs-CZ" sz="1600" b="0" dirty="0" smtClean="0">
                <a:solidFill>
                  <a:srgbClr val="C00000"/>
                </a:solidFill>
              </a:rPr>
              <a:t>: CZ.1.07/1.4.00/21.1693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1704"/>
            <a:ext cx="7772400" cy="2060848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FAMILY TREE</a:t>
            </a:r>
          </a:p>
          <a:p>
            <a:pPr algn="ctr">
              <a:lnSpc>
                <a:spcPct val="170000"/>
              </a:lnSpc>
            </a:pPr>
            <a:r>
              <a:rPr lang="cs-CZ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</a:t>
            </a:r>
            <a:r>
              <a:rPr lang="cs-CZ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Materiál  je určen pro žáky 8. ročníku a slouží k výkladu základních rodinných vztahů a jejich následnému procvičení.</a:t>
            </a:r>
            <a:endParaRPr lang="cs-CZ" sz="1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5400" b="1" dirty="0">
              <a:solidFill>
                <a:srgbClr val="FF0000"/>
              </a:solidFill>
            </a:endParaRPr>
          </a:p>
        </p:txBody>
      </p:sp>
      <p:pic>
        <p:nvPicPr>
          <p:cNvPr id="5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75848" y="0"/>
            <a:ext cx="1368152" cy="1152128"/>
          </a:xfrm>
          <a:prstGeom prst="rect">
            <a:avLst/>
          </a:prstGeom>
          <a:noFill/>
        </p:spPr>
      </p:pic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599451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04664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GRANDMOTHER</a:t>
            </a:r>
            <a:endParaRPr lang="cs-CZ" sz="1600" dirty="0"/>
          </a:p>
        </p:txBody>
      </p:sp>
      <p:sp>
        <p:nvSpPr>
          <p:cNvPr id="3" name="Obousměrná vodorovná šipka 2"/>
          <p:cNvSpPr/>
          <p:nvPr/>
        </p:nvSpPr>
        <p:spPr>
          <a:xfrm>
            <a:off x="1907704" y="476672"/>
            <a:ext cx="576064" cy="14401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699792" y="404664"/>
            <a:ext cx="16834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GRANDFATHER</a:t>
            </a:r>
            <a:endParaRPr lang="cs-CZ" sz="1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32040" y="404664"/>
            <a:ext cx="17668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GRANDMOTHER</a:t>
            </a:r>
            <a:endParaRPr lang="cs-CZ" sz="1600" dirty="0"/>
          </a:p>
        </p:txBody>
      </p:sp>
      <p:sp>
        <p:nvSpPr>
          <p:cNvPr id="6" name="Obousměrná vodorovná šipka 5"/>
          <p:cNvSpPr/>
          <p:nvPr/>
        </p:nvSpPr>
        <p:spPr>
          <a:xfrm>
            <a:off x="6804248" y="476672"/>
            <a:ext cx="576064" cy="14401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460526" y="404664"/>
            <a:ext cx="16834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GRANDFATHER</a:t>
            </a:r>
            <a:endParaRPr lang="cs-CZ" sz="1600" dirty="0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1043608" y="764704"/>
            <a:ext cx="0" cy="1080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3419872" y="836712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1043608" y="1844824"/>
            <a:ext cx="23762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2915816" y="1844824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1259632" y="1844824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411760" y="2420888"/>
            <a:ext cx="1149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MOTHER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899592" y="2420888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AUNT</a:t>
            </a:r>
            <a:endParaRPr lang="cs-CZ" dirty="0"/>
          </a:p>
        </p:txBody>
      </p:sp>
      <p:cxnSp>
        <p:nvCxnSpPr>
          <p:cNvPr id="28" name="Přímá spojovací čára 27"/>
          <p:cNvCxnSpPr/>
          <p:nvPr/>
        </p:nvCxnSpPr>
        <p:spPr>
          <a:xfrm>
            <a:off x="5868144" y="836712"/>
            <a:ext cx="0" cy="1080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8244408" y="836712"/>
            <a:ext cx="0" cy="1080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5868144" y="1916832"/>
            <a:ext cx="23762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1403648" y="2492896"/>
            <a:ext cx="8384" cy="83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>
            <a:off x="6156176" y="1916832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7884368" y="1916832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5724128" y="2420888"/>
            <a:ext cx="1053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FATHER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7524328" y="2420888"/>
            <a:ext cx="923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UNCLE</a:t>
            </a:r>
            <a:endParaRPr lang="cs-CZ" dirty="0"/>
          </a:p>
        </p:txBody>
      </p:sp>
      <p:pic>
        <p:nvPicPr>
          <p:cNvPr id="1026" name="Picture 2" descr="Animace mrkající že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852936"/>
            <a:ext cx="864096" cy="648072"/>
          </a:xfrm>
          <a:prstGeom prst="rect">
            <a:avLst/>
          </a:prstGeom>
          <a:noFill/>
        </p:spPr>
      </p:pic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692696"/>
            <a:ext cx="964704" cy="820688"/>
          </a:xfrm>
          <a:prstGeom prst="rect">
            <a:avLst/>
          </a:prstGeom>
          <a:noFill/>
        </p:spPr>
      </p:pic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692696"/>
            <a:ext cx="1036712" cy="820688"/>
          </a:xfrm>
          <a:prstGeom prst="rect">
            <a:avLst/>
          </a:prstGeom>
          <a:noFill/>
        </p:spPr>
      </p:pic>
      <p:pic>
        <p:nvPicPr>
          <p:cNvPr id="1032" name="Picture 8" descr="Animace blonďaté žen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2708920"/>
            <a:ext cx="864096" cy="748680"/>
          </a:xfrm>
          <a:prstGeom prst="rect">
            <a:avLst/>
          </a:prstGeom>
          <a:noFill/>
        </p:spPr>
      </p:pic>
      <p:pic>
        <p:nvPicPr>
          <p:cNvPr id="1034" name="Picture 10" descr="Animace muže s bradkou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2780928"/>
            <a:ext cx="936104" cy="648072"/>
          </a:xfrm>
          <a:prstGeom prst="rect">
            <a:avLst/>
          </a:prstGeom>
          <a:noFill/>
        </p:spPr>
      </p:pic>
      <p:pic>
        <p:nvPicPr>
          <p:cNvPr id="1036" name="Picture 12" descr="Animace muže s účesem mohawk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52320" y="2780928"/>
            <a:ext cx="1043608" cy="720080"/>
          </a:xfrm>
          <a:prstGeom prst="rect">
            <a:avLst/>
          </a:prstGeom>
          <a:noFill/>
        </p:spPr>
      </p:pic>
      <p:pic>
        <p:nvPicPr>
          <p:cNvPr id="43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692696"/>
            <a:ext cx="964704" cy="820688"/>
          </a:xfrm>
          <a:prstGeom prst="rect">
            <a:avLst/>
          </a:prstGeom>
          <a:noFill/>
        </p:spPr>
      </p:pic>
      <p:pic>
        <p:nvPicPr>
          <p:cNvPr id="44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692696"/>
            <a:ext cx="1036712" cy="820688"/>
          </a:xfrm>
          <a:prstGeom prst="rect">
            <a:avLst/>
          </a:prstGeom>
          <a:noFill/>
        </p:spPr>
      </p:pic>
      <p:sp>
        <p:nvSpPr>
          <p:cNvPr id="45" name="Obousměrná vodorovná šipka 44"/>
          <p:cNvSpPr/>
          <p:nvPr/>
        </p:nvSpPr>
        <p:spPr>
          <a:xfrm>
            <a:off x="3923928" y="2852936"/>
            <a:ext cx="1368152" cy="36004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7" name="Přímá spojovací čára 46"/>
          <p:cNvCxnSpPr>
            <a:stCxn id="1026" idx="2"/>
          </p:cNvCxnSpPr>
          <p:nvPr/>
        </p:nvCxnSpPr>
        <p:spPr>
          <a:xfrm>
            <a:off x="2987824" y="3501008"/>
            <a:ext cx="0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>
            <a:off x="6300192" y="3429000"/>
            <a:ext cx="36004" cy="16561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2987824" y="5085184"/>
            <a:ext cx="3312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3203848" y="508518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>
            <a:off x="4644008" y="508518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5868144" y="508518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0" name="Picture 16" descr="Animace rudovlasého muž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5733256"/>
            <a:ext cx="820688" cy="560040"/>
          </a:xfrm>
          <a:prstGeom prst="rect">
            <a:avLst/>
          </a:prstGeom>
          <a:noFill/>
        </p:spPr>
      </p:pic>
      <p:sp>
        <p:nvSpPr>
          <p:cNvPr id="60" name="TextovéPole 59"/>
          <p:cNvSpPr txBox="1"/>
          <p:nvPr/>
        </p:nvSpPr>
        <p:spPr>
          <a:xfrm>
            <a:off x="5364088" y="5445224"/>
            <a:ext cx="12298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BROTHER</a:t>
            </a:r>
            <a:endParaRPr lang="cs-CZ" dirty="0"/>
          </a:p>
        </p:txBody>
      </p:sp>
      <p:pic>
        <p:nvPicPr>
          <p:cNvPr id="1042" name="Picture 18" descr="Animace ženy s čepicí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3968" y="5733256"/>
            <a:ext cx="868759" cy="792088"/>
          </a:xfrm>
          <a:prstGeom prst="rect">
            <a:avLst/>
          </a:prstGeom>
          <a:noFill/>
        </p:spPr>
      </p:pic>
      <p:sp>
        <p:nvSpPr>
          <p:cNvPr id="62" name="TextovéPole 61"/>
          <p:cNvSpPr txBox="1"/>
          <p:nvPr/>
        </p:nvSpPr>
        <p:spPr>
          <a:xfrm>
            <a:off x="4427984" y="5445224"/>
            <a:ext cx="508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ME</a:t>
            </a:r>
            <a:endParaRPr lang="cs-CZ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2771800" y="5445224"/>
            <a:ext cx="917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SISTER</a:t>
            </a:r>
            <a:endParaRPr lang="cs-CZ" dirty="0"/>
          </a:p>
        </p:txBody>
      </p:sp>
      <p:pic>
        <p:nvPicPr>
          <p:cNvPr id="1044" name="Picture 20" descr="Zobrazit podrobnosti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43808" y="5733256"/>
            <a:ext cx="748680" cy="720080"/>
          </a:xfrm>
          <a:prstGeom prst="rect">
            <a:avLst/>
          </a:prstGeom>
          <a:noFill/>
        </p:spPr>
      </p:pic>
      <p:pic>
        <p:nvPicPr>
          <p:cNvPr id="1046" name="Picture 22" descr="Obrazec červeného srdc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23928" y="2564904"/>
            <a:ext cx="1324744" cy="125273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1052736"/>
            <a:ext cx="8418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UNCLE</a:t>
            </a:r>
            <a:endParaRPr lang="cs-CZ" sz="1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44008" y="1052736"/>
            <a:ext cx="7505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AUNT</a:t>
            </a:r>
            <a:endParaRPr lang="cs-CZ" sz="1600" dirty="0"/>
          </a:p>
        </p:txBody>
      </p:sp>
      <p:cxnSp>
        <p:nvCxnSpPr>
          <p:cNvPr id="5" name="Přímá spojovací čára 4"/>
          <p:cNvCxnSpPr>
            <a:stCxn id="2" idx="2"/>
          </p:cNvCxnSpPr>
          <p:nvPr/>
        </p:nvCxnSpPr>
        <p:spPr>
          <a:xfrm>
            <a:off x="2904717" y="1391290"/>
            <a:ext cx="11099" cy="8135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2915816" y="2204864"/>
            <a:ext cx="22322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5148064" y="1412776"/>
            <a:ext cx="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3203848" y="2204864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>
            <a:off x="4788024" y="2204864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ovéPole 49"/>
          <p:cNvSpPr txBox="1"/>
          <p:nvPr/>
        </p:nvSpPr>
        <p:spPr>
          <a:xfrm>
            <a:off x="2123728" y="2780928"/>
            <a:ext cx="22974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COUSIN (HE-COUSIN)</a:t>
            </a:r>
            <a:endParaRPr lang="cs-CZ" sz="16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355976" y="2780928"/>
            <a:ext cx="24080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COUSIN (SHE-COUSIN)</a:t>
            </a:r>
            <a:endParaRPr lang="cs-CZ" sz="16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331640" y="5517232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NIECE - NETEŘ</a:t>
            </a:r>
          </a:p>
          <a:p>
            <a:pPr>
              <a:lnSpc>
                <a:spcPct val="150000"/>
              </a:lnSpc>
            </a:pPr>
            <a:endParaRPr lang="cs-CZ" dirty="0"/>
          </a:p>
        </p:txBody>
      </p:sp>
      <p:pic>
        <p:nvPicPr>
          <p:cNvPr id="53" name="Picture 8" descr="Animace blonďaté že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340768"/>
            <a:ext cx="864096" cy="748680"/>
          </a:xfrm>
          <a:prstGeom prst="rect">
            <a:avLst/>
          </a:prstGeom>
          <a:noFill/>
        </p:spPr>
      </p:pic>
      <p:pic>
        <p:nvPicPr>
          <p:cNvPr id="56" name="Picture 12" descr="Animace muže s účesem mohaw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1043608" cy="720080"/>
          </a:xfrm>
          <a:prstGeom prst="rect">
            <a:avLst/>
          </a:prstGeom>
          <a:noFill/>
        </p:spPr>
      </p:pic>
      <p:pic>
        <p:nvPicPr>
          <p:cNvPr id="15362" name="Picture 2" descr="Animace mrkajícího chlapc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3068960"/>
            <a:ext cx="820688" cy="748680"/>
          </a:xfrm>
          <a:prstGeom prst="rect">
            <a:avLst/>
          </a:prstGeom>
          <a:noFill/>
        </p:spPr>
      </p:pic>
      <p:pic>
        <p:nvPicPr>
          <p:cNvPr id="15364" name="Picture 4" descr="Animace dívky se srdíčk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3068960"/>
            <a:ext cx="892696" cy="748680"/>
          </a:xfrm>
          <a:prstGeom prst="rect">
            <a:avLst/>
          </a:prstGeom>
          <a:noFill/>
        </p:spPr>
      </p:pic>
      <p:pic>
        <p:nvPicPr>
          <p:cNvPr id="59" name="Picture 2" descr="Animace mrkajícího chlapc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653136"/>
            <a:ext cx="820688" cy="748680"/>
          </a:xfrm>
          <a:prstGeom prst="rect">
            <a:avLst/>
          </a:prstGeom>
          <a:noFill/>
        </p:spPr>
      </p:pic>
      <p:sp>
        <p:nvSpPr>
          <p:cNvPr id="60" name="TextovéPole 59"/>
          <p:cNvSpPr txBox="1"/>
          <p:nvPr/>
        </p:nvSpPr>
        <p:spPr>
          <a:xfrm>
            <a:off x="1259632" y="4869160"/>
            <a:ext cx="21868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NEPHEW - SYNOVEC</a:t>
            </a:r>
            <a:endParaRPr lang="cs-CZ" sz="1600" dirty="0"/>
          </a:p>
        </p:txBody>
      </p:sp>
      <p:pic>
        <p:nvPicPr>
          <p:cNvPr id="61" name="Picture 4" descr="Animace dívky se srdíčk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589240"/>
            <a:ext cx="892696" cy="74868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rodiče                     </a:t>
            </a:r>
            <a:r>
              <a:rPr lang="cs-CZ" dirty="0" err="1" smtClean="0"/>
              <a:t>parents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prarodiče                </a:t>
            </a:r>
            <a:r>
              <a:rPr lang="cs-CZ" dirty="0" err="1" smtClean="0">
                <a:solidFill>
                  <a:srgbClr val="FF0000"/>
                </a:solidFill>
              </a:rPr>
              <a:t>grand</a:t>
            </a:r>
            <a:r>
              <a:rPr lang="cs-CZ" dirty="0" err="1" smtClean="0"/>
              <a:t>parents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vnuk                       </a:t>
            </a:r>
            <a:r>
              <a:rPr lang="cs-CZ" dirty="0" err="1" smtClean="0">
                <a:solidFill>
                  <a:srgbClr val="FF0000"/>
                </a:solidFill>
              </a:rPr>
              <a:t>grand</a:t>
            </a:r>
            <a:r>
              <a:rPr lang="cs-CZ" dirty="0" err="1" smtClean="0"/>
              <a:t>son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vnučka                    </a:t>
            </a:r>
            <a:r>
              <a:rPr lang="cs-CZ" dirty="0" err="1" smtClean="0">
                <a:solidFill>
                  <a:srgbClr val="FF0000"/>
                </a:solidFill>
              </a:rPr>
              <a:t>grand</a:t>
            </a:r>
            <a:r>
              <a:rPr lang="cs-CZ" dirty="0" err="1" smtClean="0"/>
              <a:t>daughter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Other</a:t>
            </a:r>
            <a:r>
              <a:rPr lang="cs-CZ" dirty="0" smtClean="0"/>
              <a:t> </a:t>
            </a:r>
            <a:r>
              <a:rPr lang="cs-CZ" dirty="0" err="1" smtClean="0"/>
              <a:t>family</a:t>
            </a:r>
            <a:r>
              <a:rPr lang="cs-CZ" dirty="0" smtClean="0"/>
              <a:t> </a:t>
            </a:r>
            <a:r>
              <a:rPr lang="cs-CZ" dirty="0" err="1" smtClean="0"/>
              <a:t>members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0800000" flipV="1">
            <a:off x="467544" y="0"/>
            <a:ext cx="1306488" cy="1412776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cs-CZ" sz="1800" dirty="0" smtClean="0">
                <a:solidFill>
                  <a:srgbClr val="C00000"/>
                </a:solidFill>
                <a:effectLst/>
              </a:rPr>
              <a:t>Julia </a:t>
            </a:r>
            <a:r>
              <a:rPr lang="cs-CZ" sz="1800" dirty="0" err="1" smtClean="0">
                <a:solidFill>
                  <a:srgbClr val="C00000"/>
                </a:solidFill>
                <a:effectLst/>
              </a:rPr>
              <a:t>is</a:t>
            </a:r>
            <a:r>
              <a:rPr lang="cs-CZ" sz="1800" dirty="0" smtClean="0">
                <a:solidFill>
                  <a:srgbClr val="C00000"/>
                </a:solidFill>
                <a:effectLst/>
              </a:rPr>
              <a:t> my                       </a:t>
            </a:r>
            <a:br>
              <a:rPr lang="cs-CZ" sz="1800" dirty="0" smtClean="0">
                <a:solidFill>
                  <a:srgbClr val="C00000"/>
                </a:solidFill>
                <a:effectLst/>
              </a:rPr>
            </a:br>
            <a:r>
              <a:rPr lang="cs-CZ" sz="1800" dirty="0" smtClean="0">
                <a:solidFill>
                  <a:srgbClr val="C00000"/>
                </a:solidFill>
                <a:effectLst/>
              </a:rPr>
              <a:t>Elis </a:t>
            </a:r>
            <a:r>
              <a:rPr lang="cs-CZ" sz="1800" dirty="0" err="1" smtClean="0">
                <a:solidFill>
                  <a:srgbClr val="C00000"/>
                </a:solidFill>
                <a:effectLst/>
              </a:rPr>
              <a:t>is</a:t>
            </a:r>
            <a:r>
              <a:rPr lang="cs-CZ" sz="1800" dirty="0" smtClean="0">
                <a:solidFill>
                  <a:srgbClr val="C00000"/>
                </a:solidFill>
                <a:effectLst/>
              </a:rPr>
              <a:t> my                         </a:t>
            </a:r>
            <a:br>
              <a:rPr lang="cs-CZ" sz="1800" dirty="0" smtClean="0">
                <a:solidFill>
                  <a:srgbClr val="C00000"/>
                </a:solidFill>
                <a:effectLst/>
              </a:rPr>
            </a:br>
            <a:r>
              <a:rPr lang="cs-CZ" sz="1800" dirty="0" err="1" smtClean="0">
                <a:solidFill>
                  <a:srgbClr val="C00000"/>
                </a:solidFill>
                <a:effectLst/>
              </a:rPr>
              <a:t>Harry</a:t>
            </a:r>
            <a:r>
              <a:rPr lang="cs-CZ" sz="1800" dirty="0" smtClean="0">
                <a:solidFill>
                  <a:srgbClr val="C00000"/>
                </a:solidFill>
                <a:effectLst/>
              </a:rPr>
              <a:t> </a:t>
            </a:r>
            <a:r>
              <a:rPr lang="cs-CZ" sz="1800" dirty="0" err="1" smtClean="0">
                <a:solidFill>
                  <a:srgbClr val="C00000"/>
                </a:solidFill>
                <a:effectLst/>
              </a:rPr>
              <a:t>is</a:t>
            </a:r>
            <a:r>
              <a:rPr lang="cs-CZ" sz="1800" dirty="0" smtClean="0">
                <a:solidFill>
                  <a:srgbClr val="C00000"/>
                </a:solidFill>
                <a:effectLst/>
              </a:rPr>
              <a:t> </a:t>
            </a:r>
            <a:r>
              <a:rPr lang="cs-CZ" sz="1600" dirty="0" smtClean="0">
                <a:solidFill>
                  <a:srgbClr val="C00000"/>
                </a:solidFill>
              </a:rPr>
              <a:t>my</a:t>
            </a:r>
            <a:endParaRPr lang="en-GB" sz="1600" dirty="0">
              <a:solidFill>
                <a:srgbClr val="C00000"/>
              </a:solidFill>
            </a:endParaRPr>
          </a:p>
        </p:txBody>
      </p:sp>
      <p:sp>
        <p:nvSpPr>
          <p:cNvPr id="3" name="Vývojový diagram: postup 2"/>
          <p:cNvSpPr/>
          <p:nvPr/>
        </p:nvSpPr>
        <p:spPr>
          <a:xfrm>
            <a:off x="251520" y="1484784"/>
            <a:ext cx="1130424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Julia</a:t>
            </a:r>
          </a:p>
        </p:txBody>
      </p:sp>
      <p:sp>
        <p:nvSpPr>
          <p:cNvPr id="4" name="Vývojový diagram: postup 3"/>
          <p:cNvSpPr/>
          <p:nvPr/>
        </p:nvSpPr>
        <p:spPr>
          <a:xfrm>
            <a:off x="2195736" y="1484784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Sam</a:t>
            </a:r>
          </a:p>
        </p:txBody>
      </p:sp>
      <p:sp>
        <p:nvSpPr>
          <p:cNvPr id="5" name="Vývojový diagram: postup 4"/>
          <p:cNvSpPr/>
          <p:nvPr/>
        </p:nvSpPr>
        <p:spPr>
          <a:xfrm>
            <a:off x="5364088" y="1484784"/>
            <a:ext cx="1058416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Kelly</a:t>
            </a:r>
            <a:endParaRPr lang="cs-CZ" dirty="0" smtClean="0"/>
          </a:p>
        </p:txBody>
      </p:sp>
      <p:sp>
        <p:nvSpPr>
          <p:cNvPr id="6" name="Vývojový diagram: postup 5"/>
          <p:cNvSpPr/>
          <p:nvPr/>
        </p:nvSpPr>
        <p:spPr>
          <a:xfrm>
            <a:off x="7236296" y="1484784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Jim</a:t>
            </a:r>
          </a:p>
        </p:txBody>
      </p:sp>
      <p:sp>
        <p:nvSpPr>
          <p:cNvPr id="7" name="Obousměrná vodorovná šipka 6"/>
          <p:cNvSpPr/>
          <p:nvPr/>
        </p:nvSpPr>
        <p:spPr>
          <a:xfrm>
            <a:off x="1475656" y="1700808"/>
            <a:ext cx="576064" cy="14401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ousměrná vodorovná šipka 7"/>
          <p:cNvSpPr/>
          <p:nvPr/>
        </p:nvSpPr>
        <p:spPr>
          <a:xfrm flipV="1">
            <a:off x="6516216" y="1700808"/>
            <a:ext cx="576064" cy="14401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827584" y="2204864"/>
            <a:ext cx="0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2627784" y="2204864"/>
            <a:ext cx="0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827584" y="3356992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5940152" y="2204864"/>
            <a:ext cx="0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7740352" y="2204864"/>
            <a:ext cx="0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5940152" y="3356992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Vývojový diagram: postup 18"/>
          <p:cNvSpPr/>
          <p:nvPr/>
        </p:nvSpPr>
        <p:spPr>
          <a:xfrm>
            <a:off x="179512" y="3717032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Elis</a:t>
            </a:r>
            <a:endParaRPr lang="cs-CZ" dirty="0"/>
          </a:p>
        </p:txBody>
      </p:sp>
      <p:sp>
        <p:nvSpPr>
          <p:cNvPr id="20" name="Vývojový diagram: postup 19"/>
          <p:cNvSpPr/>
          <p:nvPr/>
        </p:nvSpPr>
        <p:spPr>
          <a:xfrm>
            <a:off x="1907704" y="3717032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Tom</a:t>
            </a:r>
            <a:endParaRPr lang="cs-CZ" dirty="0"/>
          </a:p>
        </p:txBody>
      </p:sp>
      <p:sp>
        <p:nvSpPr>
          <p:cNvPr id="21" name="Vývojový diagram: postup 20"/>
          <p:cNvSpPr/>
          <p:nvPr/>
        </p:nvSpPr>
        <p:spPr>
          <a:xfrm>
            <a:off x="3059832" y="3717032"/>
            <a:ext cx="108012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Jane</a:t>
            </a:r>
            <a:endParaRPr lang="cs-CZ" dirty="0"/>
          </a:p>
        </p:txBody>
      </p:sp>
      <p:sp>
        <p:nvSpPr>
          <p:cNvPr id="22" name="Vývojový diagram: postup 21"/>
          <p:cNvSpPr/>
          <p:nvPr/>
        </p:nvSpPr>
        <p:spPr>
          <a:xfrm>
            <a:off x="5796136" y="3717032"/>
            <a:ext cx="100811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George</a:t>
            </a:r>
            <a:endParaRPr lang="cs-CZ" dirty="0"/>
          </a:p>
        </p:txBody>
      </p:sp>
      <p:sp>
        <p:nvSpPr>
          <p:cNvPr id="23" name="Vývojový diagram: postup 22"/>
          <p:cNvSpPr/>
          <p:nvPr/>
        </p:nvSpPr>
        <p:spPr>
          <a:xfrm>
            <a:off x="7164288" y="3717032"/>
            <a:ext cx="100811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Audrey</a:t>
            </a:r>
            <a:endParaRPr lang="cs-CZ" dirty="0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2267744" y="33569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2411760" y="3356992"/>
            <a:ext cx="79208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bousměrná vodorovná šipka 27"/>
          <p:cNvSpPr/>
          <p:nvPr/>
        </p:nvSpPr>
        <p:spPr>
          <a:xfrm>
            <a:off x="1187624" y="3933056"/>
            <a:ext cx="576064" cy="14401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ousměrná vodorovná šipka 32"/>
          <p:cNvSpPr/>
          <p:nvPr/>
        </p:nvSpPr>
        <p:spPr>
          <a:xfrm>
            <a:off x="4572000" y="3933056"/>
            <a:ext cx="576064" cy="14401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5" name="Přímá spojovací čára 34"/>
          <p:cNvCxnSpPr>
            <a:endCxn id="22" idx="0"/>
          </p:cNvCxnSpPr>
          <p:nvPr/>
        </p:nvCxnSpPr>
        <p:spPr>
          <a:xfrm>
            <a:off x="6228184" y="3356992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>
            <a:off x="7524328" y="33569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>
            <a:off x="3563888" y="4437112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6228184" y="4437112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>
            <a:off x="3563888" y="5085184"/>
            <a:ext cx="2664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611560" y="4437112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2339752" y="4437112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>
            <a:off x="611560" y="5085184"/>
            <a:ext cx="17281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Vývojový diagram: postup 54"/>
          <p:cNvSpPr/>
          <p:nvPr/>
        </p:nvSpPr>
        <p:spPr>
          <a:xfrm>
            <a:off x="899592" y="5373216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Harry</a:t>
            </a:r>
            <a:endParaRPr lang="cs-CZ" dirty="0"/>
          </a:p>
        </p:txBody>
      </p:sp>
      <p:sp>
        <p:nvSpPr>
          <p:cNvPr id="56" name="Vývojový diagram: postup 55"/>
          <p:cNvSpPr/>
          <p:nvPr/>
        </p:nvSpPr>
        <p:spPr>
          <a:xfrm>
            <a:off x="3563888" y="5301208"/>
            <a:ext cx="100811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William</a:t>
            </a:r>
            <a:endParaRPr lang="cs-CZ" dirty="0"/>
          </a:p>
        </p:txBody>
      </p:sp>
      <p:sp>
        <p:nvSpPr>
          <p:cNvPr id="57" name="Vývojový diagram: postup 56"/>
          <p:cNvSpPr/>
          <p:nvPr/>
        </p:nvSpPr>
        <p:spPr>
          <a:xfrm>
            <a:off x="4932040" y="5301208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</a:t>
            </a:r>
            <a:endParaRPr lang="cs-CZ" dirty="0"/>
          </a:p>
        </p:txBody>
      </p:sp>
      <p:sp>
        <p:nvSpPr>
          <p:cNvPr id="58" name="Vývojový diagram: postup 57"/>
          <p:cNvSpPr/>
          <p:nvPr/>
        </p:nvSpPr>
        <p:spPr>
          <a:xfrm>
            <a:off x="6228184" y="5301208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Diane</a:t>
            </a:r>
            <a:endParaRPr lang="cs-CZ" dirty="0"/>
          </a:p>
        </p:txBody>
      </p:sp>
      <p:cxnSp>
        <p:nvCxnSpPr>
          <p:cNvPr id="66" name="Přímá spojovací čára 65"/>
          <p:cNvCxnSpPr>
            <a:endCxn id="55" idx="0"/>
          </p:cNvCxnSpPr>
          <p:nvPr/>
        </p:nvCxnSpPr>
        <p:spPr>
          <a:xfrm>
            <a:off x="1331640" y="5157192"/>
            <a:ext cx="2515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>
            <a:off x="3995936" y="5157192"/>
            <a:ext cx="2515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ovací čára 70"/>
          <p:cNvCxnSpPr/>
          <p:nvPr/>
        </p:nvCxnSpPr>
        <p:spPr>
          <a:xfrm>
            <a:off x="5364088" y="5157192"/>
            <a:ext cx="2515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ovací čára 71"/>
          <p:cNvCxnSpPr/>
          <p:nvPr/>
        </p:nvCxnSpPr>
        <p:spPr>
          <a:xfrm>
            <a:off x="6084168" y="5085184"/>
            <a:ext cx="24117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ovéPole 78"/>
          <p:cNvSpPr txBox="1"/>
          <p:nvPr/>
        </p:nvSpPr>
        <p:spPr>
          <a:xfrm>
            <a:off x="1763688" y="188640"/>
            <a:ext cx="1648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C00000"/>
                </a:solidFill>
              </a:rPr>
              <a:t>grandmother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1835696" y="548680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C00000"/>
                </a:solidFill>
              </a:rPr>
              <a:t>aunt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1763688" y="980728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cousin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4211960" y="260648"/>
            <a:ext cx="1353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Tom </a:t>
            </a:r>
            <a:r>
              <a:rPr lang="cs-CZ" dirty="0" err="1" smtClean="0">
                <a:solidFill>
                  <a:srgbClr val="C00000"/>
                </a:solidFill>
              </a:rPr>
              <a:t>is</a:t>
            </a:r>
            <a:r>
              <a:rPr lang="cs-CZ" dirty="0" smtClean="0">
                <a:solidFill>
                  <a:srgbClr val="C00000"/>
                </a:solidFill>
              </a:rPr>
              <a:t> my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4283968" y="620688"/>
            <a:ext cx="1322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Jane </a:t>
            </a:r>
            <a:r>
              <a:rPr lang="cs-CZ" dirty="0" err="1" smtClean="0">
                <a:solidFill>
                  <a:srgbClr val="C00000"/>
                </a:solidFill>
              </a:rPr>
              <a:t>is</a:t>
            </a:r>
            <a:r>
              <a:rPr lang="cs-CZ" dirty="0" smtClean="0">
                <a:solidFill>
                  <a:srgbClr val="C00000"/>
                </a:solidFill>
              </a:rPr>
              <a:t> my</a:t>
            </a:r>
            <a:endParaRPr lang="cs-CZ" dirty="0">
              <a:solidFill>
                <a:srgbClr val="C00000"/>
              </a:solidFill>
            </a:endParaRPr>
          </a:p>
        </p:txBody>
      </p:sp>
      <p:cxnSp>
        <p:nvCxnSpPr>
          <p:cNvPr id="84" name="Přímá spojovací čára 83"/>
          <p:cNvCxnSpPr/>
          <p:nvPr/>
        </p:nvCxnSpPr>
        <p:spPr>
          <a:xfrm>
            <a:off x="1484040" y="5309592"/>
            <a:ext cx="2515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ovací čára 84"/>
          <p:cNvCxnSpPr/>
          <p:nvPr/>
        </p:nvCxnSpPr>
        <p:spPr>
          <a:xfrm>
            <a:off x="1636440" y="5461992"/>
            <a:ext cx="2515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ovéPole 85"/>
          <p:cNvSpPr txBox="1"/>
          <p:nvPr/>
        </p:nvSpPr>
        <p:spPr>
          <a:xfrm>
            <a:off x="4283968" y="980728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Diane </a:t>
            </a:r>
            <a:r>
              <a:rPr lang="cs-CZ" dirty="0" err="1" smtClean="0">
                <a:solidFill>
                  <a:srgbClr val="C00000"/>
                </a:solidFill>
              </a:rPr>
              <a:t>is</a:t>
            </a:r>
            <a:r>
              <a:rPr lang="cs-CZ" dirty="0" smtClean="0">
                <a:solidFill>
                  <a:srgbClr val="C00000"/>
                </a:solidFill>
              </a:rPr>
              <a:t> my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5580112" y="260648"/>
            <a:ext cx="784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C00000"/>
                </a:solidFill>
              </a:rPr>
              <a:t>uncle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5580112" y="620688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C00000"/>
                </a:solidFill>
              </a:rPr>
              <a:t>mother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5724128" y="980728"/>
            <a:ext cx="795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sister</a:t>
            </a:r>
            <a:endParaRPr lang="cs-CZ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  <p:bldP spid="81" grpId="0"/>
      <p:bldP spid="87" grpId="0"/>
      <p:bldP spid="88" grpId="0"/>
      <p:bldP spid="8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972008"/>
          </a:xfrm>
        </p:spPr>
        <p:txBody>
          <a:bodyPr>
            <a:normAutofit/>
          </a:bodyPr>
          <a:lstStyle/>
          <a:p>
            <a:r>
              <a:rPr lang="cs-CZ" dirty="0" err="1" smtClean="0"/>
              <a:t>mother</a:t>
            </a:r>
            <a:endParaRPr lang="cs-CZ" dirty="0" smtClean="0"/>
          </a:p>
          <a:p>
            <a:r>
              <a:rPr lang="cs-CZ" dirty="0" err="1" smtClean="0"/>
              <a:t>aunt</a:t>
            </a:r>
            <a:endParaRPr lang="cs-CZ" dirty="0" smtClean="0"/>
          </a:p>
          <a:p>
            <a:r>
              <a:rPr lang="cs-CZ" dirty="0" smtClean="0"/>
              <a:t>cousin</a:t>
            </a:r>
          </a:p>
          <a:p>
            <a:r>
              <a:rPr lang="cs-CZ" dirty="0" err="1" smtClean="0"/>
              <a:t>grandmother</a:t>
            </a:r>
            <a:endParaRPr lang="cs-CZ" dirty="0" smtClean="0"/>
          </a:p>
          <a:p>
            <a:r>
              <a:rPr lang="cs-CZ" dirty="0" err="1" smtClean="0"/>
              <a:t>uncle</a:t>
            </a:r>
            <a:endParaRPr lang="cs-CZ" dirty="0" smtClean="0"/>
          </a:p>
          <a:p>
            <a:r>
              <a:rPr lang="cs-CZ" dirty="0" err="1" smtClean="0"/>
              <a:t>niece</a:t>
            </a:r>
            <a:endParaRPr lang="cs-CZ" dirty="0" smtClean="0"/>
          </a:p>
          <a:p>
            <a:r>
              <a:rPr lang="cs-CZ" dirty="0" err="1" smtClean="0"/>
              <a:t>grandfather</a:t>
            </a:r>
            <a:endParaRPr lang="cs-CZ" dirty="0" smtClean="0"/>
          </a:p>
          <a:p>
            <a:r>
              <a:rPr lang="cs-CZ" dirty="0" err="1" smtClean="0"/>
              <a:t>nephew</a:t>
            </a:r>
            <a:endParaRPr lang="cs-CZ" dirty="0" smtClean="0"/>
          </a:p>
          <a:p>
            <a:r>
              <a:rPr lang="cs-CZ" dirty="0" err="1" smtClean="0"/>
              <a:t>grandson</a:t>
            </a:r>
            <a:endParaRPr lang="cs-CZ" dirty="0" smtClean="0"/>
          </a:p>
          <a:p>
            <a:r>
              <a:rPr lang="cs-CZ" dirty="0" err="1" smtClean="0"/>
              <a:t>grandparents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244280" cy="4827992"/>
          </a:xfrm>
        </p:spPr>
        <p:txBody>
          <a:bodyPr>
            <a:normAutofit/>
          </a:bodyPr>
          <a:lstStyle/>
          <a:p>
            <a:r>
              <a:rPr lang="cs-CZ" dirty="0" smtClean="0"/>
              <a:t>babička</a:t>
            </a:r>
          </a:p>
          <a:p>
            <a:r>
              <a:rPr lang="cs-CZ" dirty="0" smtClean="0"/>
              <a:t>vnuk</a:t>
            </a:r>
          </a:p>
          <a:p>
            <a:r>
              <a:rPr lang="cs-CZ" dirty="0" smtClean="0"/>
              <a:t>prarodiče</a:t>
            </a:r>
          </a:p>
          <a:p>
            <a:r>
              <a:rPr lang="cs-CZ" dirty="0" smtClean="0"/>
              <a:t>neteř</a:t>
            </a:r>
          </a:p>
          <a:p>
            <a:r>
              <a:rPr lang="cs-CZ" dirty="0" smtClean="0"/>
              <a:t>synovec</a:t>
            </a:r>
          </a:p>
          <a:p>
            <a:r>
              <a:rPr lang="cs-CZ" dirty="0" smtClean="0"/>
              <a:t>bratranec/sestřenice</a:t>
            </a:r>
          </a:p>
          <a:p>
            <a:r>
              <a:rPr lang="cs-CZ" dirty="0" smtClean="0"/>
              <a:t>matka</a:t>
            </a:r>
          </a:p>
          <a:p>
            <a:r>
              <a:rPr lang="cs-CZ" dirty="0" smtClean="0"/>
              <a:t>teta</a:t>
            </a:r>
          </a:p>
          <a:p>
            <a:r>
              <a:rPr lang="cs-CZ" dirty="0" smtClean="0"/>
              <a:t>děda</a:t>
            </a:r>
          </a:p>
          <a:p>
            <a:r>
              <a:rPr lang="cs-CZ" dirty="0" smtClean="0"/>
              <a:t>strýc</a:t>
            </a:r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Match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correct</a:t>
            </a:r>
            <a:r>
              <a:rPr lang="cs-CZ" dirty="0" smtClean="0"/>
              <a:t> </a:t>
            </a:r>
            <a:r>
              <a:rPr lang="cs-CZ" dirty="0" err="1" smtClean="0"/>
              <a:t>Czech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words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1053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Materiál slouží k výkladu základních rodinných vztahů a jejich jednoduchému procvičení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První 4 </a:t>
            </a:r>
            <a:r>
              <a:rPr lang="cs-CZ" sz="2400" dirty="0" err="1" smtClean="0"/>
              <a:t>slidy</a:t>
            </a:r>
            <a:r>
              <a:rPr lang="cs-CZ" sz="2400" dirty="0" smtClean="0"/>
              <a:t> jsou zaměřeny na seznámení se s anglickými výrazy pro rodinné členy  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5. a 6. slide slouží k procvičení – 5. slide – žáci dokončují věty, doplní název rodinného člena na základě rodokmenu, po </a:t>
            </a:r>
            <a:r>
              <a:rPr lang="cs-CZ" sz="2400" dirty="0" err="1" smtClean="0"/>
              <a:t>pokliku</a:t>
            </a:r>
            <a:r>
              <a:rPr lang="cs-CZ" sz="2400" dirty="0" smtClean="0"/>
              <a:t> se objeví správné řešení; 6. slide – žáci spojí </a:t>
            </a:r>
            <a:r>
              <a:rPr lang="cs-CZ" sz="2400" smtClean="0"/>
              <a:t>anglický výraz s </a:t>
            </a:r>
            <a:r>
              <a:rPr lang="cs-CZ" sz="2400" dirty="0" smtClean="0"/>
              <a:t>jeho příslušným českým překladem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Metodický návod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rmAutofit fontScale="77500" lnSpcReduction="20000"/>
          </a:bodyPr>
          <a:lstStyle/>
          <a:p>
            <a:r>
              <a:rPr lang="cs-CZ" sz="1800" dirty="0" smtClean="0"/>
              <a:t>Klipart </a:t>
            </a:r>
            <a:r>
              <a:rPr lang="en-US" sz="1800" dirty="0" smtClean="0"/>
              <a:t>[</a:t>
            </a:r>
            <a:r>
              <a:rPr lang="cs-CZ" sz="1800" dirty="0" smtClean="0"/>
              <a:t>on-line</a:t>
            </a:r>
            <a:r>
              <a:rPr lang="en-US" sz="1800" dirty="0" smtClean="0"/>
              <a:t>]</a:t>
            </a:r>
            <a:r>
              <a:rPr lang="cs-CZ" sz="1800" dirty="0" smtClean="0"/>
              <a:t>. 2011 </a:t>
            </a:r>
            <a:r>
              <a:rPr lang="en-US" sz="1800" dirty="0" smtClean="0"/>
              <a:t>[</a:t>
            </a:r>
            <a:r>
              <a:rPr lang="cs-CZ" sz="1800" dirty="0" smtClean="0"/>
              <a:t>cit. 2011-10-10</a:t>
            </a:r>
            <a:r>
              <a:rPr lang="en-US" sz="1800" dirty="0" smtClean="0"/>
              <a:t>]</a:t>
            </a:r>
            <a:r>
              <a:rPr lang="cs-CZ" sz="1800" dirty="0" smtClean="0"/>
              <a:t>. Dostupný z www:</a:t>
            </a:r>
          </a:p>
          <a:p>
            <a:pPr>
              <a:lnSpc>
                <a:spcPct val="170000"/>
              </a:lnSpc>
            </a:pPr>
            <a:r>
              <a:rPr lang="cs-CZ" sz="1600" dirty="0" smtClean="0">
                <a:hlinkClick r:id="rId2"/>
              </a:rPr>
              <a:t>http://office.</a:t>
            </a:r>
            <a:r>
              <a:rPr lang="cs-CZ" sz="1600" dirty="0" err="1" smtClean="0">
                <a:hlinkClick r:id="rId2"/>
              </a:rPr>
              <a:t>microsoft.com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cs</a:t>
            </a:r>
            <a:r>
              <a:rPr lang="cs-CZ" sz="1600" dirty="0" smtClean="0">
                <a:hlinkClick r:id="rId2"/>
              </a:rPr>
              <a:t>-</a:t>
            </a:r>
            <a:r>
              <a:rPr lang="cs-CZ" sz="1600" dirty="0" err="1" smtClean="0">
                <a:hlinkClick r:id="rId2"/>
              </a:rPr>
              <a:t>cz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images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results.aspx</a:t>
            </a:r>
            <a:r>
              <a:rPr lang="cs-CZ" sz="1600" dirty="0" smtClean="0">
                <a:hlinkClick r:id="rId2"/>
              </a:rPr>
              <a:t>?</a:t>
            </a:r>
            <a:r>
              <a:rPr lang="cs-CZ" sz="1600" dirty="0" err="1" smtClean="0">
                <a:hlinkClick r:id="rId2"/>
              </a:rPr>
              <a:t>qu</a:t>
            </a:r>
            <a:r>
              <a:rPr lang="cs-CZ" sz="1600" dirty="0" smtClean="0">
                <a:hlinkClick r:id="rId2"/>
              </a:rPr>
              <a:t>=babi%C4%8Dka&amp;ex=1#</a:t>
            </a:r>
            <a:r>
              <a:rPr lang="cs-CZ" sz="1600" dirty="0" err="1" smtClean="0">
                <a:hlinkClick r:id="rId2"/>
              </a:rPr>
              <a:t>ai</a:t>
            </a:r>
            <a:r>
              <a:rPr lang="cs-CZ" sz="1600" dirty="0" smtClean="0">
                <a:hlinkClick r:id="rId2"/>
              </a:rPr>
              <a:t>:MC900157197</a:t>
            </a:r>
          </a:p>
          <a:p>
            <a:pPr>
              <a:lnSpc>
                <a:spcPct val="170000"/>
              </a:lnSpc>
            </a:pPr>
            <a:r>
              <a:rPr lang="cs-CZ" sz="1600" dirty="0" smtClean="0">
                <a:hlinkClick r:id="rId2"/>
              </a:rPr>
              <a:t>|</a:t>
            </a:r>
            <a:r>
              <a:rPr lang="cs-CZ" sz="1600" dirty="0" smtClean="0">
                <a:hlinkClick r:id="rId3"/>
              </a:rPr>
              <a:t>http://office.</a:t>
            </a:r>
            <a:r>
              <a:rPr lang="cs-CZ" sz="1600" dirty="0" err="1" smtClean="0">
                <a:hlinkClick r:id="rId3"/>
              </a:rPr>
              <a:t>microsoft.com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cs</a:t>
            </a:r>
            <a:r>
              <a:rPr lang="cs-CZ" sz="1600" dirty="0" smtClean="0">
                <a:hlinkClick r:id="rId3"/>
              </a:rPr>
              <a:t>-</a:t>
            </a:r>
            <a:r>
              <a:rPr lang="cs-CZ" sz="1600" dirty="0" err="1" smtClean="0">
                <a:hlinkClick r:id="rId3"/>
              </a:rPr>
              <a:t>cz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images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results.aspx</a:t>
            </a:r>
            <a:r>
              <a:rPr lang="cs-CZ" sz="1600" dirty="0" smtClean="0">
                <a:hlinkClick r:id="rId3"/>
              </a:rPr>
              <a:t>?</a:t>
            </a:r>
            <a:r>
              <a:rPr lang="cs-CZ" sz="1600" dirty="0" err="1" smtClean="0">
                <a:hlinkClick r:id="rId3"/>
              </a:rPr>
              <a:t>qu</a:t>
            </a:r>
            <a:r>
              <a:rPr lang="cs-CZ" sz="1600" dirty="0" smtClean="0">
                <a:hlinkClick r:id="rId3"/>
              </a:rPr>
              <a:t>=d%C4%9Bde%C4%8Dek&amp;ex=1#</a:t>
            </a:r>
            <a:r>
              <a:rPr lang="cs-CZ" sz="1600" dirty="0" err="1" smtClean="0">
                <a:hlinkClick r:id="rId3"/>
              </a:rPr>
              <a:t>ai</a:t>
            </a:r>
            <a:r>
              <a:rPr lang="cs-CZ" sz="1600" dirty="0" smtClean="0">
                <a:hlinkClick r:id="rId3"/>
              </a:rPr>
              <a:t>:MC900157195|</a:t>
            </a:r>
            <a:endParaRPr lang="cs-CZ" sz="1600" dirty="0" smtClean="0"/>
          </a:p>
          <a:p>
            <a:pPr>
              <a:lnSpc>
                <a:spcPct val="170000"/>
              </a:lnSpc>
            </a:pPr>
            <a:r>
              <a:rPr lang="cs-CZ" sz="1600" dirty="0" smtClean="0">
                <a:hlinkClick r:id="rId4"/>
              </a:rPr>
              <a:t>http://office.</a:t>
            </a:r>
            <a:r>
              <a:rPr lang="cs-CZ" sz="1600" dirty="0" err="1" smtClean="0">
                <a:hlinkClick r:id="rId4"/>
              </a:rPr>
              <a:t>microsoft.com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cs</a:t>
            </a:r>
            <a:r>
              <a:rPr lang="cs-CZ" sz="1600" dirty="0" smtClean="0">
                <a:hlinkClick r:id="rId4"/>
              </a:rPr>
              <a:t>-</a:t>
            </a:r>
            <a:r>
              <a:rPr lang="cs-CZ" sz="1600" dirty="0" err="1" smtClean="0">
                <a:hlinkClick r:id="rId4"/>
              </a:rPr>
              <a:t>cz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images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results.aspx</a:t>
            </a:r>
            <a:r>
              <a:rPr lang="cs-CZ" sz="1600" dirty="0" smtClean="0">
                <a:hlinkClick r:id="rId4"/>
              </a:rPr>
              <a:t>?</a:t>
            </a:r>
            <a:r>
              <a:rPr lang="cs-CZ" sz="1600" dirty="0" err="1" smtClean="0">
                <a:hlinkClick r:id="rId4"/>
              </a:rPr>
              <a:t>qu</a:t>
            </a:r>
            <a:r>
              <a:rPr lang="cs-CZ" sz="1600" dirty="0" smtClean="0">
                <a:hlinkClick r:id="rId4"/>
              </a:rPr>
              <a:t>=%C5%</a:t>
            </a:r>
            <a:r>
              <a:rPr lang="cs-CZ" sz="1600" dirty="0" err="1" smtClean="0">
                <a:hlinkClick r:id="rId4"/>
              </a:rPr>
              <a:t>BEena</a:t>
            </a:r>
            <a:r>
              <a:rPr lang="cs-CZ" sz="1600" dirty="0" smtClean="0">
                <a:hlinkClick r:id="rId4"/>
              </a:rPr>
              <a:t>&amp;ex=1#</a:t>
            </a:r>
            <a:r>
              <a:rPr lang="cs-CZ" sz="1600" dirty="0" err="1" smtClean="0">
                <a:hlinkClick r:id="rId4"/>
              </a:rPr>
              <a:t>ai</a:t>
            </a:r>
            <a:r>
              <a:rPr lang="cs-CZ" sz="1600" dirty="0" smtClean="0">
                <a:hlinkClick r:id="rId4"/>
              </a:rPr>
              <a:t>:MC900440637|</a:t>
            </a:r>
            <a:r>
              <a:rPr lang="cs-CZ" sz="1600" dirty="0" err="1" smtClean="0">
                <a:hlinkClick r:id="rId4"/>
              </a:rPr>
              <a:t>mt</a:t>
            </a:r>
            <a:r>
              <a:rPr lang="cs-CZ" sz="1600" dirty="0" smtClean="0">
                <a:hlinkClick r:id="rId4"/>
              </a:rPr>
              <a:t>:1|</a:t>
            </a:r>
            <a:endParaRPr lang="cs-CZ" sz="1600" dirty="0" smtClean="0"/>
          </a:p>
          <a:p>
            <a:pPr>
              <a:lnSpc>
                <a:spcPct val="170000"/>
              </a:lnSpc>
            </a:pPr>
            <a:r>
              <a:rPr lang="cs-CZ" sz="1600" dirty="0" smtClean="0">
                <a:hlinkClick r:id="rId4"/>
              </a:rPr>
              <a:t>http://office.</a:t>
            </a:r>
            <a:r>
              <a:rPr lang="cs-CZ" sz="1600" dirty="0" err="1" smtClean="0">
                <a:hlinkClick r:id="rId4"/>
              </a:rPr>
              <a:t>microsoft.com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cs</a:t>
            </a:r>
            <a:r>
              <a:rPr lang="cs-CZ" sz="1600" dirty="0" smtClean="0">
                <a:hlinkClick r:id="rId4"/>
              </a:rPr>
              <a:t>-</a:t>
            </a:r>
            <a:r>
              <a:rPr lang="cs-CZ" sz="1600" dirty="0" err="1" smtClean="0">
                <a:hlinkClick r:id="rId4"/>
              </a:rPr>
              <a:t>cz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images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results.aspx</a:t>
            </a:r>
            <a:r>
              <a:rPr lang="cs-CZ" sz="1600" dirty="0" smtClean="0">
                <a:hlinkClick r:id="rId4"/>
              </a:rPr>
              <a:t>?</a:t>
            </a:r>
            <a:r>
              <a:rPr lang="cs-CZ" sz="1600" dirty="0" err="1" smtClean="0">
                <a:hlinkClick r:id="rId4"/>
              </a:rPr>
              <a:t>qu</a:t>
            </a:r>
            <a:r>
              <a:rPr lang="cs-CZ" sz="1600" dirty="0" smtClean="0">
                <a:hlinkClick r:id="rId4"/>
              </a:rPr>
              <a:t>=%C5%</a:t>
            </a:r>
            <a:r>
              <a:rPr lang="cs-CZ" sz="1600" dirty="0" err="1" smtClean="0">
                <a:hlinkClick r:id="rId4"/>
              </a:rPr>
              <a:t>BEena</a:t>
            </a:r>
            <a:r>
              <a:rPr lang="cs-CZ" sz="1600" dirty="0" smtClean="0">
                <a:hlinkClick r:id="rId4"/>
              </a:rPr>
              <a:t>&amp;ex=1#</a:t>
            </a:r>
            <a:r>
              <a:rPr lang="cs-CZ" sz="1600" dirty="0" err="1" smtClean="0">
                <a:hlinkClick r:id="rId4"/>
              </a:rPr>
              <a:t>ai</a:t>
            </a:r>
            <a:r>
              <a:rPr lang="cs-CZ" sz="1600" dirty="0" smtClean="0">
                <a:hlinkClick r:id="rId4"/>
              </a:rPr>
              <a:t>:MC900440480|</a:t>
            </a:r>
            <a:r>
              <a:rPr lang="cs-CZ" sz="1600" dirty="0" err="1" smtClean="0">
                <a:hlinkClick r:id="rId4"/>
              </a:rPr>
              <a:t>mt</a:t>
            </a:r>
            <a:r>
              <a:rPr lang="cs-CZ" sz="1600" dirty="0" smtClean="0">
                <a:hlinkClick r:id="rId4"/>
              </a:rPr>
              <a:t>:1|</a:t>
            </a:r>
            <a:endParaRPr lang="cs-CZ" sz="1600" dirty="0" smtClean="0"/>
          </a:p>
          <a:p>
            <a:pPr>
              <a:lnSpc>
                <a:spcPct val="170000"/>
              </a:lnSpc>
            </a:pPr>
            <a:r>
              <a:rPr lang="cs-CZ" sz="1600" dirty="0" smtClean="0">
                <a:hlinkClick r:id="rId4"/>
              </a:rPr>
              <a:t>http://office.</a:t>
            </a:r>
            <a:r>
              <a:rPr lang="cs-CZ" sz="1600" dirty="0" err="1" smtClean="0">
                <a:hlinkClick r:id="rId4"/>
              </a:rPr>
              <a:t>microsoft.com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cs</a:t>
            </a:r>
            <a:r>
              <a:rPr lang="cs-CZ" sz="1600" dirty="0" smtClean="0">
                <a:hlinkClick r:id="rId4"/>
              </a:rPr>
              <a:t>-</a:t>
            </a:r>
            <a:r>
              <a:rPr lang="cs-CZ" sz="1600" dirty="0" err="1" smtClean="0">
                <a:hlinkClick r:id="rId4"/>
              </a:rPr>
              <a:t>cz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images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results.aspx</a:t>
            </a:r>
            <a:r>
              <a:rPr lang="cs-CZ" sz="1600" dirty="0" smtClean="0">
                <a:hlinkClick r:id="rId4"/>
              </a:rPr>
              <a:t>?</a:t>
            </a:r>
            <a:r>
              <a:rPr lang="cs-CZ" sz="1600" dirty="0" err="1" smtClean="0">
                <a:hlinkClick r:id="rId4"/>
              </a:rPr>
              <a:t>qu</a:t>
            </a:r>
            <a:r>
              <a:rPr lang="cs-CZ" sz="1600" dirty="0" smtClean="0">
                <a:hlinkClick r:id="rId4"/>
              </a:rPr>
              <a:t>=%C5%</a:t>
            </a:r>
            <a:r>
              <a:rPr lang="cs-CZ" sz="1600" dirty="0" err="1" smtClean="0">
                <a:hlinkClick r:id="rId4"/>
              </a:rPr>
              <a:t>BEena</a:t>
            </a:r>
            <a:r>
              <a:rPr lang="cs-CZ" sz="1600" dirty="0" smtClean="0">
                <a:hlinkClick r:id="rId4"/>
              </a:rPr>
              <a:t>&amp;ex=1#</a:t>
            </a:r>
            <a:r>
              <a:rPr lang="cs-CZ" sz="1600" dirty="0" err="1" smtClean="0">
                <a:hlinkClick r:id="rId4"/>
              </a:rPr>
              <a:t>ai</a:t>
            </a:r>
            <a:r>
              <a:rPr lang="cs-CZ" sz="1600" dirty="0" smtClean="0">
                <a:hlinkClick r:id="rId4"/>
              </a:rPr>
              <a:t>:MC900440504|</a:t>
            </a:r>
            <a:r>
              <a:rPr lang="cs-CZ" sz="1600" dirty="0" err="1" smtClean="0">
                <a:hlinkClick r:id="rId4"/>
              </a:rPr>
              <a:t>mt</a:t>
            </a:r>
            <a:r>
              <a:rPr lang="cs-CZ" sz="1600" dirty="0" smtClean="0">
                <a:hlinkClick r:id="rId4"/>
              </a:rPr>
              <a:t>:1|</a:t>
            </a:r>
            <a:endParaRPr lang="cs-CZ" sz="1600" dirty="0" smtClean="0"/>
          </a:p>
          <a:p>
            <a:pPr>
              <a:lnSpc>
                <a:spcPct val="170000"/>
              </a:lnSpc>
            </a:pPr>
            <a:r>
              <a:rPr lang="cs-CZ" sz="1600" dirty="0" smtClean="0">
                <a:hlinkClick r:id="rId5"/>
              </a:rPr>
              <a:t>http://office.</a:t>
            </a:r>
            <a:r>
              <a:rPr lang="cs-CZ" sz="1600" dirty="0" err="1" smtClean="0">
                <a:hlinkClick r:id="rId5"/>
              </a:rPr>
              <a:t>microsoft.com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cs</a:t>
            </a:r>
            <a:r>
              <a:rPr lang="cs-CZ" sz="1600" dirty="0" smtClean="0">
                <a:hlinkClick r:id="rId5"/>
              </a:rPr>
              <a:t>-</a:t>
            </a:r>
            <a:r>
              <a:rPr lang="cs-CZ" sz="1600" dirty="0" err="1" smtClean="0">
                <a:hlinkClick r:id="rId5"/>
              </a:rPr>
              <a:t>cz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images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results.aspx</a:t>
            </a:r>
            <a:r>
              <a:rPr lang="cs-CZ" sz="1600" dirty="0" smtClean="0">
                <a:hlinkClick r:id="rId5"/>
              </a:rPr>
              <a:t>?</a:t>
            </a:r>
            <a:r>
              <a:rPr lang="cs-CZ" sz="1600" dirty="0" err="1" smtClean="0">
                <a:hlinkClick r:id="rId5"/>
              </a:rPr>
              <a:t>qu</a:t>
            </a:r>
            <a:r>
              <a:rPr lang="cs-CZ" sz="1600" dirty="0" smtClean="0">
                <a:hlinkClick r:id="rId5"/>
              </a:rPr>
              <a:t>=d%C4%9Bv%C4%8De&amp;</a:t>
            </a:r>
            <a:r>
              <a:rPr lang="cs-CZ" sz="1600" dirty="0" err="1" smtClean="0">
                <a:hlinkClick r:id="rId5"/>
              </a:rPr>
              <a:t>ctt</a:t>
            </a:r>
            <a:r>
              <a:rPr lang="cs-CZ" sz="1600" dirty="0" smtClean="0">
                <a:hlinkClick r:id="rId5"/>
              </a:rPr>
              <a:t>=1#</a:t>
            </a:r>
            <a:r>
              <a:rPr lang="cs-CZ" sz="1600" dirty="0" err="1" smtClean="0">
                <a:hlinkClick r:id="rId5"/>
              </a:rPr>
              <a:t>ai</a:t>
            </a:r>
            <a:r>
              <a:rPr lang="cs-CZ" sz="1600" dirty="0" smtClean="0">
                <a:hlinkClick r:id="rId5"/>
              </a:rPr>
              <a:t>:MC900438231|</a:t>
            </a:r>
            <a:r>
              <a:rPr lang="cs-CZ" sz="1600" dirty="0" err="1" smtClean="0">
                <a:hlinkClick r:id="rId5"/>
              </a:rPr>
              <a:t>mt</a:t>
            </a:r>
            <a:r>
              <a:rPr lang="cs-CZ" sz="1600" dirty="0" smtClean="0">
                <a:hlinkClick r:id="rId5"/>
              </a:rPr>
              <a:t>:1|</a:t>
            </a:r>
            <a:endParaRPr lang="cs-CZ" sz="1600" dirty="0" smtClean="0"/>
          </a:p>
          <a:p>
            <a:pPr>
              <a:lnSpc>
                <a:spcPct val="170000"/>
              </a:lnSpc>
            </a:pPr>
            <a:r>
              <a:rPr lang="cs-CZ" sz="1600" dirty="0" smtClean="0">
                <a:hlinkClick r:id="rId6"/>
              </a:rPr>
              <a:t>http://office.</a:t>
            </a:r>
            <a:r>
              <a:rPr lang="cs-CZ" sz="1600" dirty="0" err="1" smtClean="0">
                <a:hlinkClick r:id="rId6"/>
              </a:rPr>
              <a:t>microsoft.com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err="1" smtClean="0">
                <a:hlinkClick r:id="rId6"/>
              </a:rPr>
              <a:t>cs</a:t>
            </a:r>
            <a:r>
              <a:rPr lang="cs-CZ" sz="1600" dirty="0" smtClean="0">
                <a:hlinkClick r:id="rId6"/>
              </a:rPr>
              <a:t>-</a:t>
            </a:r>
            <a:r>
              <a:rPr lang="cs-CZ" sz="1600" dirty="0" err="1" smtClean="0">
                <a:hlinkClick r:id="rId6"/>
              </a:rPr>
              <a:t>cz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err="1" smtClean="0">
                <a:hlinkClick r:id="rId6"/>
              </a:rPr>
              <a:t>images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err="1" smtClean="0">
                <a:hlinkClick r:id="rId6"/>
              </a:rPr>
              <a:t>results.aspx</a:t>
            </a:r>
            <a:r>
              <a:rPr lang="cs-CZ" sz="1600" dirty="0" smtClean="0">
                <a:hlinkClick r:id="rId6"/>
              </a:rPr>
              <a:t>?</a:t>
            </a:r>
            <a:r>
              <a:rPr lang="cs-CZ" sz="1600" dirty="0" err="1" smtClean="0">
                <a:hlinkClick r:id="rId6"/>
              </a:rPr>
              <a:t>qu</a:t>
            </a:r>
            <a:r>
              <a:rPr lang="cs-CZ" sz="1600" dirty="0" smtClean="0">
                <a:hlinkClick r:id="rId6"/>
              </a:rPr>
              <a:t>=d%C3%</a:t>
            </a:r>
            <a:r>
              <a:rPr lang="cs-CZ" sz="1600" dirty="0" err="1" smtClean="0">
                <a:hlinkClick r:id="rId6"/>
              </a:rPr>
              <a:t>ADvka</a:t>
            </a:r>
            <a:r>
              <a:rPr lang="cs-CZ" sz="1600" dirty="0" smtClean="0">
                <a:hlinkClick r:id="rId6"/>
              </a:rPr>
              <a:t>&amp;ex=1#</a:t>
            </a:r>
            <a:r>
              <a:rPr lang="cs-CZ" sz="1600" dirty="0" err="1" smtClean="0">
                <a:hlinkClick r:id="rId6"/>
              </a:rPr>
              <a:t>ai</a:t>
            </a:r>
            <a:r>
              <a:rPr lang="cs-CZ" sz="1600" dirty="0" smtClean="0">
                <a:hlinkClick r:id="rId6"/>
              </a:rPr>
              <a:t>:MC900440568|</a:t>
            </a:r>
            <a:endParaRPr lang="cs-CZ" sz="1600" dirty="0" smtClean="0"/>
          </a:p>
          <a:p>
            <a:pPr>
              <a:lnSpc>
                <a:spcPct val="170000"/>
              </a:lnSpc>
            </a:pPr>
            <a:r>
              <a:rPr lang="cs-CZ" sz="1600" dirty="0" smtClean="0">
                <a:hlinkClick r:id="rId7"/>
              </a:rPr>
              <a:t>http://office.</a:t>
            </a:r>
            <a:r>
              <a:rPr lang="cs-CZ" sz="1600" dirty="0" err="1" smtClean="0">
                <a:hlinkClick r:id="rId7"/>
              </a:rPr>
              <a:t>microsoft.com</a:t>
            </a:r>
            <a:r>
              <a:rPr lang="cs-CZ" sz="1600" dirty="0" smtClean="0">
                <a:hlinkClick r:id="rId7"/>
              </a:rPr>
              <a:t>/</a:t>
            </a:r>
            <a:r>
              <a:rPr lang="cs-CZ" sz="1600" dirty="0" err="1" smtClean="0">
                <a:hlinkClick r:id="rId7"/>
              </a:rPr>
              <a:t>cs</a:t>
            </a:r>
            <a:r>
              <a:rPr lang="cs-CZ" sz="1600" dirty="0" smtClean="0">
                <a:hlinkClick r:id="rId7"/>
              </a:rPr>
              <a:t>-</a:t>
            </a:r>
            <a:r>
              <a:rPr lang="cs-CZ" sz="1600" dirty="0" err="1" smtClean="0">
                <a:hlinkClick r:id="rId7"/>
              </a:rPr>
              <a:t>cz</a:t>
            </a:r>
            <a:r>
              <a:rPr lang="cs-CZ" sz="1600" dirty="0" smtClean="0">
                <a:hlinkClick r:id="rId7"/>
              </a:rPr>
              <a:t>/</a:t>
            </a:r>
            <a:r>
              <a:rPr lang="cs-CZ" sz="1600" dirty="0" err="1" smtClean="0">
                <a:hlinkClick r:id="rId7"/>
              </a:rPr>
              <a:t>images</a:t>
            </a:r>
            <a:r>
              <a:rPr lang="cs-CZ" sz="1600" dirty="0" smtClean="0">
                <a:hlinkClick r:id="rId7"/>
              </a:rPr>
              <a:t>/</a:t>
            </a:r>
            <a:r>
              <a:rPr lang="cs-CZ" sz="1600" dirty="0" err="1" smtClean="0">
                <a:hlinkClick r:id="rId7"/>
              </a:rPr>
              <a:t>results.aspx</a:t>
            </a:r>
            <a:r>
              <a:rPr lang="cs-CZ" sz="1600" dirty="0" smtClean="0">
                <a:hlinkClick r:id="rId7"/>
              </a:rPr>
              <a:t>?</a:t>
            </a:r>
            <a:r>
              <a:rPr lang="cs-CZ" sz="1600" dirty="0" err="1" smtClean="0">
                <a:hlinkClick r:id="rId7"/>
              </a:rPr>
              <a:t>qu</a:t>
            </a:r>
            <a:r>
              <a:rPr lang="cs-CZ" sz="1600" dirty="0" smtClean="0">
                <a:hlinkClick r:id="rId7"/>
              </a:rPr>
              <a:t>=mu%C5%BE&amp;ex=1#</a:t>
            </a:r>
            <a:r>
              <a:rPr lang="cs-CZ" sz="1600" dirty="0" err="1" smtClean="0">
                <a:hlinkClick r:id="rId7"/>
              </a:rPr>
              <a:t>ai</a:t>
            </a:r>
            <a:r>
              <a:rPr lang="cs-CZ" sz="1600" dirty="0" smtClean="0">
                <a:hlinkClick r:id="rId7"/>
              </a:rPr>
              <a:t>:MC900440514|</a:t>
            </a:r>
            <a:endParaRPr lang="cs-CZ" sz="1600" dirty="0" smtClean="0"/>
          </a:p>
          <a:p>
            <a:pPr>
              <a:lnSpc>
                <a:spcPct val="170000"/>
              </a:lnSpc>
            </a:pPr>
            <a:r>
              <a:rPr lang="cs-CZ" sz="1600" dirty="0" smtClean="0">
                <a:hlinkClick r:id="rId7"/>
              </a:rPr>
              <a:t>http://office.</a:t>
            </a:r>
            <a:r>
              <a:rPr lang="cs-CZ" sz="1600" dirty="0" err="1" smtClean="0">
                <a:hlinkClick r:id="rId7"/>
              </a:rPr>
              <a:t>microsoft.com</a:t>
            </a:r>
            <a:r>
              <a:rPr lang="cs-CZ" sz="1600" dirty="0" smtClean="0">
                <a:hlinkClick r:id="rId7"/>
              </a:rPr>
              <a:t>/</a:t>
            </a:r>
            <a:r>
              <a:rPr lang="cs-CZ" sz="1600" dirty="0" err="1" smtClean="0">
                <a:hlinkClick r:id="rId7"/>
              </a:rPr>
              <a:t>cs</a:t>
            </a:r>
            <a:r>
              <a:rPr lang="cs-CZ" sz="1600" dirty="0" smtClean="0">
                <a:hlinkClick r:id="rId7"/>
              </a:rPr>
              <a:t>-</a:t>
            </a:r>
            <a:r>
              <a:rPr lang="cs-CZ" sz="1600" dirty="0" err="1" smtClean="0">
                <a:hlinkClick r:id="rId7"/>
              </a:rPr>
              <a:t>cz</a:t>
            </a:r>
            <a:r>
              <a:rPr lang="cs-CZ" sz="1600" dirty="0" smtClean="0">
                <a:hlinkClick r:id="rId7"/>
              </a:rPr>
              <a:t>/</a:t>
            </a:r>
            <a:r>
              <a:rPr lang="cs-CZ" sz="1600" dirty="0" err="1" smtClean="0">
                <a:hlinkClick r:id="rId7"/>
              </a:rPr>
              <a:t>images</a:t>
            </a:r>
            <a:r>
              <a:rPr lang="cs-CZ" sz="1600" dirty="0" smtClean="0">
                <a:hlinkClick r:id="rId7"/>
              </a:rPr>
              <a:t>/</a:t>
            </a:r>
            <a:r>
              <a:rPr lang="cs-CZ" sz="1600" dirty="0" err="1" smtClean="0">
                <a:hlinkClick r:id="rId7"/>
              </a:rPr>
              <a:t>results.aspx</a:t>
            </a:r>
            <a:r>
              <a:rPr lang="cs-CZ" sz="1600" dirty="0" smtClean="0">
                <a:hlinkClick r:id="rId7"/>
              </a:rPr>
              <a:t>?</a:t>
            </a:r>
            <a:r>
              <a:rPr lang="cs-CZ" sz="1600" dirty="0" err="1" smtClean="0">
                <a:hlinkClick r:id="rId7"/>
              </a:rPr>
              <a:t>qu</a:t>
            </a:r>
            <a:r>
              <a:rPr lang="cs-CZ" sz="1600" dirty="0" smtClean="0">
                <a:hlinkClick r:id="rId7"/>
              </a:rPr>
              <a:t>=mu%C5%BE&amp;ex=1#</a:t>
            </a:r>
            <a:r>
              <a:rPr lang="cs-CZ" sz="1600" dirty="0" err="1" smtClean="0">
                <a:hlinkClick r:id="rId7"/>
              </a:rPr>
              <a:t>ai</a:t>
            </a:r>
            <a:r>
              <a:rPr lang="cs-CZ" sz="1600" dirty="0" smtClean="0">
                <a:hlinkClick r:id="rId7"/>
              </a:rPr>
              <a:t>:MC900440502|</a:t>
            </a:r>
            <a:endParaRPr lang="cs-CZ" sz="1600" dirty="0" smtClean="0"/>
          </a:p>
          <a:p>
            <a:pPr>
              <a:lnSpc>
                <a:spcPct val="170000"/>
              </a:lnSpc>
            </a:pPr>
            <a:r>
              <a:rPr lang="cs-CZ" sz="1800" dirty="0" smtClean="0">
                <a:hlinkClick r:id="rId7"/>
              </a:rPr>
              <a:t>http://office.</a:t>
            </a:r>
            <a:r>
              <a:rPr lang="cs-CZ" sz="1800" dirty="0" err="1" smtClean="0">
                <a:hlinkClick r:id="rId7"/>
              </a:rPr>
              <a:t>microsoft.com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cs</a:t>
            </a:r>
            <a:r>
              <a:rPr lang="cs-CZ" sz="1800" dirty="0" smtClean="0">
                <a:hlinkClick r:id="rId7"/>
              </a:rPr>
              <a:t>-</a:t>
            </a:r>
            <a:r>
              <a:rPr lang="cs-CZ" sz="1800" dirty="0" err="1" smtClean="0">
                <a:hlinkClick r:id="rId7"/>
              </a:rPr>
              <a:t>cz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images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results.aspx</a:t>
            </a:r>
            <a:r>
              <a:rPr lang="cs-CZ" sz="1800" dirty="0" smtClean="0">
                <a:hlinkClick r:id="rId7"/>
              </a:rPr>
              <a:t>?</a:t>
            </a:r>
            <a:r>
              <a:rPr lang="cs-CZ" sz="1800" dirty="0" err="1" smtClean="0">
                <a:hlinkClick r:id="rId7"/>
              </a:rPr>
              <a:t>qu</a:t>
            </a:r>
            <a:r>
              <a:rPr lang="cs-CZ" sz="1800" dirty="0" smtClean="0">
                <a:hlinkClick r:id="rId7"/>
              </a:rPr>
              <a:t>=mu%C5%BE&amp;ex=1#</a:t>
            </a:r>
            <a:r>
              <a:rPr lang="cs-CZ" sz="1800" dirty="0" err="1" smtClean="0">
                <a:hlinkClick r:id="rId7"/>
              </a:rPr>
              <a:t>ai</a:t>
            </a:r>
            <a:r>
              <a:rPr lang="cs-CZ" sz="1800" dirty="0" smtClean="0">
                <a:hlinkClick r:id="rId7"/>
              </a:rPr>
              <a:t>:MC900440595|</a:t>
            </a:r>
            <a:endParaRPr lang="cs-CZ" sz="1800" dirty="0" smtClean="0"/>
          </a:p>
          <a:p>
            <a:pPr>
              <a:lnSpc>
                <a:spcPct val="170000"/>
              </a:lnSpc>
            </a:pPr>
            <a:r>
              <a:rPr lang="cs-CZ" sz="1800" dirty="0" smtClean="0">
                <a:hlinkClick r:id="rId8"/>
              </a:rPr>
              <a:t>http://office.</a:t>
            </a:r>
            <a:r>
              <a:rPr lang="cs-CZ" sz="1800" dirty="0" err="1" smtClean="0">
                <a:hlinkClick r:id="rId8"/>
              </a:rPr>
              <a:t>microsoft.com</a:t>
            </a:r>
            <a:r>
              <a:rPr lang="cs-CZ" sz="1800" dirty="0" smtClean="0">
                <a:hlinkClick r:id="rId8"/>
              </a:rPr>
              <a:t>/</a:t>
            </a:r>
            <a:r>
              <a:rPr lang="cs-CZ" sz="1800" dirty="0" err="1" smtClean="0">
                <a:hlinkClick r:id="rId8"/>
              </a:rPr>
              <a:t>cs</a:t>
            </a:r>
            <a:r>
              <a:rPr lang="cs-CZ" sz="1800" dirty="0" smtClean="0">
                <a:hlinkClick r:id="rId8"/>
              </a:rPr>
              <a:t>-</a:t>
            </a:r>
            <a:r>
              <a:rPr lang="cs-CZ" sz="1800" dirty="0" err="1" smtClean="0">
                <a:hlinkClick r:id="rId8"/>
              </a:rPr>
              <a:t>cz</a:t>
            </a:r>
            <a:r>
              <a:rPr lang="cs-CZ" sz="1800" dirty="0" smtClean="0">
                <a:hlinkClick r:id="rId8"/>
              </a:rPr>
              <a:t>/</a:t>
            </a:r>
            <a:r>
              <a:rPr lang="cs-CZ" sz="1800" dirty="0" err="1" smtClean="0">
                <a:hlinkClick r:id="rId8"/>
              </a:rPr>
              <a:t>images</a:t>
            </a:r>
            <a:r>
              <a:rPr lang="cs-CZ" sz="1800" dirty="0" smtClean="0">
                <a:hlinkClick r:id="rId8"/>
              </a:rPr>
              <a:t>/</a:t>
            </a:r>
            <a:r>
              <a:rPr lang="cs-CZ" sz="1800" dirty="0" err="1" smtClean="0">
                <a:hlinkClick r:id="rId8"/>
              </a:rPr>
              <a:t>results.aspx</a:t>
            </a:r>
            <a:r>
              <a:rPr lang="cs-CZ" sz="1800" dirty="0" smtClean="0">
                <a:hlinkClick r:id="rId8"/>
              </a:rPr>
              <a:t>?</a:t>
            </a:r>
            <a:r>
              <a:rPr lang="cs-CZ" sz="1800" dirty="0" err="1" smtClean="0">
                <a:hlinkClick r:id="rId8"/>
              </a:rPr>
              <a:t>qu</a:t>
            </a:r>
            <a:r>
              <a:rPr lang="cs-CZ" sz="1800" dirty="0" smtClean="0">
                <a:hlinkClick r:id="rId8"/>
              </a:rPr>
              <a:t>=chlapec&amp;</a:t>
            </a:r>
            <a:r>
              <a:rPr lang="cs-CZ" sz="1800" dirty="0" err="1" smtClean="0">
                <a:hlinkClick r:id="rId8"/>
              </a:rPr>
              <a:t>ctt</a:t>
            </a:r>
            <a:r>
              <a:rPr lang="cs-CZ" sz="1800" dirty="0" smtClean="0">
                <a:hlinkClick r:id="rId8"/>
              </a:rPr>
              <a:t>=1#</a:t>
            </a:r>
            <a:r>
              <a:rPr lang="cs-CZ" sz="1800" dirty="0" err="1" smtClean="0">
                <a:hlinkClick r:id="rId8"/>
              </a:rPr>
              <a:t>ai</a:t>
            </a:r>
            <a:r>
              <a:rPr lang="cs-CZ" sz="1800" dirty="0" smtClean="0">
                <a:hlinkClick r:id="rId8"/>
              </a:rPr>
              <a:t>:MC900440576|</a:t>
            </a:r>
            <a:r>
              <a:rPr lang="cs-CZ" sz="1800" dirty="0" err="1" smtClean="0">
                <a:hlinkClick r:id="rId8"/>
              </a:rPr>
              <a:t>mt</a:t>
            </a:r>
            <a:r>
              <a:rPr lang="cs-CZ" sz="1800" dirty="0" smtClean="0">
                <a:hlinkClick r:id="rId8"/>
              </a:rPr>
              <a:t>:1|</a:t>
            </a:r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337</TotalTime>
  <Words>268</Words>
  <Application>Microsoft Office PowerPoint</Application>
  <PresentationFormat>Předvádění na obrazovce (4:3)</PresentationFormat>
  <Paragraphs>88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Název školy: ZŠ štětí, Ostrovní 300 Autor: Lenka Pizúrová Název materiálu: VY_32_INOVACE_AJ.8.03_family_tree Název: Family tree Vzdělávací oblast: Jazyk a jazyková komunikace Vzdělávací obor: Cizí jazyk – anglický jazyk Téma: Rodinné vztahy Ročník: 8. Školní rok: 2011/2012 Datum: 11. 10. 2011 Číslo operačního programu: CZ.1.07/1.4.00/21.1693</vt:lpstr>
      <vt:lpstr>Prezentace aplikace PowerPoint</vt:lpstr>
      <vt:lpstr>Prezentace aplikace PowerPoint</vt:lpstr>
      <vt:lpstr>Other family members</vt:lpstr>
      <vt:lpstr>Julia is my                        Elis is my                          Harry is my</vt:lpstr>
      <vt:lpstr>Match the correct Czech and English words</vt:lpstr>
      <vt:lpstr>Metodický návod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Lenočka</dc:creator>
  <cp:lastModifiedBy>PC-03TY</cp:lastModifiedBy>
  <cp:revision>29</cp:revision>
  <dcterms:created xsi:type="dcterms:W3CDTF">2011-10-08T11:42:38Z</dcterms:created>
  <dcterms:modified xsi:type="dcterms:W3CDTF">2012-03-07T09:11:25Z</dcterms:modified>
</cp:coreProperties>
</file>