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66"/>
    <a:srgbClr val="008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506" y="-2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064617-DA70-4698-9007-B2C80AE54824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99544B-3755-4D8A-B90C-6753740ADB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064617-DA70-4698-9007-B2C80AE54824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99544B-3755-4D8A-B90C-6753740ADB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064617-DA70-4698-9007-B2C80AE54824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99544B-3755-4D8A-B90C-6753740ADB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064617-DA70-4698-9007-B2C80AE54824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99544B-3755-4D8A-B90C-6753740ADB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064617-DA70-4698-9007-B2C80AE54824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99544B-3755-4D8A-B90C-6753740ADB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064617-DA70-4698-9007-B2C80AE54824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399544B-3755-4D8A-B90C-6753740ADB5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064617-DA70-4698-9007-B2C80AE54824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99544B-3755-4D8A-B90C-6753740ADB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064617-DA70-4698-9007-B2C80AE54824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A399544B-3755-4D8A-B90C-6753740ADB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F0064617-DA70-4698-9007-B2C80AE54824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99544B-3755-4D8A-B90C-6753740ADB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064617-DA70-4698-9007-B2C80AE54824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99544B-3755-4D8A-B90C-6753740ADB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064617-DA70-4698-9007-B2C80AE54824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99544B-3755-4D8A-B90C-6753740ADB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F0064617-DA70-4698-9007-B2C80AE54824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A399544B-3755-4D8A-B90C-6753740ADB5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2996952"/>
            <a:ext cx="6480048" cy="2952328"/>
          </a:xfrm>
        </p:spPr>
        <p:txBody>
          <a:bodyPr>
            <a:noAutofit/>
          </a:bodyPr>
          <a:lstStyle/>
          <a:p>
            <a:pPr algn="l"/>
            <a:r>
              <a:rPr lang="cs-CZ" sz="1600" kern="0" dirty="0" smtClean="0">
                <a:solidFill>
                  <a:srgbClr val="99FF66"/>
                </a:solidFill>
                <a:effectLst/>
                <a:latin typeface="+mn-lt"/>
              </a:rPr>
              <a:t>Název školy</a:t>
            </a:r>
            <a:r>
              <a:rPr lang="cs-CZ" sz="1600" b="0" kern="0" dirty="0" smtClean="0">
                <a:solidFill>
                  <a:srgbClr val="99FF66"/>
                </a:solidFill>
                <a:effectLst/>
                <a:latin typeface="+mn-lt"/>
              </a:rPr>
              <a:t>: ZŠ štětí, Ostrovní 300</a:t>
            </a:r>
            <a:br>
              <a:rPr lang="cs-CZ" sz="1600" b="0" kern="0" dirty="0" smtClean="0">
                <a:solidFill>
                  <a:srgbClr val="99FF66"/>
                </a:solidFill>
                <a:effectLst/>
                <a:latin typeface="+mn-lt"/>
              </a:rPr>
            </a:br>
            <a:r>
              <a:rPr lang="cs-CZ" sz="1600" kern="0" dirty="0" smtClean="0">
                <a:solidFill>
                  <a:srgbClr val="99FF66"/>
                </a:solidFill>
                <a:effectLst/>
                <a:latin typeface="+mn-lt"/>
              </a:rPr>
              <a:t>Autor: </a:t>
            </a:r>
            <a:r>
              <a:rPr lang="cs-CZ" sz="1600" b="0" kern="0" dirty="0" smtClean="0">
                <a:solidFill>
                  <a:srgbClr val="99FF66"/>
                </a:solidFill>
                <a:effectLst/>
                <a:latin typeface="+mn-lt"/>
              </a:rPr>
              <a:t>Lenka </a:t>
            </a:r>
            <a:r>
              <a:rPr lang="cs-CZ" sz="1600" b="0" kern="0" dirty="0" err="1" smtClean="0">
                <a:solidFill>
                  <a:srgbClr val="99FF66"/>
                </a:solidFill>
                <a:effectLst/>
                <a:latin typeface="+mn-lt"/>
              </a:rPr>
              <a:t>Pizúrová</a:t>
            </a:r>
            <a:r>
              <a:rPr lang="cs-CZ" sz="1600" b="0" kern="0" dirty="0" smtClean="0">
                <a:solidFill>
                  <a:srgbClr val="99FF66"/>
                </a:solidFill>
                <a:effectLst/>
                <a:latin typeface="+mn-lt"/>
              </a:rPr>
              <a:t/>
            </a:r>
            <a:br>
              <a:rPr lang="cs-CZ" sz="1600" b="0" kern="0" dirty="0" smtClean="0">
                <a:solidFill>
                  <a:srgbClr val="99FF66"/>
                </a:solidFill>
                <a:effectLst/>
                <a:latin typeface="+mn-lt"/>
              </a:rPr>
            </a:br>
            <a:r>
              <a:rPr lang="cs-CZ" sz="1600" kern="0" dirty="0" smtClean="0">
                <a:solidFill>
                  <a:srgbClr val="99FF66"/>
                </a:solidFill>
                <a:effectLst/>
                <a:latin typeface="+mn-lt"/>
              </a:rPr>
              <a:t>Název materiálu</a:t>
            </a:r>
            <a:r>
              <a:rPr lang="cs-CZ" sz="1600" kern="0" smtClean="0">
                <a:solidFill>
                  <a:srgbClr val="99FF66"/>
                </a:solidFill>
                <a:effectLst/>
                <a:latin typeface="+mn-lt"/>
              </a:rPr>
              <a:t>: </a:t>
            </a:r>
            <a:r>
              <a:rPr lang="cs-CZ" sz="1600" b="0" kern="0" smtClean="0">
                <a:solidFill>
                  <a:srgbClr val="99FF66"/>
                </a:solidFill>
                <a:effectLst/>
                <a:latin typeface="+mn-lt"/>
              </a:rPr>
              <a:t>VY_32_INOVACE_AJ.8.04_will_for_future</a:t>
            </a:r>
            <a:r>
              <a:rPr lang="cs-CZ" sz="1600" b="0" kern="0" dirty="0" smtClean="0">
                <a:solidFill>
                  <a:srgbClr val="99FF66"/>
                </a:solidFill>
                <a:effectLst/>
                <a:latin typeface="+mn-lt"/>
              </a:rPr>
              <a:t/>
            </a:r>
            <a:br>
              <a:rPr lang="cs-CZ" sz="1600" b="0" kern="0" dirty="0" smtClean="0">
                <a:solidFill>
                  <a:srgbClr val="99FF66"/>
                </a:solidFill>
                <a:effectLst/>
                <a:latin typeface="+mn-lt"/>
              </a:rPr>
            </a:br>
            <a:r>
              <a:rPr lang="cs-CZ" sz="1600" kern="0" dirty="0" smtClean="0">
                <a:solidFill>
                  <a:srgbClr val="99FF66"/>
                </a:solidFill>
                <a:effectLst/>
                <a:latin typeface="+mn-lt"/>
              </a:rPr>
              <a:t>Název: </a:t>
            </a:r>
            <a:r>
              <a:rPr lang="cs-CZ" sz="1600" b="0" kern="0" dirty="0" err="1" smtClean="0">
                <a:solidFill>
                  <a:srgbClr val="99FF66"/>
                </a:solidFill>
                <a:effectLst/>
                <a:latin typeface="+mn-lt"/>
              </a:rPr>
              <a:t>will</a:t>
            </a:r>
            <a:r>
              <a:rPr lang="cs-CZ" sz="1600" b="0" kern="0" dirty="0" smtClean="0">
                <a:solidFill>
                  <a:srgbClr val="99FF66"/>
                </a:solidFill>
                <a:effectLst/>
                <a:latin typeface="+mn-lt"/>
              </a:rPr>
              <a:t> </a:t>
            </a:r>
            <a:r>
              <a:rPr lang="cs-CZ" sz="1600" b="0" kern="0" dirty="0" err="1" smtClean="0">
                <a:solidFill>
                  <a:srgbClr val="99FF66"/>
                </a:solidFill>
                <a:effectLst/>
                <a:latin typeface="+mn-lt"/>
              </a:rPr>
              <a:t>for</a:t>
            </a:r>
            <a:r>
              <a:rPr lang="cs-CZ" sz="1600" b="0" kern="0" dirty="0" smtClean="0">
                <a:solidFill>
                  <a:srgbClr val="99FF66"/>
                </a:solidFill>
                <a:effectLst/>
                <a:latin typeface="+mn-lt"/>
              </a:rPr>
              <a:t> </a:t>
            </a:r>
            <a:r>
              <a:rPr lang="cs-CZ" sz="1600" b="0" kern="0" dirty="0" err="1" smtClean="0">
                <a:solidFill>
                  <a:srgbClr val="99FF66"/>
                </a:solidFill>
                <a:effectLst/>
                <a:latin typeface="+mn-lt"/>
              </a:rPr>
              <a:t>future</a:t>
            </a:r>
            <a:r>
              <a:rPr lang="cs-CZ" sz="1600" b="0" kern="0" dirty="0" smtClean="0">
                <a:solidFill>
                  <a:srgbClr val="99FF66"/>
                </a:solidFill>
                <a:effectLst/>
                <a:latin typeface="+mn-lt"/>
              </a:rPr>
              <a:t/>
            </a:r>
            <a:br>
              <a:rPr lang="cs-CZ" sz="1600" b="0" kern="0" dirty="0" smtClean="0">
                <a:solidFill>
                  <a:srgbClr val="99FF66"/>
                </a:solidFill>
                <a:effectLst/>
                <a:latin typeface="+mn-lt"/>
              </a:rPr>
            </a:br>
            <a:r>
              <a:rPr lang="cs-CZ" sz="1600" b="0" kern="0" dirty="0" smtClean="0">
                <a:solidFill>
                  <a:srgbClr val="99FF66"/>
                </a:solidFill>
                <a:effectLst/>
                <a:latin typeface="+mn-lt"/>
              </a:rPr>
              <a:t>Vzdělávací oblast: Jazyk a jazyková komunikace</a:t>
            </a:r>
            <a:br>
              <a:rPr lang="cs-CZ" sz="1600" b="0" kern="0" dirty="0" smtClean="0">
                <a:solidFill>
                  <a:srgbClr val="99FF66"/>
                </a:solidFill>
                <a:effectLst/>
                <a:latin typeface="+mn-lt"/>
              </a:rPr>
            </a:br>
            <a:r>
              <a:rPr lang="cs-CZ" sz="1600" b="0" kern="0" dirty="0" smtClean="0">
                <a:solidFill>
                  <a:srgbClr val="99FF66"/>
                </a:solidFill>
                <a:effectLst/>
                <a:latin typeface="+mn-lt"/>
              </a:rPr>
              <a:t>Vzdělávací obor: Cizí jazyk – anglický jazyk</a:t>
            </a:r>
            <a:br>
              <a:rPr lang="cs-CZ" sz="1600" b="0" kern="0" dirty="0" smtClean="0">
                <a:solidFill>
                  <a:srgbClr val="99FF66"/>
                </a:solidFill>
                <a:effectLst/>
                <a:latin typeface="+mn-lt"/>
              </a:rPr>
            </a:br>
            <a:r>
              <a:rPr lang="cs-CZ" sz="1600" b="0" kern="0" dirty="0" smtClean="0">
                <a:solidFill>
                  <a:srgbClr val="99FF66"/>
                </a:solidFill>
                <a:effectLst/>
                <a:latin typeface="+mn-lt"/>
              </a:rPr>
              <a:t>Téma:  vyjádření budoucnosti pomocí </a:t>
            </a:r>
            <a:r>
              <a:rPr lang="cs-CZ" sz="1600" b="0" kern="0" dirty="0" err="1" smtClean="0">
                <a:solidFill>
                  <a:srgbClr val="99FF66"/>
                </a:solidFill>
                <a:effectLst/>
                <a:latin typeface="+mn-lt"/>
              </a:rPr>
              <a:t>will</a:t>
            </a:r>
            <a:r>
              <a:rPr lang="cs-CZ" sz="1600" b="0" kern="0" dirty="0" smtClean="0">
                <a:solidFill>
                  <a:srgbClr val="99FF66"/>
                </a:solidFill>
                <a:effectLst/>
                <a:latin typeface="+mn-lt"/>
              </a:rPr>
              <a:t/>
            </a:r>
            <a:br>
              <a:rPr lang="cs-CZ" sz="1600" b="0" kern="0" dirty="0" smtClean="0">
                <a:solidFill>
                  <a:srgbClr val="99FF66"/>
                </a:solidFill>
                <a:effectLst/>
                <a:latin typeface="+mn-lt"/>
              </a:rPr>
            </a:br>
            <a:r>
              <a:rPr lang="cs-CZ" sz="1600" b="0" kern="0" dirty="0" smtClean="0">
                <a:solidFill>
                  <a:srgbClr val="99FF66"/>
                </a:solidFill>
                <a:effectLst/>
                <a:latin typeface="+mn-lt"/>
              </a:rPr>
              <a:t>Ročník: 8.</a:t>
            </a:r>
            <a:br>
              <a:rPr lang="cs-CZ" sz="1600" b="0" kern="0" dirty="0" smtClean="0">
                <a:solidFill>
                  <a:srgbClr val="99FF66"/>
                </a:solidFill>
                <a:effectLst/>
                <a:latin typeface="+mn-lt"/>
              </a:rPr>
            </a:br>
            <a:r>
              <a:rPr lang="cs-CZ" sz="1600" b="0" kern="0" dirty="0" smtClean="0">
                <a:solidFill>
                  <a:srgbClr val="99FF66"/>
                </a:solidFill>
                <a:effectLst/>
                <a:latin typeface="+mn-lt"/>
              </a:rPr>
              <a:t>Školní rok: 2011/2012</a:t>
            </a:r>
            <a:br>
              <a:rPr lang="cs-CZ" sz="1600" b="0" kern="0" dirty="0" smtClean="0">
                <a:solidFill>
                  <a:srgbClr val="99FF66"/>
                </a:solidFill>
                <a:effectLst/>
                <a:latin typeface="+mn-lt"/>
              </a:rPr>
            </a:br>
            <a:r>
              <a:rPr lang="cs-CZ" sz="1600" b="0" kern="0" dirty="0" smtClean="0">
                <a:solidFill>
                  <a:srgbClr val="99FF66"/>
                </a:solidFill>
                <a:effectLst/>
                <a:latin typeface="+mn-lt"/>
              </a:rPr>
              <a:t>Datum: 23. 11. 2011</a:t>
            </a:r>
            <a:br>
              <a:rPr lang="cs-CZ" sz="1600" b="0" kern="0" dirty="0" smtClean="0">
                <a:solidFill>
                  <a:srgbClr val="99FF66"/>
                </a:solidFill>
                <a:effectLst/>
                <a:latin typeface="+mn-lt"/>
              </a:rPr>
            </a:br>
            <a:r>
              <a:rPr lang="cs-CZ" sz="1600" kern="0" dirty="0" smtClean="0">
                <a:solidFill>
                  <a:srgbClr val="99FF66"/>
                </a:solidFill>
                <a:effectLst/>
                <a:latin typeface="+mn-lt"/>
              </a:rPr>
              <a:t>Číslo operačního programu</a:t>
            </a:r>
            <a:r>
              <a:rPr lang="cs-CZ" sz="1600" b="0" kern="0" dirty="0" smtClean="0">
                <a:solidFill>
                  <a:srgbClr val="99FF66"/>
                </a:solidFill>
                <a:effectLst/>
                <a:latin typeface="+mn-lt"/>
              </a:rPr>
              <a:t>: CZ.1.07/1.4.00/21.1693</a:t>
            </a:r>
            <a:endParaRPr lang="cs-CZ" sz="1600" kern="0" dirty="0">
              <a:solidFill>
                <a:srgbClr val="99FF66"/>
              </a:solidFill>
              <a:effectLst/>
              <a:latin typeface="+mn-lt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63688" y="0"/>
            <a:ext cx="6480048" cy="2420888"/>
          </a:xfrm>
        </p:spPr>
        <p:txBody>
          <a:bodyPr>
            <a:normAutofit fontScale="85000" lnSpcReduction="20000"/>
          </a:bodyPr>
          <a:lstStyle/>
          <a:p>
            <a:pPr algn="ctr"/>
            <a:endParaRPr lang="cs-CZ" sz="3600" b="1" dirty="0" smtClean="0"/>
          </a:p>
          <a:p>
            <a:pPr algn="ctr"/>
            <a:endParaRPr lang="cs-CZ" sz="3600" b="1" dirty="0" smtClean="0"/>
          </a:p>
          <a:p>
            <a:pPr algn="ctr"/>
            <a:r>
              <a:rPr lang="cs-CZ" sz="3600" b="1" dirty="0" smtClean="0"/>
              <a:t>WILL FOR FUTURE</a:t>
            </a:r>
          </a:p>
          <a:p>
            <a:pPr algn="ctr"/>
            <a:endParaRPr lang="cs-CZ" b="1" dirty="0" smtClean="0"/>
          </a:p>
          <a:p>
            <a:pPr algn="ctr"/>
            <a:r>
              <a:rPr lang="cs-CZ" b="1" dirty="0" smtClean="0"/>
              <a:t>Anotace: Materiál je určen pro žáky 8. ročníku a slouží k výkladu a základnímu procvičení tvorby budoucího času pomocí pomocného slovesa „</a:t>
            </a:r>
            <a:r>
              <a:rPr lang="cs-CZ" b="1" dirty="0" err="1" smtClean="0"/>
              <a:t>will</a:t>
            </a:r>
            <a:r>
              <a:rPr lang="cs-CZ" b="1" dirty="0" smtClean="0"/>
              <a:t>“.</a:t>
            </a:r>
          </a:p>
          <a:p>
            <a:pPr algn="ctr"/>
            <a:endParaRPr lang="cs-CZ" sz="3600" b="1" dirty="0"/>
          </a:p>
        </p:txBody>
      </p:sp>
      <p:pic>
        <p:nvPicPr>
          <p:cNvPr id="4" name="Obrázek 2" descr="OPVK_hor_zakladni_logolink_RGB_cz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5994514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5" name="Picture 4" descr="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1368152" cy="11521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99FF66"/>
                </a:solidFill>
              </a:rPr>
              <a:t>AFFIRMATIVE</a:t>
            </a:r>
            <a:endParaRPr lang="cs-CZ" b="1" dirty="0">
              <a:solidFill>
                <a:srgbClr val="99FF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124744"/>
            <a:ext cx="3657600" cy="5733256"/>
          </a:xfrm>
        </p:spPr>
        <p:txBody>
          <a:bodyPr>
            <a:normAutofit/>
          </a:bodyPr>
          <a:lstStyle/>
          <a:p>
            <a:r>
              <a:rPr lang="cs-CZ" dirty="0" smtClean="0"/>
              <a:t>I </a:t>
            </a:r>
            <a:r>
              <a:rPr lang="cs-CZ" b="1" dirty="0" err="1" smtClean="0">
                <a:solidFill>
                  <a:srgbClr val="99FF66"/>
                </a:solidFill>
              </a:rPr>
              <a:t>will</a:t>
            </a:r>
            <a:r>
              <a:rPr lang="cs-CZ" dirty="0" smtClean="0"/>
              <a:t> play</a:t>
            </a:r>
          </a:p>
          <a:p>
            <a:endParaRPr lang="cs-CZ" dirty="0" smtClean="0"/>
          </a:p>
          <a:p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99FF66"/>
                </a:solidFill>
              </a:rPr>
              <a:t>will</a:t>
            </a:r>
            <a:r>
              <a:rPr lang="cs-CZ" dirty="0" smtClean="0"/>
              <a:t> play</a:t>
            </a:r>
          </a:p>
          <a:p>
            <a:endParaRPr lang="cs-CZ" dirty="0" smtClean="0"/>
          </a:p>
          <a:p>
            <a:r>
              <a:rPr lang="cs-CZ" dirty="0" smtClean="0"/>
              <a:t>He, </a:t>
            </a:r>
            <a:r>
              <a:rPr lang="cs-CZ" dirty="0" err="1" smtClean="0"/>
              <a:t>she</a:t>
            </a:r>
            <a:r>
              <a:rPr lang="cs-CZ" dirty="0" smtClean="0"/>
              <a:t>,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99FF66"/>
                </a:solidFill>
              </a:rPr>
              <a:t>will</a:t>
            </a:r>
            <a:r>
              <a:rPr lang="cs-CZ" b="1" dirty="0" smtClean="0">
                <a:solidFill>
                  <a:srgbClr val="99FF66"/>
                </a:solidFill>
              </a:rPr>
              <a:t> </a:t>
            </a:r>
            <a:r>
              <a:rPr lang="cs-CZ" dirty="0" smtClean="0"/>
              <a:t>play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u="sng" dirty="0" err="1" smtClean="0">
                <a:solidFill>
                  <a:srgbClr val="99FF66"/>
                </a:solidFill>
              </a:rPr>
              <a:t>Short</a:t>
            </a:r>
            <a:r>
              <a:rPr lang="cs-CZ" b="1" u="sng" dirty="0" smtClean="0">
                <a:solidFill>
                  <a:srgbClr val="99FF66"/>
                </a:solidFill>
              </a:rPr>
              <a:t> </a:t>
            </a:r>
            <a:r>
              <a:rPr lang="cs-CZ" b="1" u="sng" dirty="0" err="1" smtClean="0">
                <a:solidFill>
                  <a:srgbClr val="99FF66"/>
                </a:solidFill>
              </a:rPr>
              <a:t>forms</a:t>
            </a:r>
            <a:r>
              <a:rPr lang="cs-CZ" b="1" u="sng" dirty="0" smtClean="0">
                <a:solidFill>
                  <a:srgbClr val="99FF66"/>
                </a:solidFill>
              </a:rPr>
              <a:t>:</a:t>
            </a:r>
          </a:p>
          <a:p>
            <a:pPr>
              <a:lnSpc>
                <a:spcPct val="160000"/>
              </a:lnSpc>
              <a:buNone/>
            </a:pPr>
            <a:r>
              <a:rPr lang="cs-CZ" dirty="0" smtClean="0"/>
              <a:t>I´</a:t>
            </a:r>
            <a:r>
              <a:rPr lang="cs-CZ" dirty="0" err="1" smtClean="0"/>
              <a:t>ll</a:t>
            </a:r>
            <a:r>
              <a:rPr lang="cs-CZ" dirty="0" smtClean="0"/>
              <a:t> play</a:t>
            </a:r>
          </a:p>
          <a:p>
            <a:pPr>
              <a:lnSpc>
                <a:spcPct val="160000"/>
              </a:lnSpc>
              <a:buNone/>
            </a:pPr>
            <a:r>
              <a:rPr lang="cs-CZ" dirty="0" err="1" smtClean="0"/>
              <a:t>You</a:t>
            </a:r>
            <a:r>
              <a:rPr lang="cs-CZ" dirty="0" smtClean="0"/>
              <a:t>´</a:t>
            </a:r>
            <a:r>
              <a:rPr lang="cs-CZ" dirty="0" err="1" smtClean="0"/>
              <a:t>ll</a:t>
            </a:r>
            <a:r>
              <a:rPr lang="cs-CZ" dirty="0" smtClean="0"/>
              <a:t> play</a:t>
            </a:r>
          </a:p>
          <a:p>
            <a:pPr>
              <a:lnSpc>
                <a:spcPct val="160000"/>
              </a:lnSpc>
              <a:buNone/>
            </a:pPr>
            <a:r>
              <a:rPr lang="cs-CZ" dirty="0" smtClean="0"/>
              <a:t>He´</a:t>
            </a:r>
            <a:r>
              <a:rPr lang="cs-CZ" dirty="0" err="1" smtClean="0"/>
              <a:t>ll</a:t>
            </a:r>
            <a:r>
              <a:rPr lang="cs-CZ" dirty="0" smtClean="0"/>
              <a:t> play</a:t>
            </a:r>
          </a:p>
          <a:p>
            <a:pPr>
              <a:buNone/>
            </a:pPr>
            <a:endParaRPr lang="cs-CZ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196752"/>
            <a:ext cx="3657600" cy="5661248"/>
          </a:xfrm>
        </p:spPr>
        <p:txBody>
          <a:bodyPr>
            <a:normAutofit/>
          </a:bodyPr>
          <a:lstStyle/>
          <a:p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99FF66"/>
                </a:solidFill>
              </a:rPr>
              <a:t>will</a:t>
            </a:r>
            <a:r>
              <a:rPr lang="cs-CZ" b="1" dirty="0" smtClean="0">
                <a:solidFill>
                  <a:srgbClr val="99FF66"/>
                </a:solidFill>
              </a:rPr>
              <a:t> </a:t>
            </a:r>
            <a:r>
              <a:rPr lang="cs-CZ" dirty="0" smtClean="0"/>
              <a:t>play</a:t>
            </a:r>
          </a:p>
          <a:p>
            <a:endParaRPr lang="cs-CZ" dirty="0" smtClean="0"/>
          </a:p>
          <a:p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99FF66"/>
                </a:solidFill>
              </a:rPr>
              <a:t>will</a:t>
            </a:r>
            <a:r>
              <a:rPr lang="cs-CZ" b="1" dirty="0" smtClean="0">
                <a:solidFill>
                  <a:srgbClr val="99FF66"/>
                </a:solidFill>
              </a:rPr>
              <a:t> </a:t>
            </a:r>
            <a:r>
              <a:rPr lang="cs-CZ" dirty="0" smtClean="0"/>
              <a:t>play</a:t>
            </a:r>
          </a:p>
          <a:p>
            <a:endParaRPr lang="cs-CZ" dirty="0" smtClean="0"/>
          </a:p>
          <a:p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99FF66"/>
                </a:solidFill>
              </a:rPr>
              <a:t>will</a:t>
            </a:r>
            <a:r>
              <a:rPr lang="cs-CZ" b="1" dirty="0" smtClean="0">
                <a:solidFill>
                  <a:srgbClr val="99FF66"/>
                </a:solidFill>
              </a:rPr>
              <a:t> </a:t>
            </a:r>
            <a:r>
              <a:rPr lang="cs-CZ" dirty="0" smtClean="0"/>
              <a:t>play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u="sng" dirty="0" err="1" smtClean="0">
                <a:solidFill>
                  <a:srgbClr val="99FF66"/>
                </a:solidFill>
              </a:rPr>
              <a:t>Short</a:t>
            </a:r>
            <a:r>
              <a:rPr lang="cs-CZ" b="1" u="sng" dirty="0" smtClean="0">
                <a:solidFill>
                  <a:srgbClr val="99FF66"/>
                </a:solidFill>
              </a:rPr>
              <a:t> </a:t>
            </a:r>
            <a:r>
              <a:rPr lang="cs-CZ" b="1" u="sng" dirty="0" err="1" smtClean="0">
                <a:solidFill>
                  <a:srgbClr val="99FF66"/>
                </a:solidFill>
              </a:rPr>
              <a:t>forms</a:t>
            </a:r>
            <a:r>
              <a:rPr lang="cs-CZ" b="1" u="sng" dirty="0" smtClean="0">
                <a:solidFill>
                  <a:srgbClr val="99FF66"/>
                </a:solidFill>
              </a:rPr>
              <a:t>:</a:t>
            </a:r>
          </a:p>
          <a:p>
            <a:pPr>
              <a:lnSpc>
                <a:spcPct val="160000"/>
              </a:lnSpc>
              <a:buNone/>
            </a:pPr>
            <a:r>
              <a:rPr lang="cs-CZ" dirty="0" err="1" smtClean="0"/>
              <a:t>We</a:t>
            </a:r>
            <a:r>
              <a:rPr lang="cs-CZ" dirty="0" smtClean="0"/>
              <a:t>´</a:t>
            </a:r>
            <a:r>
              <a:rPr lang="cs-CZ" dirty="0" err="1" smtClean="0"/>
              <a:t>ll</a:t>
            </a:r>
            <a:r>
              <a:rPr lang="cs-CZ" dirty="0" smtClean="0"/>
              <a:t> play</a:t>
            </a:r>
          </a:p>
          <a:p>
            <a:pPr>
              <a:lnSpc>
                <a:spcPct val="160000"/>
              </a:lnSpc>
              <a:buNone/>
            </a:pPr>
            <a:r>
              <a:rPr lang="cs-CZ" dirty="0" err="1" smtClean="0"/>
              <a:t>You</a:t>
            </a:r>
            <a:r>
              <a:rPr lang="cs-CZ" dirty="0" smtClean="0"/>
              <a:t>´</a:t>
            </a:r>
            <a:r>
              <a:rPr lang="cs-CZ" dirty="0" err="1" smtClean="0"/>
              <a:t>ll</a:t>
            </a:r>
            <a:r>
              <a:rPr lang="cs-CZ" dirty="0" smtClean="0"/>
              <a:t> play</a:t>
            </a:r>
          </a:p>
          <a:p>
            <a:pPr>
              <a:lnSpc>
                <a:spcPct val="160000"/>
              </a:lnSpc>
              <a:buNone/>
            </a:pPr>
            <a:r>
              <a:rPr lang="cs-CZ" dirty="0" err="1" smtClean="0"/>
              <a:t>They</a:t>
            </a:r>
            <a:r>
              <a:rPr lang="cs-CZ" dirty="0" smtClean="0"/>
              <a:t>´</a:t>
            </a:r>
            <a:r>
              <a:rPr lang="cs-CZ" dirty="0" err="1" smtClean="0"/>
              <a:t>ll</a:t>
            </a:r>
            <a:r>
              <a:rPr lang="cs-CZ" dirty="0" smtClean="0"/>
              <a:t> play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99FF66"/>
                </a:solidFill>
              </a:rPr>
              <a:t>QUESTION</a:t>
            </a:r>
            <a:endParaRPr lang="cs-CZ" b="1" dirty="0">
              <a:solidFill>
                <a:srgbClr val="99FF66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1412776"/>
            <a:ext cx="2840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I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27584" y="1412776"/>
            <a:ext cx="8611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>
                <a:solidFill>
                  <a:srgbClr val="99FF66"/>
                </a:solidFill>
              </a:rPr>
              <a:t>w</a:t>
            </a:r>
            <a:r>
              <a:rPr lang="cs-CZ" sz="2800" b="1" dirty="0" err="1" smtClean="0">
                <a:solidFill>
                  <a:srgbClr val="99FF66"/>
                </a:solidFill>
              </a:rPr>
              <a:t>ill</a:t>
            </a:r>
            <a:r>
              <a:rPr lang="cs-CZ" sz="2800" dirty="0" smtClean="0"/>
              <a:t> 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619672" y="1412776"/>
            <a:ext cx="8451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play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2132856"/>
            <a:ext cx="7913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You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331640" y="2132856"/>
            <a:ext cx="7617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99FF66"/>
                </a:solidFill>
              </a:rPr>
              <a:t>will</a:t>
            </a:r>
            <a:endParaRPr lang="cs-CZ" sz="2800" b="1" dirty="0">
              <a:solidFill>
                <a:srgbClr val="99FF66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051720" y="2132856"/>
            <a:ext cx="8451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play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9552" y="2780928"/>
            <a:ext cx="18020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He, </a:t>
            </a:r>
            <a:r>
              <a:rPr lang="cs-CZ" sz="2800" dirty="0" err="1" smtClean="0"/>
              <a:t>she</a:t>
            </a:r>
            <a:r>
              <a:rPr lang="cs-CZ" sz="2800" dirty="0" smtClean="0"/>
              <a:t>, </a:t>
            </a:r>
            <a:r>
              <a:rPr lang="cs-CZ" sz="2800" dirty="0" err="1" smtClean="0"/>
              <a:t>it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267744" y="2780928"/>
            <a:ext cx="7617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99FF66"/>
                </a:solidFill>
              </a:rPr>
              <a:t>will</a:t>
            </a:r>
            <a:endParaRPr lang="cs-CZ" sz="2800" b="1" dirty="0">
              <a:solidFill>
                <a:srgbClr val="99FF66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987824" y="2780928"/>
            <a:ext cx="8451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play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04048" y="1484784"/>
            <a:ext cx="71679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We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652120" y="1484784"/>
            <a:ext cx="7617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99FF66"/>
                </a:solidFill>
              </a:rPr>
              <a:t>will</a:t>
            </a:r>
            <a:endParaRPr lang="cs-CZ" sz="2800" b="1" dirty="0">
              <a:solidFill>
                <a:srgbClr val="99FF66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372200" y="1484784"/>
            <a:ext cx="8451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play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04048" y="2132856"/>
            <a:ext cx="7913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You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724128" y="2132856"/>
            <a:ext cx="7617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99FF66"/>
                </a:solidFill>
              </a:rPr>
              <a:t>will</a:t>
            </a:r>
            <a:endParaRPr lang="cs-CZ" sz="2800" b="1" dirty="0">
              <a:solidFill>
                <a:srgbClr val="99FF66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444208" y="2132856"/>
            <a:ext cx="8451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play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004048" y="2780928"/>
            <a:ext cx="9845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They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868144" y="2780928"/>
            <a:ext cx="7617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99FF66"/>
                </a:solidFill>
              </a:rPr>
              <a:t>will</a:t>
            </a:r>
            <a:endParaRPr lang="cs-CZ" sz="2800" b="1" dirty="0">
              <a:solidFill>
                <a:srgbClr val="99FF66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588224" y="2780928"/>
            <a:ext cx="8451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play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812360" y="1916832"/>
            <a:ext cx="81144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solidFill>
                  <a:srgbClr val="99FF66"/>
                </a:solidFill>
              </a:rPr>
              <a:t>?</a:t>
            </a:r>
            <a:endParaRPr lang="cs-CZ" sz="8000" b="1" dirty="0">
              <a:solidFill>
                <a:srgbClr val="99FF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.0037 L -0.02552 0.02636 C -0.03073 0.03121 -0.03854 0.03515 -0.04705 0.03515 C -0.05625 0.03515 -0.06389 0.03121 -0.0691 0.02636 L -0.09427 0.0037 " pathEditMode="relative" rAng="0" ptsTypes="FffFF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700" y="1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0.00393 L -0.04115 0.03445 C -0.04966 0.04093 -0.06233 0.04578 -0.0757 0.04578 C -0.0908 0.04578 -0.10295 0.04093 -0.11164 0.03445 L -0.15191 0.00393 " pathEditMode="relative" rAng="0" ptsTypes="FffFF">
                                      <p:cBhvr>
                                        <p:cTn id="1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600" y="2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3.58382E-6 L -0.06823 0.04994 C -0.08246 0.06127 -0.10382 0.06797 -0.12621 0.06797 C -0.15156 0.06797 -0.17187 0.06127 -0.18611 0.04994 L -0.25416 3.58382E-6 " pathEditMode="relative" rAng="0" ptsTypes="FffFF">
                                      <p:cBhvr>
                                        <p:cTn id="1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700" y="3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5.20231E-7 L -0.03871 0.03098 C -0.0467 0.03792 -0.05885 0.04208 -0.07153 0.04208 C -0.08576 0.04208 -0.09739 0.03792 -0.10538 0.03098 L -0.14392 -5.20231E-7 " pathEditMode="relative" rAng="0" ptsTypes="FffFF">
                                      <p:cBhvr>
                                        <p:cTn id="1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200" y="2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0.00393 L -0.04115 0.03145 C -0.04948 0.03769 -0.06233 0.04185 -0.0757 0.04185 C -0.0908 0.04185 -0.10295 0.03769 -0.11129 0.03145 L -0.15191 0.00393 " pathEditMode="relative" rAng="0" ptsTypes="FffFF">
                                      <p:cBhvr>
                                        <p:cTn id="2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600" y="1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0.00393 L -0.04514 0.05017 C -0.05451 0.06057 -0.06857 0.06682 -0.08333 0.06682 C -0.1 0.06682 -0.11336 0.06057 -0.12274 0.05017 L -0.16753 0.00393 " pathEditMode="relative" rAng="0" ptsTypes="FffFF">
                                      <p:cBhvr>
                                        <p:cTn id="2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400" y="3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1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10" grpId="0"/>
      <p:bldP spid="13" grpId="0"/>
      <p:bldP spid="16" grpId="0"/>
      <p:bldP spid="19" grpId="0"/>
      <p:bldP spid="21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99FF66"/>
                </a:solidFill>
              </a:rPr>
              <a:t>NEGATIVE</a:t>
            </a:r>
            <a:endParaRPr lang="cs-CZ" b="1" dirty="0">
              <a:solidFill>
                <a:srgbClr val="99FF66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1700808"/>
            <a:ext cx="8835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I </a:t>
            </a:r>
            <a:r>
              <a:rPr lang="cs-CZ" sz="2800" dirty="0" err="1" smtClean="0"/>
              <a:t>will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87624" y="1700808"/>
            <a:ext cx="7441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9FF66"/>
                </a:solidFill>
              </a:rPr>
              <a:t>not</a:t>
            </a:r>
            <a:endParaRPr lang="cs-CZ" sz="2800" b="1" dirty="0">
              <a:solidFill>
                <a:srgbClr val="99FF66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835696" y="1700808"/>
            <a:ext cx="8451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play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5536" y="2348880"/>
            <a:ext cx="13908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You</a:t>
            </a:r>
            <a:r>
              <a:rPr lang="cs-CZ" sz="2800" dirty="0" smtClean="0"/>
              <a:t> </a:t>
            </a:r>
            <a:r>
              <a:rPr lang="cs-CZ" sz="2800" dirty="0" err="1" smtClean="0"/>
              <a:t>will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691680" y="2348880"/>
            <a:ext cx="7441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9FF66"/>
                </a:solidFill>
              </a:rPr>
              <a:t>not</a:t>
            </a:r>
            <a:endParaRPr lang="cs-CZ" sz="2800" b="1" dirty="0">
              <a:solidFill>
                <a:srgbClr val="99FF66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411760" y="2348880"/>
            <a:ext cx="8451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play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5536" y="2924944"/>
            <a:ext cx="24016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He, </a:t>
            </a:r>
            <a:r>
              <a:rPr lang="cs-CZ" sz="2800" dirty="0" err="1" smtClean="0"/>
              <a:t>she</a:t>
            </a:r>
            <a:r>
              <a:rPr lang="cs-CZ" sz="2800" dirty="0" smtClean="0"/>
              <a:t>, </a:t>
            </a:r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will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699792" y="2924944"/>
            <a:ext cx="7441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9FF66"/>
                </a:solidFill>
              </a:rPr>
              <a:t>not</a:t>
            </a:r>
            <a:endParaRPr lang="cs-CZ" sz="2800" b="1" dirty="0">
              <a:solidFill>
                <a:srgbClr val="99FF66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419872" y="2924944"/>
            <a:ext cx="8451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play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148064" y="1700808"/>
            <a:ext cx="13163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We</a:t>
            </a:r>
            <a:r>
              <a:rPr lang="cs-CZ" sz="2800" dirty="0" smtClean="0"/>
              <a:t> </a:t>
            </a:r>
            <a:r>
              <a:rPr lang="cs-CZ" sz="2800" dirty="0" err="1" smtClean="0"/>
              <a:t>will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372200" y="1700808"/>
            <a:ext cx="7441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9FF66"/>
                </a:solidFill>
              </a:rPr>
              <a:t>not</a:t>
            </a:r>
            <a:endParaRPr lang="cs-CZ" sz="2800" b="1" dirty="0">
              <a:solidFill>
                <a:srgbClr val="99FF66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020272" y="1700808"/>
            <a:ext cx="8451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play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148064" y="2276872"/>
            <a:ext cx="13908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You</a:t>
            </a:r>
            <a:r>
              <a:rPr lang="cs-CZ" sz="2800" dirty="0" smtClean="0"/>
              <a:t> </a:t>
            </a:r>
            <a:r>
              <a:rPr lang="cs-CZ" sz="2800" dirty="0" err="1" smtClean="0"/>
              <a:t>will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444208" y="2276872"/>
            <a:ext cx="7441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9FF66"/>
                </a:solidFill>
              </a:rPr>
              <a:t>not</a:t>
            </a:r>
            <a:endParaRPr lang="cs-CZ" sz="2800" b="1" dirty="0">
              <a:solidFill>
                <a:srgbClr val="99FF66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092280" y="2276872"/>
            <a:ext cx="8451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play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148064" y="2924944"/>
            <a:ext cx="15840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They</a:t>
            </a:r>
            <a:r>
              <a:rPr lang="cs-CZ" sz="2800" dirty="0" smtClean="0"/>
              <a:t> </a:t>
            </a:r>
            <a:r>
              <a:rPr lang="cs-CZ" sz="2800" dirty="0" err="1" smtClean="0"/>
              <a:t>will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588224" y="2924944"/>
            <a:ext cx="7441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9FF66"/>
                </a:solidFill>
              </a:rPr>
              <a:t>not</a:t>
            </a:r>
            <a:endParaRPr lang="cs-CZ" sz="2800" b="1" dirty="0">
              <a:solidFill>
                <a:srgbClr val="99FF66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236296" y="2924944"/>
            <a:ext cx="8451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play</a:t>
            </a:r>
            <a:endParaRPr lang="cs-CZ" sz="2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67544" y="5013176"/>
            <a:ext cx="525496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99FF66"/>
                </a:solidFill>
              </a:rPr>
              <a:t>Short</a:t>
            </a:r>
            <a:r>
              <a:rPr lang="cs-CZ" sz="3200" b="1" dirty="0" smtClean="0">
                <a:solidFill>
                  <a:srgbClr val="99FF66"/>
                </a:solidFill>
              </a:rPr>
              <a:t> </a:t>
            </a:r>
            <a:r>
              <a:rPr lang="cs-CZ" sz="3200" b="1" dirty="0" err="1" smtClean="0">
                <a:solidFill>
                  <a:srgbClr val="99FF66"/>
                </a:solidFill>
              </a:rPr>
              <a:t>form</a:t>
            </a:r>
            <a:r>
              <a:rPr lang="cs-CZ" sz="3200" b="1" dirty="0" smtClean="0">
                <a:solidFill>
                  <a:srgbClr val="99FF66"/>
                </a:solidFill>
              </a:rPr>
              <a:t>: </a:t>
            </a:r>
            <a:r>
              <a:rPr lang="cs-CZ" sz="3200" dirty="0" err="1" smtClean="0">
                <a:solidFill>
                  <a:srgbClr val="99FF66"/>
                </a:solidFill>
              </a:rPr>
              <a:t>will</a:t>
            </a:r>
            <a:r>
              <a:rPr lang="cs-CZ" sz="3200" dirty="0" smtClean="0">
                <a:solidFill>
                  <a:srgbClr val="99FF66"/>
                </a:solidFill>
              </a:rPr>
              <a:t> not = </a:t>
            </a:r>
            <a:r>
              <a:rPr lang="cs-CZ" sz="3200" dirty="0" err="1" smtClean="0">
                <a:solidFill>
                  <a:srgbClr val="99FF66"/>
                </a:solidFill>
              </a:rPr>
              <a:t>won</a:t>
            </a:r>
            <a:r>
              <a:rPr lang="cs-CZ" sz="3200" dirty="0" smtClean="0">
                <a:solidFill>
                  <a:srgbClr val="99FF66"/>
                </a:solidFill>
              </a:rPr>
              <a:t>´t</a:t>
            </a:r>
            <a:endParaRPr lang="cs-CZ" sz="3200" b="1" dirty="0">
              <a:solidFill>
                <a:srgbClr val="99FF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2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2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11" grpId="0"/>
      <p:bldP spid="14" grpId="0"/>
      <p:bldP spid="20" grpId="0"/>
      <p:bldP spid="2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354162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solidFill>
                  <a:srgbClr val="99FF66"/>
                </a:solidFill>
              </a:rPr>
              <a:t>LET´S PRACTICE</a:t>
            </a:r>
            <a:br>
              <a:rPr lang="cs-CZ" b="1" dirty="0" smtClean="0">
                <a:solidFill>
                  <a:srgbClr val="99FF66"/>
                </a:solidFill>
              </a:rPr>
            </a:br>
            <a:r>
              <a:rPr lang="cs-CZ" sz="2700" b="1" dirty="0" err="1" smtClean="0">
                <a:solidFill>
                  <a:srgbClr val="99FF66"/>
                </a:solidFill>
              </a:rPr>
              <a:t>Make</a:t>
            </a:r>
            <a:r>
              <a:rPr lang="cs-CZ" sz="2700" b="1" dirty="0" smtClean="0">
                <a:solidFill>
                  <a:srgbClr val="99FF66"/>
                </a:solidFill>
              </a:rPr>
              <a:t> </a:t>
            </a:r>
            <a:r>
              <a:rPr lang="cs-CZ" sz="2700" b="1" dirty="0" err="1" smtClean="0">
                <a:solidFill>
                  <a:srgbClr val="99FF66"/>
                </a:solidFill>
              </a:rPr>
              <a:t>sentences</a:t>
            </a:r>
            <a:r>
              <a:rPr lang="cs-CZ" sz="2700" b="1" dirty="0" smtClean="0">
                <a:solidFill>
                  <a:srgbClr val="99FF66"/>
                </a:solidFill>
              </a:rPr>
              <a:t> </a:t>
            </a:r>
            <a:r>
              <a:rPr lang="cs-CZ" sz="2700" b="1" dirty="0" err="1" smtClean="0">
                <a:solidFill>
                  <a:srgbClr val="99FF66"/>
                </a:solidFill>
              </a:rPr>
              <a:t>with</a:t>
            </a:r>
            <a:r>
              <a:rPr lang="cs-CZ" sz="2700" b="1" dirty="0" smtClean="0">
                <a:solidFill>
                  <a:srgbClr val="99FF66"/>
                </a:solidFill>
              </a:rPr>
              <a:t> </a:t>
            </a:r>
            <a:r>
              <a:rPr lang="cs-CZ" sz="2700" b="1" dirty="0" err="1" smtClean="0">
                <a:solidFill>
                  <a:srgbClr val="99FF66"/>
                </a:solidFill>
              </a:rPr>
              <a:t>will</a:t>
            </a:r>
            <a:r>
              <a:rPr lang="cs-CZ" sz="2700" b="1" dirty="0" smtClean="0">
                <a:solidFill>
                  <a:srgbClr val="99FF66"/>
                </a:solidFill>
              </a:rPr>
              <a:t>, </a:t>
            </a:r>
            <a:r>
              <a:rPr lang="cs-CZ" sz="2700" b="1" dirty="0" err="1" smtClean="0">
                <a:solidFill>
                  <a:srgbClr val="99FF66"/>
                </a:solidFill>
              </a:rPr>
              <a:t>then</a:t>
            </a:r>
            <a:r>
              <a:rPr lang="cs-CZ" sz="2700" b="1" dirty="0" smtClean="0">
                <a:solidFill>
                  <a:srgbClr val="99FF66"/>
                </a:solidFill>
              </a:rPr>
              <a:t> </a:t>
            </a:r>
            <a:r>
              <a:rPr lang="cs-CZ" sz="2700" b="1" dirty="0" err="1" smtClean="0">
                <a:solidFill>
                  <a:srgbClr val="99FF66"/>
                </a:solidFill>
              </a:rPr>
              <a:t>make</a:t>
            </a:r>
            <a:r>
              <a:rPr lang="cs-CZ" sz="2700" b="1" dirty="0" smtClean="0">
                <a:solidFill>
                  <a:srgbClr val="99FF66"/>
                </a:solidFill>
              </a:rPr>
              <a:t> </a:t>
            </a:r>
            <a:r>
              <a:rPr lang="cs-CZ" sz="2700" b="1" dirty="0" err="1" smtClean="0">
                <a:solidFill>
                  <a:srgbClr val="99FF66"/>
                </a:solidFill>
              </a:rPr>
              <a:t>questions</a:t>
            </a:r>
            <a:r>
              <a:rPr lang="cs-CZ" sz="2700" b="1" dirty="0" smtClean="0">
                <a:solidFill>
                  <a:srgbClr val="99FF66"/>
                </a:solidFill>
              </a:rPr>
              <a:t> </a:t>
            </a:r>
            <a:r>
              <a:rPr lang="cs-CZ" sz="2700" b="1" dirty="0" err="1" smtClean="0">
                <a:solidFill>
                  <a:srgbClr val="99FF66"/>
                </a:solidFill>
              </a:rPr>
              <a:t>and</a:t>
            </a:r>
            <a:r>
              <a:rPr lang="cs-CZ" sz="2700" b="1" dirty="0" smtClean="0">
                <a:solidFill>
                  <a:srgbClr val="99FF66"/>
                </a:solidFill>
              </a:rPr>
              <a:t> </a:t>
            </a:r>
            <a:r>
              <a:rPr lang="cs-CZ" sz="2700" b="1" dirty="0" err="1" smtClean="0">
                <a:solidFill>
                  <a:srgbClr val="99FF66"/>
                </a:solidFill>
              </a:rPr>
              <a:t>negatives</a:t>
            </a:r>
            <a:r>
              <a:rPr lang="cs-CZ" sz="2700" b="1" dirty="0" smtClean="0">
                <a:solidFill>
                  <a:srgbClr val="99FF66"/>
                </a:solidFill>
              </a:rPr>
              <a:t>.</a:t>
            </a:r>
            <a:endParaRPr lang="cs-CZ" sz="2700" b="1" dirty="0">
              <a:solidFill>
                <a:srgbClr val="99FF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467600" cy="5257800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GB" dirty="0" smtClean="0"/>
              <a:t>I go to New York.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I help you.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He</a:t>
            </a:r>
            <a:r>
              <a:rPr lang="en-GB" dirty="0" smtClean="0"/>
              <a:t> carry the bag for you.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The hotel has 100 rooms.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en-GB" dirty="0" smtClean="0"/>
              <a:t>My sister is happy.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They cook dinner this Friday.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They build a new bridge in the town.</a:t>
            </a:r>
          </a:p>
          <a:p>
            <a:pPr>
              <a:lnSpc>
                <a:spcPct val="150000"/>
              </a:lnSpc>
              <a:buNone/>
            </a:pPr>
            <a:endParaRPr lang="cs-CZ" dirty="0" smtClean="0"/>
          </a:p>
          <a:p>
            <a:pPr>
              <a:lnSpc>
                <a:spcPct val="150000"/>
              </a:lnSpc>
            </a:pPr>
            <a:endParaRPr lang="en-GB" dirty="0" smtClean="0"/>
          </a:p>
          <a:p>
            <a:pPr>
              <a:lnSpc>
                <a:spcPct val="150000"/>
              </a:lnSpc>
            </a:pPr>
            <a:endParaRPr lang="cs-CZ" dirty="0" smtClean="0"/>
          </a:p>
          <a:p>
            <a:pPr>
              <a:lnSpc>
                <a:spcPct val="150000"/>
              </a:lnSpc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260648"/>
            <a:ext cx="7467600" cy="1143000"/>
          </a:xfrm>
        </p:spPr>
        <p:txBody>
          <a:bodyPr/>
          <a:lstStyle/>
          <a:p>
            <a:pPr algn="ctr"/>
            <a:r>
              <a:rPr lang="cs-CZ" b="1" dirty="0" err="1" smtClean="0">
                <a:solidFill>
                  <a:srgbClr val="99FF66"/>
                </a:solidFill>
              </a:rPr>
              <a:t>Now</a:t>
            </a:r>
            <a:r>
              <a:rPr lang="cs-CZ" b="1" dirty="0" smtClean="0">
                <a:solidFill>
                  <a:srgbClr val="99FF66"/>
                </a:solidFill>
              </a:rPr>
              <a:t> </a:t>
            </a:r>
            <a:r>
              <a:rPr lang="cs-CZ" b="1" dirty="0" err="1" smtClean="0">
                <a:solidFill>
                  <a:srgbClr val="99FF66"/>
                </a:solidFill>
              </a:rPr>
              <a:t>check</a:t>
            </a:r>
            <a:r>
              <a:rPr lang="cs-CZ" b="1" dirty="0" smtClean="0">
                <a:solidFill>
                  <a:srgbClr val="99FF66"/>
                </a:solidFill>
              </a:rPr>
              <a:t> </a:t>
            </a:r>
            <a:r>
              <a:rPr lang="cs-CZ" b="1" dirty="0" err="1" smtClean="0">
                <a:solidFill>
                  <a:srgbClr val="99FF66"/>
                </a:solidFill>
              </a:rPr>
              <a:t>your</a:t>
            </a:r>
            <a:r>
              <a:rPr lang="cs-CZ" b="1" dirty="0" smtClean="0">
                <a:solidFill>
                  <a:srgbClr val="99FF66"/>
                </a:solidFill>
              </a:rPr>
              <a:t> </a:t>
            </a:r>
            <a:r>
              <a:rPr lang="cs-CZ" b="1" dirty="0" err="1" smtClean="0">
                <a:solidFill>
                  <a:srgbClr val="99FF66"/>
                </a:solidFill>
              </a:rPr>
              <a:t>answers</a:t>
            </a:r>
            <a:endParaRPr lang="cs-CZ" b="1" dirty="0">
              <a:solidFill>
                <a:srgbClr val="99FF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686800" cy="5328592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en-GB" sz="2000" dirty="0" smtClean="0"/>
              <a:t>I´ll go to NY.    Will I go to NY?  I won´t go to NY.</a:t>
            </a:r>
          </a:p>
          <a:p>
            <a:pPr>
              <a:lnSpc>
                <a:spcPct val="150000"/>
              </a:lnSpc>
            </a:pPr>
            <a:r>
              <a:rPr lang="en-GB" sz="2000" dirty="0" smtClean="0"/>
              <a:t>I´ </a:t>
            </a:r>
            <a:r>
              <a:rPr lang="en-GB" sz="2000" dirty="0" err="1" smtClean="0"/>
              <a:t>ll</a:t>
            </a:r>
            <a:r>
              <a:rPr lang="en-GB" sz="2000" dirty="0" smtClean="0"/>
              <a:t> help you.  Will I help you?  I won´t help you.</a:t>
            </a:r>
          </a:p>
          <a:p>
            <a:pPr>
              <a:lnSpc>
                <a:spcPct val="150000"/>
              </a:lnSpc>
            </a:pPr>
            <a:r>
              <a:rPr lang="en-GB" sz="2000" dirty="0" smtClean="0"/>
              <a:t>He´ll carry the bag for you.  Will he carry the bag for you?  He won´t carry the bag for you.  </a:t>
            </a:r>
          </a:p>
          <a:p>
            <a:pPr>
              <a:lnSpc>
                <a:spcPct val="150000"/>
              </a:lnSpc>
            </a:pPr>
            <a:r>
              <a:rPr lang="en-GB" sz="2000" dirty="0" smtClean="0"/>
              <a:t>The hotel will have 100 rooms.  Will the hotel have 100 rooms?  The hotel won´ t have 100 rooms.</a:t>
            </a:r>
          </a:p>
          <a:p>
            <a:pPr>
              <a:lnSpc>
                <a:spcPct val="150000"/>
              </a:lnSpc>
            </a:pPr>
            <a:r>
              <a:rPr lang="en-GB" sz="2000" dirty="0" smtClean="0"/>
              <a:t>My sister will be happy.  Will my sister be happy?  My sister won´t be happy.</a:t>
            </a:r>
          </a:p>
          <a:p>
            <a:pPr>
              <a:lnSpc>
                <a:spcPct val="150000"/>
              </a:lnSpc>
            </a:pPr>
            <a:r>
              <a:rPr lang="en-GB" sz="2000" dirty="0" smtClean="0"/>
              <a:t>They´ll cook dinner this Friday.   Will they cook dinner this Friday?  They won´t cook dinner this Friday.</a:t>
            </a:r>
          </a:p>
          <a:p>
            <a:pPr>
              <a:lnSpc>
                <a:spcPct val="150000"/>
              </a:lnSpc>
            </a:pPr>
            <a:r>
              <a:rPr lang="en-GB" sz="2000" dirty="0" smtClean="0"/>
              <a:t>They´ll build a new bridge in the town.  Will they build a new bridge in the town?  They won´t build a new bridge in the town.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99FF66"/>
                </a:solidFill>
              </a:rPr>
              <a:t>METODICKÝ NÁVOD</a:t>
            </a:r>
            <a:endParaRPr lang="cs-CZ" b="1" dirty="0">
              <a:solidFill>
                <a:srgbClr val="99FF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k výkladu a základnímu procvičení tvorby budoucího času pomocí pomocného slovesa „</a:t>
            </a:r>
            <a:r>
              <a:rPr lang="cs-CZ" dirty="0" err="1" smtClean="0"/>
              <a:t>will</a:t>
            </a:r>
            <a:r>
              <a:rPr lang="cs-CZ" dirty="0" smtClean="0"/>
              <a:t>“</a:t>
            </a:r>
          </a:p>
          <a:p>
            <a:r>
              <a:rPr lang="cs-CZ" dirty="0" smtClean="0"/>
              <a:t>5. slide slouží k procvičení – žáci mohou jednotlivé věty, které jsou napsány v přítomném čase převádět do budoucího buď ústně nebo písemně na tabuli či do sešitu; poslední slide slouží ke kontrole; první 3 slide slouží k výkladu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Vlastní 6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96</TotalTime>
  <Words>394</Words>
  <Application>Microsoft Office PowerPoint</Application>
  <PresentationFormat>Předvádění na obrazovce (4:3)</PresentationFormat>
  <Paragraphs>88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Technický</vt:lpstr>
      <vt:lpstr>Název školy: ZŠ štětí, Ostrovní 300 Autor: Lenka Pizúrová Název materiálu: VY_32_INOVACE_AJ.8.04_will_for_future Název: will for future Vzdělávací oblast: Jazyk a jazyková komunikace Vzdělávací obor: Cizí jazyk – anglický jazyk Téma:  vyjádření budoucnosti pomocí will Ročník: 8. Školní rok: 2011/2012 Datum: 23. 11. 2011 Číslo operačního programu: CZ.1.07/1.4.00/21.1693</vt:lpstr>
      <vt:lpstr>AFFIRMATIVE</vt:lpstr>
      <vt:lpstr>QUESTION</vt:lpstr>
      <vt:lpstr>NEGATIVE</vt:lpstr>
      <vt:lpstr>LET´S PRACTICE Make sentences with will, then make questions and negatives.</vt:lpstr>
      <vt:lpstr>Now check your answers</vt:lpstr>
      <vt:lpstr>METODICKÝ NÁVOD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štětí, Ostrovní 300 Autor: Lenka Pizúrová Název materiálu: VY_32_INOVACE_Aj.8.ročník.04_Will for future Název: will for future Vzdělávací oblast: Jazyk a jazyková komunikace Vzdělávací obor: Cizí jazyk – anglický jazyk Téma:  vyjádření budoucnosti pomocí will Ročník: 8. Školní rok: 2011/2012 Datum: 11. 10. 2011 Číslo operačního programu: CZ.1.07/1.4.00/21.1693</dc:title>
  <dc:creator>Lenočka</dc:creator>
  <cp:lastModifiedBy>PC-03TY</cp:lastModifiedBy>
  <cp:revision>10</cp:revision>
  <dcterms:created xsi:type="dcterms:W3CDTF">2011-11-20T10:26:31Z</dcterms:created>
  <dcterms:modified xsi:type="dcterms:W3CDTF">2012-03-07T09:11:53Z</dcterms:modified>
</cp:coreProperties>
</file>