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8D6F6-63AE-4E22-BAD5-2C5EF75EE25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A4FC2-98DB-45F9-8ACD-2FBDA876B5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8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8D6F6-63AE-4E22-BAD5-2C5EF75EE25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A4FC2-98DB-45F9-8ACD-2FBDA876B5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8D6F6-63AE-4E22-BAD5-2C5EF75EE25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A4FC2-98DB-45F9-8ACD-2FBDA876B5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8D6F6-63AE-4E22-BAD5-2C5EF75EE25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A4FC2-98DB-45F9-8ACD-2FBDA876B5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8D6F6-63AE-4E22-BAD5-2C5EF75EE25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A4FC2-98DB-45F9-8ACD-2FBDA876B5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8D6F6-63AE-4E22-BAD5-2C5EF75EE25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A4FC2-98DB-45F9-8ACD-2FBDA876B5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8D6F6-63AE-4E22-BAD5-2C5EF75EE25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A4FC2-98DB-45F9-8ACD-2FBDA876B5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8D6F6-63AE-4E22-BAD5-2C5EF75EE25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A4FC2-98DB-45F9-8ACD-2FBDA876B5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8D6F6-63AE-4E22-BAD5-2C5EF75EE25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A4FC2-98DB-45F9-8ACD-2FBDA876B5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8D6F6-63AE-4E22-BAD5-2C5EF75EE25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A4FC2-98DB-45F9-8ACD-2FBDA876B5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8D6F6-63AE-4E22-BAD5-2C5EF75EE25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A4FC2-98DB-45F9-8ACD-2FBDA876B5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CA48D6F6-63AE-4E22-BAD5-2C5EF75EE25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D58A4FC2-98DB-45F9-8ACD-2FBDA876B5F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16832"/>
            <a:ext cx="4631432" cy="2954759"/>
          </a:xfrm>
        </p:spPr>
        <p:txBody>
          <a:bodyPr>
            <a:normAutofit/>
          </a:bodyPr>
          <a:lstStyle/>
          <a:p>
            <a:r>
              <a:rPr lang="cs-CZ" sz="1400" kern="0" dirty="0" smtClean="0">
                <a:solidFill>
                  <a:srgbClr val="99FF66"/>
                </a:solidFill>
              </a:rPr>
              <a:t>Název školy</a:t>
            </a:r>
            <a:r>
              <a:rPr lang="cs-CZ" sz="1400" b="0" kern="0" dirty="0" smtClean="0">
                <a:solidFill>
                  <a:srgbClr val="99FF66"/>
                </a:solidFill>
              </a:rPr>
              <a:t>: ZŠ štětí, Ostrovní 300</a:t>
            </a:r>
            <a:br>
              <a:rPr lang="cs-CZ" sz="1400" b="0" kern="0" dirty="0" smtClean="0">
                <a:solidFill>
                  <a:srgbClr val="99FF66"/>
                </a:solidFill>
              </a:rPr>
            </a:br>
            <a:r>
              <a:rPr lang="cs-CZ" sz="1400" kern="0" dirty="0" smtClean="0">
                <a:solidFill>
                  <a:srgbClr val="99FF66"/>
                </a:solidFill>
              </a:rPr>
              <a:t>Autor: </a:t>
            </a:r>
            <a:r>
              <a:rPr lang="cs-CZ" sz="1400" b="0" kern="0" dirty="0" smtClean="0">
                <a:solidFill>
                  <a:srgbClr val="99FF66"/>
                </a:solidFill>
              </a:rPr>
              <a:t>Lenka </a:t>
            </a:r>
            <a:r>
              <a:rPr lang="cs-CZ" sz="1400" b="0" kern="0" dirty="0" err="1" smtClean="0">
                <a:solidFill>
                  <a:srgbClr val="99FF66"/>
                </a:solidFill>
              </a:rPr>
              <a:t>Pizúrová</a:t>
            </a:r>
            <a:r>
              <a:rPr lang="cs-CZ" sz="1400" b="0" kern="0" dirty="0" smtClean="0">
                <a:solidFill>
                  <a:srgbClr val="99FF66"/>
                </a:solidFill>
              </a:rPr>
              <a:t/>
            </a:r>
            <a:br>
              <a:rPr lang="cs-CZ" sz="1400" b="0" kern="0" dirty="0" smtClean="0">
                <a:solidFill>
                  <a:srgbClr val="99FF66"/>
                </a:solidFill>
              </a:rPr>
            </a:br>
            <a:r>
              <a:rPr lang="cs-CZ" sz="1400" kern="0" dirty="0" smtClean="0">
                <a:solidFill>
                  <a:srgbClr val="99FF66"/>
                </a:solidFill>
              </a:rPr>
              <a:t>Název materiálu</a:t>
            </a:r>
            <a:r>
              <a:rPr lang="cs-CZ" sz="1400" kern="0" smtClean="0">
                <a:solidFill>
                  <a:srgbClr val="99FF66"/>
                </a:solidFill>
              </a:rPr>
              <a:t>: </a:t>
            </a:r>
            <a:r>
              <a:rPr lang="cs-CZ" sz="1400" b="0" kern="0" smtClean="0">
                <a:solidFill>
                  <a:srgbClr val="99FF66"/>
                </a:solidFill>
              </a:rPr>
              <a:t>VY_32_INOVACE_AJ.8.05_will_for_decisions</a:t>
            </a:r>
            <a:r>
              <a:rPr lang="cs-CZ" sz="1400" b="0" kern="0" dirty="0" smtClean="0">
                <a:solidFill>
                  <a:srgbClr val="99FF66"/>
                </a:solidFill>
              </a:rPr>
              <a:t/>
            </a:r>
            <a:br>
              <a:rPr lang="cs-CZ" sz="1400" b="0" kern="0" dirty="0" smtClean="0">
                <a:solidFill>
                  <a:srgbClr val="99FF66"/>
                </a:solidFill>
              </a:rPr>
            </a:br>
            <a:r>
              <a:rPr lang="cs-CZ" sz="1400" kern="0" dirty="0" smtClean="0">
                <a:solidFill>
                  <a:srgbClr val="99FF66"/>
                </a:solidFill>
              </a:rPr>
              <a:t>Název: </a:t>
            </a:r>
            <a:r>
              <a:rPr lang="cs-CZ" sz="1400" kern="0" dirty="0" err="1" smtClean="0">
                <a:solidFill>
                  <a:srgbClr val="99FF66"/>
                </a:solidFill>
              </a:rPr>
              <a:t>W</a:t>
            </a:r>
            <a:r>
              <a:rPr lang="cs-CZ" sz="1400" b="0" kern="0" dirty="0" err="1" smtClean="0">
                <a:solidFill>
                  <a:srgbClr val="99FF66"/>
                </a:solidFill>
              </a:rPr>
              <a:t>ill</a:t>
            </a:r>
            <a:r>
              <a:rPr lang="cs-CZ" sz="1400" b="0" kern="0" dirty="0" smtClean="0">
                <a:solidFill>
                  <a:srgbClr val="99FF66"/>
                </a:solidFill>
              </a:rPr>
              <a:t> </a:t>
            </a:r>
            <a:r>
              <a:rPr lang="cs-CZ" sz="1400" b="0" kern="0" dirty="0" err="1" smtClean="0">
                <a:solidFill>
                  <a:srgbClr val="99FF66"/>
                </a:solidFill>
              </a:rPr>
              <a:t>for</a:t>
            </a:r>
            <a:r>
              <a:rPr lang="cs-CZ" sz="1400" b="0" kern="0" dirty="0" smtClean="0">
                <a:solidFill>
                  <a:srgbClr val="99FF66"/>
                </a:solidFill>
              </a:rPr>
              <a:t> </a:t>
            </a:r>
            <a:r>
              <a:rPr lang="cs-CZ" sz="1400" b="0" kern="0" dirty="0" err="1" smtClean="0">
                <a:solidFill>
                  <a:srgbClr val="99FF66"/>
                </a:solidFill>
              </a:rPr>
              <a:t>decisions</a:t>
            </a:r>
            <a:r>
              <a:rPr lang="cs-CZ" sz="1400" b="0" kern="0" dirty="0" smtClean="0">
                <a:solidFill>
                  <a:srgbClr val="99FF66"/>
                </a:solidFill>
              </a:rPr>
              <a:t/>
            </a:r>
            <a:br>
              <a:rPr lang="cs-CZ" sz="1400" b="0" kern="0" dirty="0" smtClean="0">
                <a:solidFill>
                  <a:srgbClr val="99FF66"/>
                </a:solidFill>
              </a:rPr>
            </a:br>
            <a:r>
              <a:rPr lang="cs-CZ" sz="1400" b="0" kern="0" dirty="0" smtClean="0">
                <a:solidFill>
                  <a:srgbClr val="99FF66"/>
                </a:solidFill>
              </a:rPr>
              <a:t>Vzdělávací oblast: Jazyk a jazyková komunikace</a:t>
            </a:r>
            <a:br>
              <a:rPr lang="cs-CZ" sz="1400" b="0" kern="0" dirty="0" smtClean="0">
                <a:solidFill>
                  <a:srgbClr val="99FF66"/>
                </a:solidFill>
              </a:rPr>
            </a:br>
            <a:r>
              <a:rPr lang="cs-CZ" sz="1400" b="0" kern="0" dirty="0" smtClean="0">
                <a:solidFill>
                  <a:srgbClr val="99FF66"/>
                </a:solidFill>
              </a:rPr>
              <a:t>Vzdělávací obor: Cizí jazyk – anglický jazyk</a:t>
            </a:r>
            <a:br>
              <a:rPr lang="cs-CZ" sz="1400" b="0" kern="0" dirty="0" smtClean="0">
                <a:solidFill>
                  <a:srgbClr val="99FF66"/>
                </a:solidFill>
              </a:rPr>
            </a:br>
            <a:r>
              <a:rPr lang="cs-CZ" sz="1400" b="0" kern="0" dirty="0" smtClean="0">
                <a:solidFill>
                  <a:srgbClr val="99FF66"/>
                </a:solidFill>
              </a:rPr>
              <a:t>Téma:  vyjádření budoucnosti pomocí </a:t>
            </a:r>
            <a:r>
              <a:rPr lang="cs-CZ" sz="1400" b="0" kern="0" dirty="0" err="1" smtClean="0">
                <a:solidFill>
                  <a:srgbClr val="99FF66"/>
                </a:solidFill>
              </a:rPr>
              <a:t>will</a:t>
            </a:r>
            <a:r>
              <a:rPr lang="cs-CZ" sz="1400" b="0" kern="0" dirty="0" smtClean="0">
                <a:solidFill>
                  <a:srgbClr val="99FF66"/>
                </a:solidFill>
              </a:rPr>
              <a:t/>
            </a:r>
            <a:br>
              <a:rPr lang="cs-CZ" sz="1400" b="0" kern="0" dirty="0" smtClean="0">
                <a:solidFill>
                  <a:srgbClr val="99FF66"/>
                </a:solidFill>
              </a:rPr>
            </a:br>
            <a:r>
              <a:rPr lang="cs-CZ" sz="1400" b="0" kern="0" dirty="0" smtClean="0">
                <a:solidFill>
                  <a:srgbClr val="99FF66"/>
                </a:solidFill>
              </a:rPr>
              <a:t>Ročník: 8.</a:t>
            </a:r>
            <a:br>
              <a:rPr lang="cs-CZ" sz="1400" b="0" kern="0" dirty="0" smtClean="0">
                <a:solidFill>
                  <a:srgbClr val="99FF66"/>
                </a:solidFill>
              </a:rPr>
            </a:br>
            <a:r>
              <a:rPr lang="cs-CZ" sz="1400" b="0" kern="0" dirty="0" smtClean="0">
                <a:solidFill>
                  <a:srgbClr val="99FF66"/>
                </a:solidFill>
              </a:rPr>
              <a:t>Školní rok: 2011/2012</a:t>
            </a:r>
            <a:br>
              <a:rPr lang="cs-CZ" sz="1400" b="0" kern="0" dirty="0" smtClean="0">
                <a:solidFill>
                  <a:srgbClr val="99FF66"/>
                </a:solidFill>
              </a:rPr>
            </a:br>
            <a:r>
              <a:rPr lang="cs-CZ" sz="1400" b="0" kern="0" dirty="0" smtClean="0">
                <a:solidFill>
                  <a:srgbClr val="99FF66"/>
                </a:solidFill>
              </a:rPr>
              <a:t>Datum: 11. 1. 2012</a:t>
            </a:r>
            <a:br>
              <a:rPr lang="cs-CZ" sz="1400" b="0" kern="0" dirty="0" smtClean="0">
                <a:solidFill>
                  <a:srgbClr val="99FF66"/>
                </a:solidFill>
              </a:rPr>
            </a:br>
            <a:r>
              <a:rPr lang="cs-CZ" sz="1400" kern="0" dirty="0" smtClean="0">
                <a:solidFill>
                  <a:srgbClr val="99FF66"/>
                </a:solidFill>
              </a:rPr>
              <a:t>Číslo operačního programu</a:t>
            </a:r>
            <a:r>
              <a:rPr lang="cs-CZ" sz="1400" b="0" kern="0" dirty="0" smtClean="0">
                <a:solidFill>
                  <a:srgbClr val="99FF66"/>
                </a:solidFill>
              </a:rPr>
              <a:t>: CZ.1.07/1.4.00/21.1693</a:t>
            </a:r>
            <a:endParaRPr lang="cs-CZ" sz="1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8600" y="4725144"/>
            <a:ext cx="4419600" cy="75456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368152" cy="1152128"/>
          </a:xfrm>
          <a:prstGeom prst="rect">
            <a:avLst/>
          </a:prstGeom>
          <a:solidFill>
            <a:srgbClr val="FFC000"/>
          </a:solidFill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4427984" y="836712"/>
            <a:ext cx="462222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bg1"/>
                </a:solidFill>
              </a:rPr>
              <a:t>Will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for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decisions</a:t>
            </a:r>
            <a:endParaRPr lang="cs-CZ" sz="36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1600" b="1" dirty="0" smtClean="0">
                <a:solidFill>
                  <a:schemeClr val="bg1"/>
                </a:solidFill>
              </a:rPr>
              <a:t>Anotace: Materiál je určen pro žáky 8. ročníku a</a:t>
            </a:r>
          </a:p>
          <a:p>
            <a:pPr algn="ctr"/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slouži</a:t>
            </a:r>
            <a:r>
              <a:rPr lang="cs-CZ" sz="1600" b="1" dirty="0" smtClean="0">
                <a:solidFill>
                  <a:schemeClr val="bg1"/>
                </a:solidFill>
              </a:rPr>
              <a:t> k procvičení použití </a:t>
            </a:r>
          </a:p>
          <a:p>
            <a:pPr algn="ctr"/>
            <a:r>
              <a:rPr lang="cs-CZ" sz="1600" b="1" dirty="0">
                <a:solidFill>
                  <a:schemeClr val="bg1"/>
                </a:solidFill>
              </a:rPr>
              <a:t>p</a:t>
            </a:r>
            <a:r>
              <a:rPr lang="cs-CZ" sz="1600" b="1" dirty="0" smtClean="0">
                <a:solidFill>
                  <a:schemeClr val="bg1"/>
                </a:solidFill>
              </a:rPr>
              <a:t>omocného slovesa „</a:t>
            </a:r>
            <a:r>
              <a:rPr lang="cs-CZ" sz="1600" b="1" dirty="0" err="1" smtClean="0">
                <a:solidFill>
                  <a:schemeClr val="bg1"/>
                </a:solidFill>
              </a:rPr>
              <a:t>will</a:t>
            </a:r>
            <a:r>
              <a:rPr lang="cs-CZ" sz="1600" b="1" dirty="0" smtClean="0">
                <a:solidFill>
                  <a:schemeClr val="bg1"/>
                </a:solidFill>
              </a:rPr>
              <a:t>“ pro rozhodnutí.</a:t>
            </a:r>
            <a:endParaRPr lang="cs-CZ" sz="1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shall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do?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060848"/>
            <a:ext cx="29995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It</a:t>
            </a:r>
            <a:r>
              <a:rPr lang="cs-CZ" sz="2000" dirty="0" smtClean="0"/>
              <a:t>´s </a:t>
            </a:r>
            <a:r>
              <a:rPr lang="cs-CZ" sz="2000" dirty="0" err="1" smtClean="0"/>
              <a:t>your</a:t>
            </a:r>
            <a:r>
              <a:rPr lang="cs-CZ" sz="2000" dirty="0" smtClean="0"/>
              <a:t> </a:t>
            </a:r>
            <a:r>
              <a:rPr lang="cs-CZ" sz="2000" dirty="0" err="1" smtClean="0"/>
              <a:t>turn</a:t>
            </a:r>
            <a:r>
              <a:rPr lang="cs-CZ" sz="2000" dirty="0" smtClean="0"/>
              <a:t> to </a:t>
            </a:r>
            <a:r>
              <a:rPr lang="cs-CZ" sz="2000" dirty="0" err="1" smtClean="0"/>
              <a:t>wash</a:t>
            </a:r>
            <a:r>
              <a:rPr lang="cs-CZ" sz="2000" dirty="0" smtClean="0"/>
              <a:t> </a:t>
            </a:r>
            <a:r>
              <a:rPr lang="cs-CZ" sz="2000" dirty="0" err="1" smtClean="0"/>
              <a:t>up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99992" y="3284984"/>
            <a:ext cx="19928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d</a:t>
            </a:r>
            <a:r>
              <a:rPr lang="cs-CZ" sz="2000" dirty="0" smtClean="0"/>
              <a:t>o </a:t>
            </a:r>
            <a:r>
              <a:rPr lang="cs-CZ" sz="2000" dirty="0" err="1" smtClean="0"/>
              <a:t>it</a:t>
            </a:r>
            <a:r>
              <a:rPr lang="cs-CZ" sz="2000" dirty="0" smtClean="0"/>
              <a:t> in a </a:t>
            </a:r>
            <a:r>
              <a:rPr lang="cs-CZ" sz="2000" dirty="0" err="1" smtClean="0"/>
              <a:t>minute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077072"/>
            <a:ext cx="90961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Don´t </a:t>
            </a:r>
            <a:r>
              <a:rPr lang="cs-CZ" sz="2000" b="1" dirty="0" err="1" smtClean="0"/>
              <a:t>worry</a:t>
            </a:r>
            <a:r>
              <a:rPr lang="cs-CZ" sz="2000" b="1" dirty="0" smtClean="0"/>
              <a:t>.                      </a:t>
            </a:r>
            <a:r>
              <a:rPr lang="cs-CZ" sz="2000" b="1" dirty="0" err="1" smtClean="0"/>
              <a:t>It</a:t>
            </a:r>
            <a:r>
              <a:rPr lang="cs-CZ" sz="2000" b="1" dirty="0" smtClean="0"/>
              <a:t>´s </a:t>
            </a:r>
            <a:r>
              <a:rPr lang="cs-CZ" sz="2000" b="1" dirty="0" err="1" smtClean="0"/>
              <a:t>all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right</a:t>
            </a:r>
            <a:r>
              <a:rPr lang="cs-CZ" sz="2000" b="1" dirty="0" smtClean="0"/>
              <a:t>.                  OK.                   I´m </a:t>
            </a:r>
            <a:r>
              <a:rPr lang="cs-CZ" sz="2000" b="1" dirty="0" err="1" smtClean="0"/>
              <a:t>sorry</a:t>
            </a:r>
            <a:r>
              <a:rPr lang="cs-CZ" sz="2000" b="1" dirty="0"/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5013176"/>
            <a:ext cx="3762568" cy="11318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´s </a:t>
            </a:r>
            <a:r>
              <a:rPr lang="cs-CZ" sz="2400" dirty="0" err="1" smtClean="0"/>
              <a:t>your</a:t>
            </a:r>
            <a:r>
              <a:rPr lang="cs-CZ" sz="2400" dirty="0" smtClean="0"/>
              <a:t> </a:t>
            </a:r>
            <a:r>
              <a:rPr lang="cs-CZ" sz="2400" dirty="0" err="1" smtClean="0"/>
              <a:t>turn</a:t>
            </a:r>
            <a:r>
              <a:rPr lang="cs-CZ" sz="2400" dirty="0" smtClean="0"/>
              <a:t> to </a:t>
            </a:r>
            <a:r>
              <a:rPr lang="cs-CZ" sz="2400" dirty="0" err="1" smtClean="0"/>
              <a:t>wash</a:t>
            </a:r>
            <a:r>
              <a:rPr lang="cs-CZ" sz="2400" dirty="0" smtClean="0"/>
              <a:t> </a:t>
            </a:r>
            <a:r>
              <a:rPr lang="cs-CZ" sz="2400" dirty="0" err="1" smtClean="0"/>
              <a:t>up</a:t>
            </a:r>
            <a:r>
              <a:rPr lang="cs-CZ" sz="2400" dirty="0" smtClean="0"/>
              <a:t>.</a:t>
            </a:r>
          </a:p>
          <a:p>
            <a:pPr>
              <a:lnSpc>
                <a:spcPct val="150000"/>
              </a:lnSpc>
              <a:buFont typeface="Courier New" pitchFamily="49" charset="0"/>
              <a:buChar char="o"/>
            </a:pPr>
            <a:r>
              <a:rPr lang="cs-CZ" sz="2400" dirty="0"/>
              <a:t> </a:t>
            </a:r>
            <a:r>
              <a:rPr lang="cs-CZ" sz="2400" dirty="0" smtClean="0"/>
              <a:t>OK. I´</a:t>
            </a:r>
            <a:r>
              <a:rPr lang="cs-CZ" sz="2400" dirty="0" err="1" smtClean="0"/>
              <a:t>ll</a:t>
            </a:r>
            <a:r>
              <a:rPr lang="cs-CZ" sz="2400" dirty="0" smtClean="0"/>
              <a:t> do </a:t>
            </a:r>
            <a:r>
              <a:rPr lang="cs-CZ" sz="2400" dirty="0" err="1" smtClean="0"/>
              <a:t>it</a:t>
            </a:r>
            <a:r>
              <a:rPr lang="cs-CZ" sz="2400" dirty="0" smtClean="0"/>
              <a:t> in a </a:t>
            </a:r>
            <a:r>
              <a:rPr lang="cs-CZ" sz="2400" dirty="0" err="1" smtClean="0"/>
              <a:t>minute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45087E-6 L 0.00139 -0.1759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-8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expressions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980728"/>
            <a:ext cx="45225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1. </a:t>
            </a:r>
            <a:r>
              <a:rPr lang="en-GB" sz="2000" dirty="0" smtClean="0"/>
              <a:t>I´m sorry. He isn´t in at the moment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5896" y="6165304"/>
            <a:ext cx="21659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p</a:t>
            </a:r>
            <a:r>
              <a:rPr lang="en-GB" sz="2000" dirty="0" smtClean="0"/>
              <a:t>hone again later</a:t>
            </a:r>
            <a:endParaRPr lang="en-GB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484784"/>
            <a:ext cx="45015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2. </a:t>
            </a:r>
            <a:r>
              <a:rPr lang="en-GB" sz="2000" dirty="0" smtClean="0"/>
              <a:t>Shall we play tennis this afternoon?</a:t>
            </a:r>
            <a:endParaRPr lang="en-GB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4869160"/>
            <a:ext cx="31149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see you at the park at two</a:t>
            </a:r>
            <a:endParaRPr lang="en-GB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1988840"/>
            <a:ext cx="38223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3. </a:t>
            </a:r>
            <a:r>
              <a:rPr lang="en-GB" sz="2000" dirty="0" smtClean="0"/>
              <a:t>There´s someone at the door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2492896"/>
            <a:ext cx="31151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4. </a:t>
            </a:r>
            <a:r>
              <a:rPr lang="en-GB" sz="2000" dirty="0" smtClean="0"/>
              <a:t>Would you like a drink?</a:t>
            </a:r>
            <a:endParaRPr lang="en-GB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2996952"/>
            <a:ext cx="36439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5. </a:t>
            </a:r>
            <a:r>
              <a:rPr lang="en-GB" sz="2000" dirty="0" smtClean="0"/>
              <a:t>What does this word mean?</a:t>
            </a:r>
            <a:endParaRPr lang="en-GB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3501008"/>
            <a:ext cx="48065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6. </a:t>
            </a:r>
            <a:r>
              <a:rPr lang="en-GB" sz="2000" dirty="0" smtClean="0"/>
              <a:t>There´s something wrong with the car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4005064"/>
            <a:ext cx="38539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7. </a:t>
            </a:r>
            <a:r>
              <a:rPr lang="en-GB" sz="2000" dirty="0" smtClean="0"/>
              <a:t>What time does the film start?</a:t>
            </a:r>
            <a:endParaRPr lang="en-GB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16216" y="6021288"/>
            <a:ext cx="1210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/>
              <a:t>a</a:t>
            </a:r>
            <a:r>
              <a:rPr lang="cs-CZ" sz="2000" dirty="0" err="1" smtClean="0"/>
              <a:t>nswer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6093296"/>
            <a:ext cx="2210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h</a:t>
            </a:r>
            <a:r>
              <a:rPr lang="cs-CZ" dirty="0" err="1" smtClean="0"/>
              <a:t>ave</a:t>
            </a:r>
            <a:r>
              <a:rPr lang="cs-CZ" dirty="0" smtClean="0"/>
              <a:t> a </a:t>
            </a:r>
            <a:r>
              <a:rPr lang="cs-CZ" dirty="0" err="1" smtClean="0"/>
              <a:t>glass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milk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80112" y="5445224"/>
            <a:ext cx="30764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look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up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dictionary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4797152"/>
            <a:ext cx="15792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take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bus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91680" y="5517232"/>
            <a:ext cx="35189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/>
              <a:t>h</a:t>
            </a:r>
            <a:r>
              <a:rPr lang="cs-CZ" sz="2000" dirty="0" err="1" smtClean="0"/>
              <a:t>ave</a:t>
            </a:r>
            <a:r>
              <a:rPr lang="cs-CZ" sz="2000" dirty="0" smtClean="0"/>
              <a:t> a look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newspaper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36994E-6 L 0.25174 -0.7528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00" y="-37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10405E-6 L 0.49114 -0.4906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5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83237E-6 L -0.16076 -0.5849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000" y="-29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42 -0.00578 L 0.42257 -0.5301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00" y="-26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7.05202E-6 L -0.0158 -0.34613 " pathEditMode="relative" ptsTypes="AA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27168E-6 L -0.00747 -0.1865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0" y="-9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15607E-6 L 0.35885 -0.207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900" y="-10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2" grpId="0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pPr algn="ctr"/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respond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send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grandma</a:t>
            </a:r>
            <a:r>
              <a:rPr lang="cs-CZ" dirty="0" smtClean="0"/>
              <a:t> a </a:t>
            </a:r>
            <a:r>
              <a:rPr lang="cs-CZ" dirty="0" err="1" smtClean="0"/>
              <a:t>birthday</a:t>
            </a:r>
            <a:r>
              <a:rPr lang="cs-CZ" dirty="0" smtClean="0"/>
              <a:t> </a:t>
            </a:r>
            <a:r>
              <a:rPr lang="cs-CZ" dirty="0" err="1" smtClean="0"/>
              <a:t>card</a:t>
            </a:r>
            <a:r>
              <a:rPr lang="cs-CZ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want</a:t>
            </a:r>
            <a:r>
              <a:rPr lang="cs-CZ" dirty="0" smtClean="0"/>
              <a:t> to go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r>
              <a:rPr lang="cs-CZ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Don´t </a:t>
            </a:r>
            <a:r>
              <a:rPr lang="cs-CZ" dirty="0" err="1" smtClean="0"/>
              <a:t>forget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´re </a:t>
            </a:r>
            <a:r>
              <a:rPr lang="cs-CZ" dirty="0" err="1" smtClean="0"/>
              <a:t>going</a:t>
            </a:r>
            <a:r>
              <a:rPr lang="cs-CZ" dirty="0" smtClean="0"/>
              <a:t> to visit </a:t>
            </a:r>
            <a:r>
              <a:rPr lang="cs-CZ" dirty="0" err="1" smtClean="0"/>
              <a:t>Lucy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afternoon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want</a:t>
            </a:r>
            <a:r>
              <a:rPr lang="cs-CZ" dirty="0" smtClean="0"/>
              <a:t> to drink?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haven</a:t>
            </a:r>
            <a:r>
              <a:rPr lang="cs-CZ" dirty="0" smtClean="0"/>
              <a:t>´t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coffee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I´m </a:t>
            </a:r>
            <a:r>
              <a:rPr lang="cs-CZ" dirty="0" err="1" smtClean="0"/>
              <a:t>hungry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haven</a:t>
            </a:r>
            <a:r>
              <a:rPr lang="cs-CZ" dirty="0" smtClean="0"/>
              <a:t>´t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any</a:t>
            </a:r>
            <a:r>
              <a:rPr lang="cs-CZ" dirty="0" smtClean="0"/>
              <a:t> money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shopping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procvičení použití pomocného slovesa „</a:t>
            </a:r>
            <a:r>
              <a:rPr lang="cs-CZ" dirty="0" err="1" smtClean="0"/>
              <a:t>will</a:t>
            </a:r>
            <a:r>
              <a:rPr lang="cs-CZ" dirty="0" smtClean="0"/>
              <a:t>“ pro rozhodnutí.</a:t>
            </a:r>
          </a:p>
          <a:p>
            <a:r>
              <a:rPr lang="cs-CZ" dirty="0" smtClean="0"/>
              <a:t>První </a:t>
            </a:r>
            <a:r>
              <a:rPr lang="cs-CZ" dirty="0" err="1" smtClean="0"/>
              <a:t>slide</a:t>
            </a:r>
            <a:r>
              <a:rPr lang="cs-CZ" dirty="0" smtClean="0"/>
              <a:t> slouží k ukázce toho, co mají děti dělat. Ve druhém spojují věty s příslušnými reakcemi (po </a:t>
            </a:r>
            <a:r>
              <a:rPr lang="cs-CZ" dirty="0" err="1" smtClean="0"/>
              <a:t>pokliknutí</a:t>
            </a:r>
            <a:r>
              <a:rPr lang="cs-CZ" dirty="0" smtClean="0"/>
              <a:t> se reakce „přesune“ ke správné větě). Ve třetím </a:t>
            </a:r>
            <a:r>
              <a:rPr lang="cs-CZ" dirty="0" err="1" smtClean="0"/>
              <a:t>slidu</a:t>
            </a:r>
            <a:r>
              <a:rPr lang="cs-CZ" dirty="0" smtClean="0"/>
              <a:t> žáci sami vymýšlejí reakce na </a:t>
            </a:r>
            <a:r>
              <a:rPr lang="cs-CZ" smtClean="0"/>
              <a:t>dané situace/věty.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107385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1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50</TotalTime>
  <Words>300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Motiv1</vt:lpstr>
      <vt:lpstr>Název školy: ZŠ štětí, Ostrovní 300 Autor: Lenka Pizúrová Název materiálu: VY_32_INOVACE_AJ.8.05_will_for_decisions Název: Will for decisions Vzdělávací oblast: Jazyk a jazyková komunikace Vzdělávací obor: Cizí jazyk – anglický jazyk Téma:  vyjádření budoucnosti pomocí will Ročník: 8. Školní rok: 2011/2012 Datum: 11. 1. 2012 Číslo operačního programu: CZ.1.07/1.4.00/21.1693</vt:lpstr>
      <vt:lpstr>What shall we do?</vt:lpstr>
      <vt:lpstr>Match the correct expressions.</vt:lpstr>
      <vt:lpstr>How could you respond?</vt:lpstr>
      <vt:lpstr>METODICKÝ 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Lenočka</dc:creator>
  <cp:lastModifiedBy>PC-03TY</cp:lastModifiedBy>
  <cp:revision>9</cp:revision>
  <dcterms:created xsi:type="dcterms:W3CDTF">2012-01-10T18:17:20Z</dcterms:created>
  <dcterms:modified xsi:type="dcterms:W3CDTF">2012-03-07T09:12:23Z</dcterms:modified>
</cp:coreProperties>
</file>