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CC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0D984-04A0-40DB-AC51-E588D59F5CDF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40EE0-68BA-4382-891F-B86413ABB2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0D984-04A0-40DB-AC51-E588D59F5CDF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40EE0-68BA-4382-891F-B86413ABB2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0D984-04A0-40DB-AC51-E588D59F5CDF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40EE0-68BA-4382-891F-B86413ABB2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0D984-04A0-40DB-AC51-E588D59F5CDF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40EE0-68BA-4382-891F-B86413ABB2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0D984-04A0-40DB-AC51-E588D59F5CDF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40EE0-68BA-4382-891F-B86413ABB2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0D984-04A0-40DB-AC51-E588D59F5CDF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3040EE0-68BA-4382-891F-B86413ABB2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0D984-04A0-40DB-AC51-E588D59F5CDF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40EE0-68BA-4382-891F-B86413ABB2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0D984-04A0-40DB-AC51-E588D59F5CDF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C3040EE0-68BA-4382-891F-B86413ABB2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BF90D984-04A0-40DB-AC51-E588D59F5CDF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40EE0-68BA-4382-891F-B86413ABB2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0D984-04A0-40DB-AC51-E588D59F5CDF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40EE0-68BA-4382-891F-B86413ABB2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0D984-04A0-40DB-AC51-E588D59F5CDF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40EE0-68BA-4382-891F-B86413ABB2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BF90D984-04A0-40DB-AC51-E588D59F5CDF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3040EE0-68BA-4382-891F-B86413ABB2F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827744"/>
          </a:xfrm>
        </p:spPr>
        <p:txBody>
          <a:bodyPr>
            <a:normAutofit fontScale="90000"/>
          </a:bodyPr>
          <a:lstStyle/>
          <a:p>
            <a:pPr algn="l"/>
            <a:r>
              <a:rPr lang="cs-CZ" sz="1600" kern="0" dirty="0" smtClean="0">
                <a:solidFill>
                  <a:schemeClr val="tx1"/>
                </a:solidFill>
              </a:rPr>
              <a:t>Název školy: ZŠ štětí, Ostrovní 300</a:t>
            </a:r>
            <a:br>
              <a:rPr lang="cs-CZ" sz="1600" kern="0" dirty="0" smtClean="0">
                <a:solidFill>
                  <a:schemeClr val="tx1"/>
                </a:solidFill>
              </a:rPr>
            </a:br>
            <a:r>
              <a:rPr lang="cs-CZ" sz="1600" kern="0" dirty="0" smtClean="0">
                <a:solidFill>
                  <a:schemeClr val="tx1"/>
                </a:solidFill>
              </a:rPr>
              <a:t>Autor: Lenka </a:t>
            </a:r>
            <a:r>
              <a:rPr lang="cs-CZ" sz="1600" kern="0" dirty="0" err="1" smtClean="0">
                <a:solidFill>
                  <a:schemeClr val="tx1"/>
                </a:solidFill>
              </a:rPr>
              <a:t>Pizúrová</a:t>
            </a:r>
            <a:r>
              <a:rPr lang="cs-CZ" sz="1600" kern="0" dirty="0" smtClean="0">
                <a:solidFill>
                  <a:schemeClr val="tx1"/>
                </a:solidFill>
              </a:rPr>
              <a:t/>
            </a:r>
            <a:br>
              <a:rPr lang="cs-CZ" sz="1600" kern="0" dirty="0" smtClean="0">
                <a:solidFill>
                  <a:schemeClr val="tx1"/>
                </a:solidFill>
              </a:rPr>
            </a:br>
            <a:r>
              <a:rPr lang="cs-CZ" sz="1600" kern="0" dirty="0" smtClean="0">
                <a:solidFill>
                  <a:schemeClr val="tx1"/>
                </a:solidFill>
              </a:rPr>
              <a:t>Název materiálu: VY_32_INOVACE_AJ.8.07_past_</a:t>
            </a:r>
            <a:r>
              <a:rPr lang="cs-CZ" sz="1600" kern="0" dirty="0" err="1" smtClean="0">
                <a:solidFill>
                  <a:schemeClr val="tx1"/>
                </a:solidFill>
              </a:rPr>
              <a:t>simple</a:t>
            </a:r>
            <a:r>
              <a:rPr lang="cs-CZ" sz="1600" kern="0" dirty="0" smtClean="0">
                <a:solidFill>
                  <a:schemeClr val="tx1"/>
                </a:solidFill>
              </a:rPr>
              <a:t>_</a:t>
            </a:r>
            <a:r>
              <a:rPr lang="cs-CZ" sz="1600" kern="0" dirty="0" err="1" smtClean="0">
                <a:solidFill>
                  <a:schemeClr val="tx1"/>
                </a:solidFill>
              </a:rPr>
              <a:t>and</a:t>
            </a:r>
            <a:r>
              <a:rPr lang="cs-CZ" sz="1600" kern="0" dirty="0" smtClean="0">
                <a:solidFill>
                  <a:schemeClr val="tx1"/>
                </a:solidFill>
              </a:rPr>
              <a:t>_</a:t>
            </a:r>
            <a:r>
              <a:rPr lang="cs-CZ" sz="1600" kern="0" dirty="0" err="1" smtClean="0">
                <a:solidFill>
                  <a:schemeClr val="tx1"/>
                </a:solidFill>
              </a:rPr>
              <a:t>continuous</a:t>
            </a:r>
            <a:r>
              <a:rPr lang="cs-CZ" sz="1600" kern="0" dirty="0" smtClean="0">
                <a:solidFill>
                  <a:schemeClr val="tx1"/>
                </a:solidFill>
              </a:rPr>
              <a:t/>
            </a:r>
            <a:br>
              <a:rPr lang="cs-CZ" sz="1600" kern="0" dirty="0" smtClean="0">
                <a:solidFill>
                  <a:schemeClr val="tx1"/>
                </a:solidFill>
              </a:rPr>
            </a:br>
            <a:r>
              <a:rPr lang="cs-CZ" sz="1600" kern="0" dirty="0" smtClean="0">
                <a:solidFill>
                  <a:schemeClr val="tx1"/>
                </a:solidFill>
              </a:rPr>
              <a:t>Název: Past </a:t>
            </a:r>
            <a:r>
              <a:rPr lang="cs-CZ" sz="1600" kern="0" dirty="0" err="1" smtClean="0">
                <a:solidFill>
                  <a:schemeClr val="tx1"/>
                </a:solidFill>
              </a:rPr>
              <a:t>simple</a:t>
            </a:r>
            <a:r>
              <a:rPr lang="cs-CZ" sz="1600" kern="0" dirty="0" smtClean="0">
                <a:solidFill>
                  <a:schemeClr val="tx1"/>
                </a:solidFill>
              </a:rPr>
              <a:t> and </a:t>
            </a:r>
            <a:r>
              <a:rPr lang="cs-CZ" sz="1600" kern="0" dirty="0" err="1" smtClean="0">
                <a:solidFill>
                  <a:schemeClr val="tx1"/>
                </a:solidFill>
              </a:rPr>
              <a:t>continuous</a:t>
            </a:r>
            <a:r>
              <a:rPr lang="cs-CZ" sz="1600" kern="0" dirty="0" smtClean="0">
                <a:solidFill>
                  <a:schemeClr val="tx1"/>
                </a:solidFill>
              </a:rPr>
              <a:t/>
            </a:r>
            <a:br>
              <a:rPr lang="cs-CZ" sz="1600" kern="0" dirty="0" smtClean="0">
                <a:solidFill>
                  <a:schemeClr val="tx1"/>
                </a:solidFill>
              </a:rPr>
            </a:br>
            <a:r>
              <a:rPr lang="cs-CZ" sz="1600" kern="0" dirty="0" smtClean="0">
                <a:solidFill>
                  <a:schemeClr val="tx1"/>
                </a:solidFill>
              </a:rPr>
              <a:t>Vzdělávací oblast: Jazyk a jazyková komunikace</a:t>
            </a:r>
            <a:br>
              <a:rPr lang="cs-CZ" sz="1600" kern="0" dirty="0" smtClean="0">
                <a:solidFill>
                  <a:schemeClr val="tx1"/>
                </a:solidFill>
              </a:rPr>
            </a:br>
            <a:r>
              <a:rPr lang="cs-CZ" sz="1600" kern="0" dirty="0" smtClean="0">
                <a:solidFill>
                  <a:schemeClr val="tx1"/>
                </a:solidFill>
              </a:rPr>
              <a:t>Vzdělávací obor: Cizí jazyk – anglický jazyk</a:t>
            </a:r>
            <a:br>
              <a:rPr lang="cs-CZ" sz="1600" kern="0" dirty="0" smtClean="0">
                <a:solidFill>
                  <a:schemeClr val="tx1"/>
                </a:solidFill>
              </a:rPr>
            </a:br>
            <a:r>
              <a:rPr lang="cs-CZ" sz="1600" kern="0" dirty="0" smtClean="0">
                <a:solidFill>
                  <a:schemeClr val="tx1"/>
                </a:solidFill>
              </a:rPr>
              <a:t>Téma:  minulý čas prostý a průběhový</a:t>
            </a:r>
            <a:br>
              <a:rPr lang="cs-CZ" sz="1600" kern="0" dirty="0" smtClean="0">
                <a:solidFill>
                  <a:schemeClr val="tx1"/>
                </a:solidFill>
              </a:rPr>
            </a:br>
            <a:r>
              <a:rPr lang="cs-CZ" sz="1600" kern="0" dirty="0" smtClean="0">
                <a:solidFill>
                  <a:schemeClr val="tx1"/>
                </a:solidFill>
              </a:rPr>
              <a:t>Ročník: 8.</a:t>
            </a:r>
            <a:br>
              <a:rPr lang="cs-CZ" sz="1600" kern="0" dirty="0" smtClean="0">
                <a:solidFill>
                  <a:schemeClr val="tx1"/>
                </a:solidFill>
              </a:rPr>
            </a:br>
            <a:r>
              <a:rPr lang="cs-CZ" sz="1600" kern="0" dirty="0" smtClean="0">
                <a:solidFill>
                  <a:schemeClr val="tx1"/>
                </a:solidFill>
              </a:rPr>
              <a:t>Školní rok: 2011/2012</a:t>
            </a:r>
            <a:br>
              <a:rPr lang="cs-CZ" sz="1600" kern="0" dirty="0" smtClean="0">
                <a:solidFill>
                  <a:schemeClr val="tx1"/>
                </a:solidFill>
              </a:rPr>
            </a:br>
            <a:r>
              <a:rPr lang="cs-CZ" sz="1600" kern="0" dirty="0" smtClean="0">
                <a:solidFill>
                  <a:schemeClr val="tx1"/>
                </a:solidFill>
              </a:rPr>
              <a:t>Datum: 06. </a:t>
            </a:r>
            <a:r>
              <a:rPr lang="cs-CZ" sz="1600" kern="0" smtClean="0">
                <a:solidFill>
                  <a:schemeClr val="tx1"/>
                </a:solidFill>
              </a:rPr>
              <a:t>03. </a:t>
            </a:r>
            <a:r>
              <a:rPr lang="cs-CZ" sz="1600" kern="0" dirty="0" smtClean="0">
                <a:solidFill>
                  <a:schemeClr val="tx1"/>
                </a:solidFill>
              </a:rPr>
              <a:t>2012</a:t>
            </a:r>
            <a:br>
              <a:rPr lang="cs-CZ" sz="1600" kern="0" dirty="0" smtClean="0">
                <a:solidFill>
                  <a:schemeClr val="tx1"/>
                </a:solidFill>
              </a:rPr>
            </a:br>
            <a:r>
              <a:rPr lang="cs-CZ" sz="1600" kern="0" dirty="0" smtClean="0">
                <a:solidFill>
                  <a:schemeClr val="tx1"/>
                </a:solidFill>
              </a:rPr>
              <a:t>Číslo operačního programu: CZ.1.07/1.4.00/21.1693</a:t>
            </a:r>
            <a:r>
              <a:rPr lang="cs-CZ" sz="4800" dirty="0" smtClean="0">
                <a:solidFill>
                  <a:schemeClr val="bg1"/>
                </a:solidFill>
              </a:rPr>
              <a:t/>
            </a:r>
            <a:br>
              <a:rPr lang="cs-CZ" sz="4800" dirty="0" smtClean="0">
                <a:solidFill>
                  <a:schemeClr val="bg1"/>
                </a:solidFill>
              </a:rPr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32656"/>
            <a:ext cx="6480048" cy="1752600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cs-CZ" sz="3600" dirty="0" smtClean="0"/>
              <a:t>PAST SIMPLE AND CONTINUOUS</a:t>
            </a:r>
          </a:p>
          <a:p>
            <a:pPr algn="ctr"/>
            <a:r>
              <a:rPr lang="cs-CZ" b="1" dirty="0" smtClean="0"/>
              <a:t>Anotace: </a:t>
            </a:r>
            <a:r>
              <a:rPr lang="cs-CZ" dirty="0" smtClean="0"/>
              <a:t>Materiál je určen pro žáky 8. ročníku a slouží k výkladu tvorby a základního použití minulého času průběhového.</a:t>
            </a:r>
            <a:endParaRPr lang="cs-CZ" b="1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619672" cy="1556792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599451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470648" cy="1196752"/>
          </a:xfrm>
        </p:spPr>
        <p:txBody>
          <a:bodyPr>
            <a:noAutofit/>
          </a:bodyPr>
          <a:lstStyle/>
          <a:p>
            <a:pPr algn="ctr"/>
            <a:r>
              <a:rPr lang="cs-CZ" sz="4000" b="1" dirty="0" smtClean="0">
                <a:solidFill>
                  <a:srgbClr val="00FFCC"/>
                </a:solidFill>
              </a:rPr>
              <a:t>PAST SIMPLE </a:t>
            </a:r>
            <a:endParaRPr lang="cs-CZ" sz="4000" b="1" dirty="0">
              <a:solidFill>
                <a:srgbClr val="00FF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556792"/>
            <a:ext cx="49584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en-GB" sz="2400" b="1" dirty="0" smtClean="0"/>
              <a:t> </a:t>
            </a:r>
            <a:r>
              <a:rPr lang="en-GB" sz="2400" b="1" dirty="0" smtClean="0">
                <a:solidFill>
                  <a:srgbClr val="00FFCC"/>
                </a:solidFill>
              </a:rPr>
              <a:t>How do we make past simple?</a:t>
            </a:r>
            <a:endParaRPr lang="en-GB" sz="2400" b="1" dirty="0">
              <a:solidFill>
                <a:srgbClr val="00FFCC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2132856"/>
            <a:ext cx="2735044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200" dirty="0" smtClean="0">
                <a:solidFill>
                  <a:srgbClr val="00FFCC"/>
                </a:solidFill>
              </a:rPr>
              <a:t> </a:t>
            </a:r>
            <a:r>
              <a:rPr lang="en-GB" sz="2200" b="1" u="sng" dirty="0" smtClean="0">
                <a:solidFill>
                  <a:srgbClr val="00FFCC"/>
                </a:solidFill>
              </a:rPr>
              <a:t>2 groups of verbs</a:t>
            </a:r>
            <a:endParaRPr lang="en-GB" sz="2200" b="1" u="sng" dirty="0">
              <a:solidFill>
                <a:srgbClr val="00FFCC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851920" y="2132856"/>
            <a:ext cx="450315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b="1" dirty="0" smtClean="0"/>
              <a:t>REGULAR </a:t>
            </a:r>
            <a:r>
              <a:rPr lang="en-GB" sz="2000" dirty="0" smtClean="0"/>
              <a:t> (we add </a:t>
            </a:r>
            <a:r>
              <a:rPr lang="en-GB" sz="2000" b="1" dirty="0" smtClean="0"/>
              <a:t>–</a:t>
            </a:r>
            <a:r>
              <a:rPr lang="en-GB" sz="2000" b="1" dirty="0" err="1" smtClean="0"/>
              <a:t>ed</a:t>
            </a:r>
            <a:r>
              <a:rPr lang="en-GB" sz="2000" b="1" dirty="0" smtClean="0"/>
              <a:t> </a:t>
            </a:r>
            <a:r>
              <a:rPr lang="en-GB" sz="2000" dirty="0" smtClean="0"/>
              <a:t>to the verb</a:t>
            </a:r>
            <a:r>
              <a:rPr lang="cs-CZ" sz="2000" dirty="0" smtClean="0"/>
              <a:t>)</a:t>
            </a:r>
            <a:endParaRPr lang="cs-CZ" sz="2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51920" y="2636912"/>
            <a:ext cx="4985660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b="1" dirty="0" smtClean="0"/>
              <a:t>IRREGULAR </a:t>
            </a:r>
            <a:r>
              <a:rPr lang="en-GB" sz="2000" dirty="0" smtClean="0"/>
              <a:t>(we have to learn the verb)</a:t>
            </a:r>
            <a:endParaRPr lang="en-GB" sz="2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4633" y="3429000"/>
            <a:ext cx="845936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200" b="1" dirty="0" smtClean="0">
                <a:solidFill>
                  <a:srgbClr val="00FFCC"/>
                </a:solidFill>
              </a:rPr>
              <a:t> </a:t>
            </a:r>
            <a:r>
              <a:rPr lang="en-GB" sz="2200" b="1" u="sng" dirty="0" smtClean="0">
                <a:solidFill>
                  <a:srgbClr val="00FFCC"/>
                </a:solidFill>
              </a:rPr>
              <a:t>QUESTION</a:t>
            </a:r>
            <a:r>
              <a:rPr lang="en-GB" sz="2200" dirty="0" smtClean="0">
                <a:solidFill>
                  <a:srgbClr val="00FFCC"/>
                </a:solidFill>
              </a:rPr>
              <a:t> </a:t>
            </a:r>
            <a:r>
              <a:rPr lang="en-GB" sz="2200" dirty="0" smtClean="0"/>
              <a:t>– we need the auxiliary verb </a:t>
            </a:r>
            <a:r>
              <a:rPr lang="en-GB" sz="2200" b="1" dirty="0" smtClean="0"/>
              <a:t>DID</a:t>
            </a:r>
            <a:r>
              <a:rPr lang="en-GB" sz="2200" dirty="0" smtClean="0"/>
              <a:t>, the lexical verb is </a:t>
            </a:r>
            <a:endParaRPr lang="cs-CZ" sz="2200" dirty="0" smtClean="0"/>
          </a:p>
          <a:p>
            <a:pPr>
              <a:lnSpc>
                <a:spcPct val="150000"/>
              </a:lnSpc>
            </a:pPr>
            <a:r>
              <a:rPr lang="cs-CZ" sz="2200" dirty="0" smtClean="0"/>
              <a:t>  i</a:t>
            </a:r>
            <a:r>
              <a:rPr lang="en-GB" sz="2200" dirty="0" smtClean="0"/>
              <a:t>n its present form</a:t>
            </a:r>
          </a:p>
          <a:p>
            <a:pPr>
              <a:lnSpc>
                <a:spcPct val="150000"/>
              </a:lnSpc>
            </a:pPr>
            <a:r>
              <a:rPr lang="en-GB" sz="2200" dirty="0" smtClean="0"/>
              <a:t>Did you get up early yesterday?</a:t>
            </a:r>
            <a:endParaRPr lang="en-GB" sz="2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5576" y="4941168"/>
            <a:ext cx="788055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200" b="1" u="sng" dirty="0" smtClean="0">
                <a:solidFill>
                  <a:srgbClr val="00FFCC"/>
                </a:solidFill>
              </a:rPr>
              <a:t> NEGATIVE</a:t>
            </a:r>
            <a:r>
              <a:rPr lang="en-GB" sz="2200" u="sng" dirty="0" smtClean="0">
                <a:solidFill>
                  <a:srgbClr val="00FFCC"/>
                </a:solidFill>
              </a:rPr>
              <a:t> </a:t>
            </a:r>
            <a:r>
              <a:rPr lang="en-GB" sz="2200" dirty="0" smtClean="0"/>
              <a:t>– we need auxiliary verb </a:t>
            </a:r>
            <a:r>
              <a:rPr lang="en-GB" sz="2200" b="1" dirty="0" smtClean="0"/>
              <a:t>DID </a:t>
            </a:r>
            <a:r>
              <a:rPr lang="en-GB" sz="2200" dirty="0" smtClean="0"/>
              <a:t>+ </a:t>
            </a:r>
            <a:r>
              <a:rPr lang="en-GB" sz="2200" b="1" dirty="0" smtClean="0"/>
              <a:t>NOT</a:t>
            </a:r>
            <a:r>
              <a:rPr lang="en-GB" sz="2200" dirty="0" smtClean="0"/>
              <a:t>, the lexical </a:t>
            </a:r>
          </a:p>
          <a:p>
            <a:pPr>
              <a:lnSpc>
                <a:spcPct val="150000"/>
              </a:lnSpc>
            </a:pPr>
            <a:r>
              <a:rPr lang="cs-CZ" sz="2200" dirty="0" smtClean="0"/>
              <a:t>  </a:t>
            </a:r>
            <a:r>
              <a:rPr lang="en-GB" sz="2200" dirty="0" smtClean="0"/>
              <a:t>verb is in its present form</a:t>
            </a:r>
            <a:endParaRPr lang="cs-CZ" sz="2200" dirty="0" smtClean="0"/>
          </a:p>
          <a:p>
            <a:pPr>
              <a:lnSpc>
                <a:spcPct val="150000"/>
              </a:lnSpc>
            </a:pPr>
            <a:r>
              <a:rPr lang="en-GB" sz="2200" dirty="0" smtClean="0"/>
              <a:t>He didn´t go to school yesterday.</a:t>
            </a:r>
            <a:endParaRPr lang="en-GB" sz="2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9" grpId="0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00FFCC"/>
                </a:solidFill>
              </a:rPr>
              <a:t>PAST SIMPLE – TO BE</a:t>
            </a:r>
            <a:endParaRPr lang="cs-CZ" b="1" dirty="0">
              <a:solidFill>
                <a:srgbClr val="00FF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700808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en-GB" sz="2400" dirty="0" smtClean="0"/>
              <a:t>The verb to be is a regular </a:t>
            </a:r>
            <a:r>
              <a:rPr lang="cs-CZ" sz="2400" dirty="0" smtClean="0"/>
              <a:t>/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355976" y="1700808"/>
            <a:ext cx="13163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irregular</a:t>
            </a:r>
            <a:endParaRPr lang="en-GB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08104" y="1700808"/>
            <a:ext cx="9557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verb?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2564904"/>
            <a:ext cx="24304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en-GB" sz="2400" dirty="0" smtClean="0">
                <a:solidFill>
                  <a:srgbClr val="00FFCC"/>
                </a:solidFill>
              </a:rPr>
              <a:t>The forms are:</a:t>
            </a:r>
            <a:endParaRPr lang="en-GB" sz="2400" dirty="0">
              <a:solidFill>
                <a:srgbClr val="00FFCC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99792" y="2564904"/>
            <a:ext cx="8858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WAS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07904" y="2564904"/>
            <a:ext cx="11079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WERE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3528" y="3284984"/>
            <a:ext cx="36814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en-GB" sz="2400" dirty="0" smtClean="0">
                <a:solidFill>
                  <a:srgbClr val="00FFCC"/>
                </a:solidFill>
              </a:rPr>
              <a:t>When do we use </a:t>
            </a:r>
            <a:r>
              <a:rPr lang="en-GB" sz="2400" b="1" dirty="0" smtClean="0">
                <a:solidFill>
                  <a:srgbClr val="00FFCC"/>
                </a:solidFill>
              </a:rPr>
              <a:t>WAS</a:t>
            </a:r>
            <a:r>
              <a:rPr lang="cs-CZ" sz="2400" dirty="0" smtClean="0">
                <a:solidFill>
                  <a:srgbClr val="00FFCC"/>
                </a:solidFill>
              </a:rPr>
              <a:t>?</a:t>
            </a:r>
            <a:endParaRPr lang="en-GB" sz="2400" b="1" dirty="0">
              <a:solidFill>
                <a:srgbClr val="00FFCC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23928" y="3284984"/>
            <a:ext cx="42178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/>
              <a:t>1st and 3rd person singular</a:t>
            </a:r>
            <a:endParaRPr lang="en-GB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3528" y="3933056"/>
            <a:ext cx="39036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en-GB" sz="2400" dirty="0" smtClean="0">
                <a:solidFill>
                  <a:srgbClr val="00FFCC"/>
                </a:solidFill>
              </a:rPr>
              <a:t>When do we use </a:t>
            </a:r>
            <a:r>
              <a:rPr lang="en-GB" sz="2400" b="1" dirty="0" smtClean="0">
                <a:solidFill>
                  <a:srgbClr val="00FFCC"/>
                </a:solidFill>
              </a:rPr>
              <a:t>WERE</a:t>
            </a:r>
            <a:r>
              <a:rPr lang="cs-CZ" sz="2400" dirty="0" smtClean="0">
                <a:solidFill>
                  <a:srgbClr val="00FFCC"/>
                </a:solidFill>
              </a:rPr>
              <a:t>?</a:t>
            </a:r>
            <a:endParaRPr lang="en-GB" sz="2400" dirty="0">
              <a:solidFill>
                <a:srgbClr val="00FFCC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283968" y="3861048"/>
            <a:ext cx="418095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/>
              <a:t>2nd person singular and all</a:t>
            </a:r>
          </a:p>
          <a:p>
            <a:r>
              <a:rPr lang="en-GB" sz="2400" b="1" dirty="0" smtClean="0"/>
              <a:t> persons in plural</a:t>
            </a:r>
            <a:endParaRPr lang="en-GB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3528" y="4797152"/>
            <a:ext cx="21210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00FFCC"/>
                </a:solidFill>
              </a:rPr>
              <a:t> </a:t>
            </a:r>
            <a:r>
              <a:rPr lang="cs-CZ" sz="2400" b="1" dirty="0" smtClean="0">
                <a:solidFill>
                  <a:srgbClr val="00FFCC"/>
                </a:solidFill>
              </a:rPr>
              <a:t>QUESTION</a:t>
            </a:r>
            <a:endParaRPr lang="cs-CZ" sz="2400" dirty="0">
              <a:solidFill>
                <a:srgbClr val="00FFCC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55776" y="4797152"/>
            <a:ext cx="503124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We </a:t>
            </a:r>
            <a:r>
              <a:rPr lang="en-GB" sz="2400" b="1" dirty="0" smtClean="0"/>
              <a:t>SWAP </a:t>
            </a:r>
            <a:r>
              <a:rPr lang="en-GB" sz="2400" dirty="0" smtClean="0"/>
              <a:t>the verb with the subject</a:t>
            </a:r>
            <a:endParaRPr lang="cs-CZ" sz="2400" dirty="0" smtClean="0"/>
          </a:p>
          <a:p>
            <a:r>
              <a:rPr lang="en-GB" sz="2400" dirty="0" smtClean="0"/>
              <a:t>(Were you at home yesterday?)</a:t>
            </a:r>
            <a:endParaRPr lang="en-GB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23528" y="5517232"/>
            <a:ext cx="20646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00FFCC"/>
                </a:solidFill>
              </a:rPr>
              <a:t> </a:t>
            </a:r>
            <a:r>
              <a:rPr lang="cs-CZ" sz="2400" b="1" dirty="0" smtClean="0">
                <a:solidFill>
                  <a:srgbClr val="00FFCC"/>
                </a:solidFill>
              </a:rPr>
              <a:t>NEGATIVE</a:t>
            </a:r>
            <a:endParaRPr lang="cs-CZ" sz="2400" dirty="0">
              <a:solidFill>
                <a:srgbClr val="00FFCC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627784" y="5661248"/>
            <a:ext cx="442101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We add </a:t>
            </a:r>
            <a:r>
              <a:rPr lang="en-GB" sz="2400" b="1" dirty="0" smtClean="0"/>
              <a:t>NOT </a:t>
            </a:r>
            <a:r>
              <a:rPr lang="en-GB" sz="2400" dirty="0" smtClean="0"/>
              <a:t>after the verb</a:t>
            </a:r>
            <a:endParaRPr lang="cs-CZ" sz="2400" dirty="0" smtClean="0"/>
          </a:p>
          <a:p>
            <a:r>
              <a:rPr lang="en-GB" sz="2400" dirty="0" smtClean="0"/>
              <a:t>(I was not at school yesterday.)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6" dur="1000" autoRev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FFCC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1000" autoRev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FFCC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1000" autoRev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2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6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3" grpId="0"/>
      <p:bldP spid="14" grpId="0"/>
      <p:bldP spid="15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00FFCC"/>
                </a:solidFill>
              </a:rPr>
              <a:t>PAST CONTINUOUS</a:t>
            </a:r>
            <a:endParaRPr lang="cs-CZ" b="1" dirty="0">
              <a:solidFill>
                <a:srgbClr val="00FF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556792"/>
            <a:ext cx="60035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en-GB" sz="2400" dirty="0" smtClean="0">
                <a:solidFill>
                  <a:srgbClr val="00FFCC"/>
                </a:solidFill>
              </a:rPr>
              <a:t> How do we make </a:t>
            </a:r>
            <a:r>
              <a:rPr lang="en-GB" sz="2400" b="1" dirty="0" smtClean="0">
                <a:solidFill>
                  <a:srgbClr val="00FFCC"/>
                </a:solidFill>
              </a:rPr>
              <a:t>present continuous</a:t>
            </a:r>
            <a:r>
              <a:rPr lang="cs-CZ" sz="2400" b="1" dirty="0" smtClean="0">
                <a:solidFill>
                  <a:srgbClr val="00FFCC"/>
                </a:solidFill>
              </a:rPr>
              <a:t>?</a:t>
            </a:r>
            <a:endParaRPr lang="cs-CZ" sz="2400" b="1" dirty="0">
              <a:solidFill>
                <a:srgbClr val="00FFCC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23728" y="2132856"/>
            <a:ext cx="4461478" cy="15081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 the relevant form of to be</a:t>
            </a:r>
          </a:p>
          <a:p>
            <a:r>
              <a:rPr lang="en-GB" sz="4400" b="1" dirty="0" smtClean="0">
                <a:solidFill>
                  <a:srgbClr val="00FFCC"/>
                </a:solidFill>
              </a:rPr>
              <a:t> </a:t>
            </a:r>
            <a:r>
              <a:rPr lang="cs-CZ" sz="4400" b="1" dirty="0" smtClean="0">
                <a:solidFill>
                  <a:srgbClr val="00FFCC"/>
                </a:solidFill>
              </a:rPr>
              <a:t>           </a:t>
            </a:r>
            <a:r>
              <a:rPr lang="en-GB" sz="4400" b="1" dirty="0" smtClean="0">
                <a:solidFill>
                  <a:srgbClr val="00FFCC"/>
                </a:solidFill>
              </a:rPr>
              <a:t>+</a:t>
            </a:r>
            <a:endParaRPr lang="cs-CZ" sz="4400" b="1" dirty="0" smtClean="0">
              <a:solidFill>
                <a:srgbClr val="00FFCC"/>
              </a:solidFill>
            </a:endParaRPr>
          </a:p>
          <a:p>
            <a:r>
              <a:rPr lang="en-GB" sz="2400" dirty="0" smtClean="0"/>
              <a:t>we add </a:t>
            </a:r>
            <a:r>
              <a:rPr lang="en-GB" sz="2400" b="1" dirty="0" smtClean="0">
                <a:solidFill>
                  <a:srgbClr val="00FFCC"/>
                </a:solidFill>
              </a:rPr>
              <a:t>–</a:t>
            </a:r>
            <a:r>
              <a:rPr lang="en-GB" sz="2400" b="1" dirty="0" err="1" smtClean="0">
                <a:solidFill>
                  <a:srgbClr val="00FFCC"/>
                </a:solidFill>
              </a:rPr>
              <a:t>ing</a:t>
            </a:r>
            <a:r>
              <a:rPr lang="en-GB" sz="2400" b="1" dirty="0" smtClean="0">
                <a:solidFill>
                  <a:srgbClr val="00FFCC"/>
                </a:solidFill>
              </a:rPr>
              <a:t> </a:t>
            </a:r>
            <a:r>
              <a:rPr lang="en-GB" sz="2400" dirty="0" smtClean="0"/>
              <a:t>to the lexical verb</a:t>
            </a:r>
            <a:endParaRPr lang="en-GB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4005064"/>
            <a:ext cx="21162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 smtClean="0"/>
              <a:t>I </a:t>
            </a:r>
            <a:r>
              <a:rPr lang="en-GB" sz="2400" b="1" dirty="0" smtClean="0">
                <a:solidFill>
                  <a:srgbClr val="00FFCC"/>
                </a:solidFill>
              </a:rPr>
              <a:t>am</a:t>
            </a:r>
            <a:r>
              <a:rPr lang="en-GB" sz="2400" dirty="0" smtClean="0"/>
              <a:t> sitt</a:t>
            </a:r>
            <a:r>
              <a:rPr lang="en-GB" sz="2400" b="1" dirty="0" smtClean="0">
                <a:solidFill>
                  <a:srgbClr val="00FFCC"/>
                </a:solidFill>
              </a:rPr>
              <a:t>ing</a:t>
            </a:r>
            <a:r>
              <a:rPr lang="en-GB" sz="24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He </a:t>
            </a:r>
            <a:r>
              <a:rPr lang="en-GB" sz="2400" b="1" dirty="0" smtClean="0">
                <a:solidFill>
                  <a:srgbClr val="00FFCC"/>
                </a:solidFill>
              </a:rPr>
              <a:t>is</a:t>
            </a:r>
            <a:r>
              <a:rPr lang="en-GB" sz="2400" dirty="0" smtClean="0"/>
              <a:t> sing</a:t>
            </a:r>
            <a:r>
              <a:rPr lang="en-GB" sz="2400" b="1" dirty="0" smtClean="0">
                <a:solidFill>
                  <a:srgbClr val="00FFCC"/>
                </a:solidFill>
              </a:rPr>
              <a:t>ing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00FFCC"/>
                </a:solidFill>
              </a:rPr>
              <a:t>PAST CONTINUOUS</a:t>
            </a:r>
            <a:endParaRPr lang="cs-CZ" b="1" dirty="0">
              <a:solidFill>
                <a:srgbClr val="00FF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628800"/>
            <a:ext cx="92897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We make this tense in the same way as PRESENT CONTINUOUS</a:t>
            </a:r>
            <a:endParaRPr lang="en-GB" sz="2400" dirty="0"/>
          </a:p>
        </p:txBody>
      </p:sp>
      <p:sp>
        <p:nvSpPr>
          <p:cNvPr id="4" name="Šipka dolů 3"/>
          <p:cNvSpPr/>
          <p:nvPr/>
        </p:nvSpPr>
        <p:spPr>
          <a:xfrm>
            <a:off x="3923928" y="2564904"/>
            <a:ext cx="792088" cy="122413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827584" y="4077072"/>
            <a:ext cx="7822591" cy="187743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The relevant form of to be in </a:t>
            </a:r>
            <a:r>
              <a:rPr lang="en-GB" sz="2400" b="1" dirty="0" smtClean="0">
                <a:solidFill>
                  <a:srgbClr val="00FFCC"/>
                </a:solidFill>
              </a:rPr>
              <a:t>PAST SIMPLE </a:t>
            </a:r>
            <a:r>
              <a:rPr lang="en-GB" sz="2400" dirty="0" smtClean="0"/>
              <a:t>(was, were)</a:t>
            </a:r>
            <a:endParaRPr lang="cs-CZ" sz="2400" dirty="0" smtClean="0"/>
          </a:p>
          <a:p>
            <a:r>
              <a:rPr lang="cs-CZ" sz="2400" b="1" dirty="0" smtClean="0">
                <a:solidFill>
                  <a:srgbClr val="00FFCC"/>
                </a:solidFill>
              </a:rPr>
              <a:t>                                        </a:t>
            </a:r>
            <a:r>
              <a:rPr lang="cs-CZ" sz="4400" b="1" dirty="0" smtClean="0">
                <a:solidFill>
                  <a:srgbClr val="00FFCC"/>
                </a:solidFill>
              </a:rPr>
              <a:t>+</a:t>
            </a:r>
          </a:p>
          <a:p>
            <a:r>
              <a:rPr lang="cs-CZ" sz="2400" dirty="0" smtClean="0"/>
              <a:t>                   </a:t>
            </a:r>
            <a:r>
              <a:rPr lang="en-GB" sz="2400" dirty="0" smtClean="0"/>
              <a:t>we add</a:t>
            </a:r>
            <a:r>
              <a:rPr lang="en-GB" sz="2400" b="1" dirty="0" smtClean="0">
                <a:solidFill>
                  <a:srgbClr val="00FFCC"/>
                </a:solidFill>
              </a:rPr>
              <a:t> –</a:t>
            </a:r>
            <a:r>
              <a:rPr lang="en-GB" sz="2400" b="1" dirty="0" err="1" smtClean="0">
                <a:solidFill>
                  <a:srgbClr val="00FFCC"/>
                </a:solidFill>
              </a:rPr>
              <a:t>ing</a:t>
            </a:r>
            <a:r>
              <a:rPr lang="en-GB" sz="2400" b="1" dirty="0" smtClean="0">
                <a:solidFill>
                  <a:srgbClr val="00FFCC"/>
                </a:solidFill>
              </a:rPr>
              <a:t> </a:t>
            </a:r>
            <a:r>
              <a:rPr lang="en-GB" sz="2400" dirty="0" smtClean="0"/>
              <a:t>to the lexical verb</a:t>
            </a:r>
          </a:p>
          <a:p>
            <a:endParaRPr lang="en-GB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5589240"/>
            <a:ext cx="3163045" cy="11318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 smtClean="0"/>
              <a:t>I </a:t>
            </a:r>
            <a:r>
              <a:rPr lang="en-GB" sz="2400" b="1" dirty="0" smtClean="0">
                <a:solidFill>
                  <a:srgbClr val="00FFCC"/>
                </a:solidFill>
              </a:rPr>
              <a:t>was </a:t>
            </a:r>
            <a:r>
              <a:rPr lang="en-GB" sz="2400" dirty="0" smtClean="0"/>
              <a:t>go</a:t>
            </a:r>
            <a:r>
              <a:rPr lang="en-GB" sz="2400" dirty="0" smtClean="0">
                <a:solidFill>
                  <a:srgbClr val="00FFCC"/>
                </a:solidFill>
              </a:rPr>
              <a:t>ing</a:t>
            </a:r>
            <a:r>
              <a:rPr lang="en-GB" sz="2400" dirty="0" smtClean="0"/>
              <a:t> home.</a:t>
            </a: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en-GB" sz="2400" dirty="0" smtClean="0"/>
              <a:t>They </a:t>
            </a:r>
            <a:r>
              <a:rPr lang="en-GB" sz="2400" dirty="0" smtClean="0">
                <a:solidFill>
                  <a:srgbClr val="00FFCC"/>
                </a:solidFill>
              </a:rPr>
              <a:t>were</a:t>
            </a:r>
            <a:r>
              <a:rPr lang="en-GB" sz="2400" dirty="0" smtClean="0"/>
              <a:t> swimm</a:t>
            </a:r>
            <a:r>
              <a:rPr lang="en-GB" sz="2400" dirty="0" smtClean="0">
                <a:solidFill>
                  <a:srgbClr val="00FFCC"/>
                </a:solidFill>
              </a:rPr>
              <a:t>ing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1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12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00FFCC"/>
                </a:solidFill>
              </a:rPr>
              <a:t>THE USE OF PAST CONTINUOUS</a:t>
            </a:r>
            <a:endParaRPr lang="cs-CZ" b="1" dirty="0">
              <a:solidFill>
                <a:srgbClr val="00FFC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47091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Mluvíme o nějakém ději, který probíhal v určitý okamžik v minulosti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pPr>
              <a:lnSpc>
                <a:spcPct val="150000"/>
              </a:lnSpc>
              <a:buNone/>
            </a:pPr>
            <a:r>
              <a:rPr lang="cs-CZ" sz="2400" dirty="0" smtClean="0"/>
              <a:t> </a:t>
            </a:r>
            <a:r>
              <a:rPr lang="cs-CZ" sz="2400" b="1" dirty="0" smtClean="0">
                <a:solidFill>
                  <a:srgbClr val="00FFCC"/>
                </a:solidFill>
              </a:rPr>
              <a:t>V pět hodin jsem koukal na TV. </a:t>
            </a:r>
            <a:r>
              <a:rPr lang="cs-CZ" sz="2400" dirty="0" smtClean="0"/>
              <a:t>= bylo 5 hodin a já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/>
              <a:t>  jsem byl uprostřed činnosti koukání na TV</a:t>
            </a:r>
            <a:endParaRPr lang="cs-CZ" sz="2400" dirty="0"/>
          </a:p>
        </p:txBody>
      </p:sp>
      <p:pic>
        <p:nvPicPr>
          <p:cNvPr id="1026" name="Picture 2" descr="past continuous tens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2636912"/>
            <a:ext cx="5184576" cy="22322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00FFCC"/>
                </a:solidFill>
              </a:rPr>
              <a:t>THE USE OF PAST CONTINUOUS</a:t>
            </a:r>
            <a:endParaRPr lang="cs-CZ" b="1" dirty="0">
              <a:solidFill>
                <a:srgbClr val="00FFC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Nějaký děj probíhal a do toho se stalo něco jiného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pPr>
              <a:lnSpc>
                <a:spcPct val="150000"/>
              </a:lnSpc>
              <a:buNone/>
            </a:pPr>
            <a:r>
              <a:rPr lang="cs-CZ" sz="2400" b="1" dirty="0" smtClean="0">
                <a:solidFill>
                  <a:srgbClr val="00FFCC"/>
                </a:solidFill>
              </a:rPr>
              <a:t>Když přišel, koukal jsem na TV </a:t>
            </a:r>
            <a:r>
              <a:rPr lang="cs-CZ" sz="2400" dirty="0" smtClean="0"/>
              <a:t>= já jsem byl 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/>
              <a:t>uprostřed činností koukání na TV a v tom on přišel</a:t>
            </a:r>
          </a:p>
        </p:txBody>
      </p:sp>
      <p:pic>
        <p:nvPicPr>
          <p:cNvPr id="19458" name="Picture 2" descr="past continuous tens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348880"/>
            <a:ext cx="5616624" cy="23042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00FFCC"/>
                </a:solidFill>
              </a:rPr>
              <a:t>THE USE OF PAST CONTINUOUS</a:t>
            </a:r>
            <a:endParaRPr lang="cs-CZ" b="1" dirty="0">
              <a:solidFill>
                <a:srgbClr val="00FFC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525780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Dvě činnosti (na sobě nezávislé) v minulosti probíhaly současně 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b="1" dirty="0" smtClean="0">
                <a:solidFill>
                  <a:srgbClr val="00FFCC"/>
                </a:solidFill>
              </a:rPr>
              <a:t>Já jsem se díval na TV a moje žena myla nádobí. </a:t>
            </a:r>
            <a:r>
              <a:rPr lang="cs-CZ" sz="2400" dirty="0" smtClean="0"/>
              <a:t>= děje probíhaly ve stejnou dobu</a:t>
            </a:r>
            <a:endParaRPr lang="cs-CZ" sz="2400" b="1" dirty="0">
              <a:solidFill>
                <a:srgbClr val="00FFCC"/>
              </a:solidFill>
            </a:endParaRPr>
          </a:p>
        </p:txBody>
      </p:sp>
      <p:pic>
        <p:nvPicPr>
          <p:cNvPr id="20482" name="Picture 2" descr="past continuous tens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2852936"/>
            <a:ext cx="5688632" cy="23042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00FFCC"/>
                </a:solidFill>
              </a:rPr>
              <a:t>THE USE OF PAST CONTINUOUS</a:t>
            </a:r>
            <a:endParaRPr lang="cs-CZ" b="1" dirty="0">
              <a:solidFill>
                <a:srgbClr val="00FFC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Děj v minulosti, který byl v </a:t>
            </a:r>
            <a:r>
              <a:rPr lang="cs-CZ" sz="2400" b="1" dirty="0" smtClean="0">
                <a:solidFill>
                  <a:srgbClr val="00FFCC"/>
                </a:solidFill>
              </a:rPr>
              <a:t>průběhu</a:t>
            </a:r>
            <a:r>
              <a:rPr lang="cs-CZ" sz="2400" dirty="0" smtClean="0"/>
              <a:t>, </a:t>
            </a:r>
            <a:r>
              <a:rPr lang="cs-CZ" sz="2400" b="1" dirty="0" smtClean="0">
                <a:solidFill>
                  <a:srgbClr val="00FFCC"/>
                </a:solidFill>
              </a:rPr>
              <a:t>probíhal</a:t>
            </a:r>
            <a:r>
              <a:rPr lang="cs-CZ" sz="2400" dirty="0" smtClean="0"/>
              <a:t> nějakou dobu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00FFCC"/>
                </a:solidFill>
              </a:rPr>
              <a:t>V </a:t>
            </a:r>
            <a:r>
              <a:rPr lang="cs-CZ" sz="2400" b="1" dirty="0" err="1" smtClean="0">
                <a:solidFill>
                  <a:srgbClr val="00FFCC"/>
                </a:solidFill>
              </a:rPr>
              <a:t>čj</a:t>
            </a:r>
            <a:r>
              <a:rPr lang="cs-CZ" sz="2400" b="1" dirty="0" smtClean="0">
                <a:solidFill>
                  <a:srgbClr val="00FFCC"/>
                </a:solidFill>
              </a:rPr>
              <a:t> si můžeme pomoci vidy</a:t>
            </a:r>
          </a:p>
          <a:p>
            <a:pPr lvl="1">
              <a:lnSpc>
                <a:spcPct val="150000"/>
              </a:lnSpc>
            </a:pPr>
            <a:r>
              <a:rPr lang="cs-CZ" sz="2400" b="1" dirty="0" smtClean="0">
                <a:solidFill>
                  <a:srgbClr val="00FFCC"/>
                </a:solidFill>
              </a:rPr>
              <a:t>Vid dokonavý:</a:t>
            </a:r>
            <a:r>
              <a:rPr lang="cs-CZ" sz="2400" dirty="0" smtClean="0"/>
              <a:t> označuje </a:t>
            </a:r>
            <a:r>
              <a:rPr lang="cs-CZ" sz="2400" dirty="0" smtClean="0">
                <a:solidFill>
                  <a:srgbClr val="00FFCC"/>
                </a:solidFill>
              </a:rPr>
              <a:t>děj</a:t>
            </a:r>
            <a:r>
              <a:rPr lang="cs-CZ" sz="2400" dirty="0" smtClean="0"/>
              <a:t>, který je již </a:t>
            </a:r>
            <a:r>
              <a:rPr lang="cs-CZ" sz="2400" dirty="0" smtClean="0">
                <a:solidFill>
                  <a:srgbClr val="00FFCC"/>
                </a:solidFill>
              </a:rPr>
              <a:t>dokončený</a:t>
            </a:r>
            <a:r>
              <a:rPr lang="cs-CZ" sz="2400" dirty="0" smtClean="0"/>
              <a:t>, určitým způsobem ohraničen; před slovesem si můžeme říct </a:t>
            </a:r>
            <a:r>
              <a:rPr lang="cs-CZ" sz="2400" dirty="0" smtClean="0">
                <a:solidFill>
                  <a:srgbClr val="00FFCC"/>
                </a:solidFill>
              </a:rPr>
              <a:t>jednou</a:t>
            </a:r>
            <a:r>
              <a:rPr lang="cs-CZ" sz="2400" dirty="0" smtClean="0"/>
              <a:t>; nemá přítomný čas</a:t>
            </a:r>
          </a:p>
          <a:p>
            <a:pPr lvl="1">
              <a:lnSpc>
                <a:spcPct val="150000"/>
              </a:lnSpc>
            </a:pPr>
            <a:r>
              <a:rPr lang="cs-CZ" sz="2400" b="1" dirty="0" smtClean="0">
                <a:solidFill>
                  <a:srgbClr val="00FFCC"/>
                </a:solidFill>
              </a:rPr>
              <a:t>Vid nedokonavý:</a:t>
            </a:r>
            <a:r>
              <a:rPr lang="cs-CZ" sz="2400" dirty="0" smtClean="0"/>
              <a:t> není ohraničený; před slovesem si můžeme říct </a:t>
            </a:r>
            <a:r>
              <a:rPr lang="cs-CZ" sz="2400" dirty="0" smtClean="0">
                <a:solidFill>
                  <a:srgbClr val="00FFCC"/>
                </a:solidFill>
              </a:rPr>
              <a:t>stále</a:t>
            </a:r>
            <a:r>
              <a:rPr lang="cs-CZ" sz="2400" dirty="0" smtClean="0"/>
              <a:t>; má všechny časy	    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00FFCC"/>
                </a:solidFill>
              </a:rPr>
              <a:t>DOPLŇ OPAČNÝ VID SLOVESA</a:t>
            </a:r>
            <a:endParaRPr lang="cs-CZ" b="1" dirty="0">
              <a:solidFill>
                <a:srgbClr val="00FF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772816"/>
            <a:ext cx="9557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běhat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996952"/>
            <a:ext cx="7665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psát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2420888"/>
            <a:ext cx="16049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podívat se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4077072"/>
            <a:ext cx="14334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usmát se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4581128"/>
            <a:ext cx="10054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zpívat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3573016"/>
            <a:ext cx="10406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zahrát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23728" y="1772816"/>
            <a:ext cx="44935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------------------------------------------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23728" y="2420888"/>
            <a:ext cx="44935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------------------------------------------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23728" y="2996952"/>
            <a:ext cx="44935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------------------------------------------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123728" y="3573016"/>
            <a:ext cx="44935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------------------------------------------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123728" y="4149080"/>
            <a:ext cx="44935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------------------------------------------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123728" y="4653136"/>
            <a:ext cx="44935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------------------------------------------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876256" y="1412776"/>
            <a:ext cx="18117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doběhnout, </a:t>
            </a:r>
          </a:p>
          <a:p>
            <a:r>
              <a:rPr lang="cs-CZ" sz="2400" dirty="0" smtClean="0"/>
              <a:t>vyběhnout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948264" y="2420888"/>
            <a:ext cx="12618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dívat se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732240" y="2996952"/>
            <a:ext cx="21868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napsat, zapsat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164288" y="3573016"/>
            <a:ext cx="7152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hrát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948264" y="4149080"/>
            <a:ext cx="12618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smát se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479488" y="4653136"/>
            <a:ext cx="26645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zazpívat, dozpívat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1"/>
      <p:bldP spid="18" grpId="0"/>
      <p:bldP spid="19" grpId="0"/>
      <p:bldP spid="2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00FFCC"/>
                </a:solidFill>
              </a:rPr>
              <a:t>METODICKÝ NÁVOD</a:t>
            </a:r>
            <a:endParaRPr lang="cs-CZ" b="1" dirty="0">
              <a:solidFill>
                <a:srgbClr val="00FFC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1800" dirty="0" smtClean="0"/>
              <a:t>Materiál slouží k výkladu tvorby a základního použití minulého času průběhového</a:t>
            </a:r>
          </a:p>
          <a:p>
            <a:pPr>
              <a:lnSpc>
                <a:spcPct val="150000"/>
              </a:lnSpc>
            </a:pPr>
            <a:r>
              <a:rPr lang="cs-CZ" sz="1800" dirty="0" smtClean="0"/>
              <a:t>Materiál nejprve obsahuje opakování tvorby minulého času prostého, poté je obsažen výklad tvorby minulého času průběhového (v porovnání s tvorbou přítomného času průběhového), poté následuje základní použití minulého času průběhového</a:t>
            </a:r>
          </a:p>
          <a:p>
            <a:pPr>
              <a:lnSpc>
                <a:spcPct val="150000"/>
              </a:lnSpc>
            </a:pPr>
            <a:r>
              <a:rPr lang="cs-CZ" sz="1800" dirty="0" smtClean="0"/>
              <a:t>Vzhledem k poměrné náročnosti pochopení použití tohoto času pro české žáky je zařazeno přirovnání k českým vidům (stručný výklad </a:t>
            </a:r>
            <a:r>
              <a:rPr lang="cs-CZ" sz="1800" smtClean="0"/>
              <a:t>+ procvičení)</a:t>
            </a:r>
            <a:endParaRPr lang="cs-CZ" sz="18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00FFCC"/>
                </a:solidFill>
              </a:rPr>
              <a:t>ODKAZY</a:t>
            </a:r>
            <a:endParaRPr lang="cs-CZ" b="1" dirty="0">
              <a:solidFill>
                <a:srgbClr val="00FFC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Veškeré obrázky</a:t>
            </a:r>
            <a:r>
              <a:rPr lang="cs-CZ" b="1" dirty="0" smtClean="0"/>
              <a:t>, </a:t>
            </a:r>
            <a:r>
              <a:rPr lang="en-US" dirty="0" smtClean="0"/>
              <a:t>[</a:t>
            </a:r>
            <a:r>
              <a:rPr lang="cs-CZ" dirty="0" smtClean="0"/>
              <a:t>cit. </a:t>
            </a:r>
            <a:r>
              <a:rPr lang="cs-CZ" smtClean="0"/>
              <a:t>2012-25-02</a:t>
            </a:r>
            <a:r>
              <a:rPr lang="en-US" smtClean="0"/>
              <a:t>]</a:t>
            </a:r>
            <a:r>
              <a:rPr lang="cs-CZ" dirty="0" smtClean="0"/>
              <a:t>. dostupné na:</a:t>
            </a:r>
          </a:p>
          <a:p>
            <a:pPr>
              <a:buNone/>
            </a:pPr>
            <a:r>
              <a:rPr lang="cs-CZ" sz="2000" dirty="0" smtClean="0"/>
              <a:t>http://www.</a:t>
            </a:r>
            <a:r>
              <a:rPr lang="cs-CZ" sz="2000" dirty="0" err="1" smtClean="0"/>
              <a:t>helpforenglish.cz</a:t>
            </a:r>
            <a:r>
              <a:rPr lang="cs-CZ" sz="2000" dirty="0" smtClean="0"/>
              <a:t>/gramatika/slovesa/casy/minule/c2006123001-Minuly-</a:t>
            </a:r>
            <a:r>
              <a:rPr lang="cs-CZ" sz="2000" dirty="0" err="1" smtClean="0"/>
              <a:t>prubehovy</a:t>
            </a:r>
            <a:r>
              <a:rPr lang="cs-CZ" sz="2000" dirty="0" smtClean="0"/>
              <a:t>-</a:t>
            </a:r>
            <a:r>
              <a:rPr lang="cs-CZ" sz="2000" dirty="0" err="1" smtClean="0"/>
              <a:t>cas</a:t>
            </a:r>
            <a:r>
              <a:rPr lang="cs-CZ" sz="2000" dirty="0" smtClean="0"/>
              <a:t>--past-</a:t>
            </a:r>
            <a:r>
              <a:rPr lang="cs-CZ" sz="2000" dirty="0" err="1" smtClean="0"/>
              <a:t>continuous</a:t>
            </a:r>
            <a:r>
              <a:rPr lang="cs-CZ" sz="2000" dirty="0" smtClean="0"/>
              <a:t>-.</a:t>
            </a:r>
            <a:r>
              <a:rPr lang="cs-CZ" sz="2000" dirty="0" err="1" smtClean="0"/>
              <a:t>html</a:t>
            </a:r>
            <a:endParaRPr lang="cs-CZ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echnický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179</TotalTime>
  <Words>579</Words>
  <Application>Microsoft Office PowerPoint</Application>
  <PresentationFormat>Předvádění na obrazovce (4:3)</PresentationFormat>
  <Paragraphs>108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Technický</vt:lpstr>
      <vt:lpstr>Název školy: ZŠ štětí, Ostrovní 300 Autor: Lenka Pizúrová Název materiálu: VY_32_INOVACE_AJ.8.07_past_simple_and_continuous Název: Past simple and continuous Vzdělávací oblast: Jazyk a jazyková komunikace Vzdělávací obor: Cizí jazyk – anglický jazyk Téma:  minulý čas prostý a průběhový Ročník: 8. Školní rok: 2011/2012 Datum: 06. 03. 2012 Číslo operačního programu: CZ.1.07/1.4.00/21.1693 </vt:lpstr>
      <vt:lpstr>PAST SIMPLE </vt:lpstr>
      <vt:lpstr>PAST SIMPLE – TO BE</vt:lpstr>
      <vt:lpstr>PAST CONTINUOUS</vt:lpstr>
      <vt:lpstr>PAST CONTINUOUS</vt:lpstr>
      <vt:lpstr>THE USE OF PAST CONTINUOUS</vt:lpstr>
      <vt:lpstr>THE USE OF PAST CONTINUOUS</vt:lpstr>
      <vt:lpstr>THE USE OF PAST CONTINUOUS</vt:lpstr>
      <vt:lpstr>THE USE OF PAST CONTINUOUS</vt:lpstr>
      <vt:lpstr>DOPLŇ OPAČNÝ VID SLOVESA</vt:lpstr>
      <vt:lpstr>METODICKÝ NÁVOD</vt:lpstr>
      <vt:lpstr>ODKAZY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štětí, Ostrovní 300 Autor: Lenka Pizúrová Název materiálu: VY_32_INOVACE_Aj.8.ročník.06_Past simple and continuous Název: Past simple and continuous Vzdělávací oblast: Jazyk a jazyková komunikace Vzdělávací obor: Cizí jazyk – anglický jazyk Téma:  minulý čas prostý a průběhový Ročník: 8. Školní rok: 2011/2012 Datum: 18. 1. 2012 Číslo operačního programu: CZ.1.07/1.4.00/21.1693</dc:title>
  <dc:creator>Lenočka</dc:creator>
  <cp:lastModifiedBy>Jan Táborský</cp:lastModifiedBy>
  <cp:revision>16</cp:revision>
  <dcterms:created xsi:type="dcterms:W3CDTF">2012-02-25T08:06:11Z</dcterms:created>
  <dcterms:modified xsi:type="dcterms:W3CDTF">2012-11-01T15:37:18Z</dcterms:modified>
</cp:coreProperties>
</file>