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4660"/>
  </p:normalViewPr>
  <p:slideViewPr>
    <p:cSldViewPr>
      <p:cViewPr varScale="1">
        <p:scale>
          <a:sx n="64" d="100"/>
          <a:sy n="64" d="100"/>
        </p:scale>
        <p:origin x="-148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9EEBB92-4A71-440D-800C-9B95017A1818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365239B-5483-417F-8767-0BA4A6A83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EBB92-4A71-440D-800C-9B95017A1818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65239B-5483-417F-8767-0BA4A6A830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EBB92-4A71-440D-800C-9B95017A1818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65239B-5483-417F-8767-0BA4A6A830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EBB92-4A71-440D-800C-9B95017A1818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65239B-5483-417F-8767-0BA4A6A830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EBB92-4A71-440D-800C-9B95017A1818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65239B-5483-417F-8767-0BA4A6A83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EBB92-4A71-440D-800C-9B95017A1818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65239B-5483-417F-8767-0BA4A6A830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EBB92-4A71-440D-800C-9B95017A1818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65239B-5483-417F-8767-0BA4A6A83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9EEBB92-4A71-440D-800C-9B95017A1818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65239B-5483-417F-8767-0BA4A6A83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9EEBB92-4A71-440D-800C-9B95017A1818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365239B-5483-417F-8767-0BA4A6A830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EBB92-4A71-440D-800C-9B95017A1818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65239B-5483-417F-8767-0BA4A6A83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EBB92-4A71-440D-800C-9B95017A1818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65239B-5483-417F-8767-0BA4A6A83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9EEBB92-4A71-440D-800C-9B95017A1818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365239B-5483-417F-8767-0BA4A6A83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5/Parliament_at_Sunset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4/44/Tower_of_London,_April_2006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332656"/>
            <a:ext cx="7772400" cy="1829761"/>
          </a:xfrm>
        </p:spPr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place</a:t>
            </a:r>
            <a:r>
              <a:rPr lang="cs-CZ" dirty="0" smtClean="0"/>
              <a:t> </a:t>
            </a:r>
            <a:r>
              <a:rPr lang="cs-CZ" dirty="0" err="1" smtClean="0"/>
              <a:t>names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Anotace: Materiál je určen pro žáky 8. ročníku a slouží k zopakování názvů nejznámějších londýnských památek a výkladu použití členu určitého s názvy míst.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429000"/>
            <a:ext cx="7772400" cy="2985745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cs-CZ" sz="2800" kern="0" dirty="0" smtClean="0">
                <a:solidFill>
                  <a:schemeClr val="tx1"/>
                </a:solidFill>
              </a:rPr>
              <a:t>Název školy: ZŠ </a:t>
            </a:r>
            <a:r>
              <a:rPr lang="cs-CZ" sz="2800" kern="0" dirty="0" err="1" smtClean="0">
                <a:solidFill>
                  <a:schemeClr val="tx1"/>
                </a:solidFill>
              </a:rPr>
              <a:t>štětí</a:t>
            </a:r>
            <a:r>
              <a:rPr lang="cs-CZ" sz="2800" kern="0" dirty="0" smtClean="0">
                <a:solidFill>
                  <a:schemeClr val="tx1"/>
                </a:solidFill>
              </a:rPr>
              <a:t>, Ostrovní 300</a:t>
            </a:r>
            <a:br>
              <a:rPr lang="cs-CZ" sz="2800" kern="0" dirty="0" smtClean="0">
                <a:solidFill>
                  <a:schemeClr val="tx1"/>
                </a:solidFill>
              </a:rPr>
            </a:br>
            <a:r>
              <a:rPr lang="cs-CZ" sz="2800" kern="0" dirty="0" smtClean="0">
                <a:solidFill>
                  <a:schemeClr val="tx1"/>
                </a:solidFill>
              </a:rPr>
              <a:t>Autor: Lenka </a:t>
            </a:r>
            <a:r>
              <a:rPr lang="cs-CZ" sz="2800" kern="0" dirty="0" err="1" smtClean="0">
                <a:solidFill>
                  <a:schemeClr val="tx1"/>
                </a:solidFill>
              </a:rPr>
              <a:t>Pizúrová</a:t>
            </a:r>
            <a:r>
              <a:rPr lang="cs-CZ" sz="2800" kern="0" dirty="0" smtClean="0">
                <a:solidFill>
                  <a:schemeClr val="tx1"/>
                </a:solidFill>
              </a:rPr>
              <a:t/>
            </a:r>
            <a:br>
              <a:rPr lang="cs-CZ" sz="2800" kern="0" dirty="0" smtClean="0">
                <a:solidFill>
                  <a:schemeClr val="tx1"/>
                </a:solidFill>
              </a:rPr>
            </a:br>
            <a:r>
              <a:rPr lang="cs-CZ" sz="2800" kern="0" dirty="0" smtClean="0">
                <a:solidFill>
                  <a:schemeClr val="tx1"/>
                </a:solidFill>
              </a:rPr>
              <a:t>Název materiálu: VY_32_INOVACE_AJ.8.09_</a:t>
            </a:r>
            <a:r>
              <a:rPr lang="cs-CZ" sz="2800" kern="0" dirty="0" err="1" smtClean="0">
                <a:solidFill>
                  <a:schemeClr val="tx1"/>
                </a:solidFill>
              </a:rPr>
              <a:t>the</a:t>
            </a:r>
            <a:r>
              <a:rPr lang="cs-CZ" sz="2800" kern="0" dirty="0" smtClean="0">
                <a:solidFill>
                  <a:schemeClr val="tx1"/>
                </a:solidFill>
              </a:rPr>
              <a:t>_</a:t>
            </a:r>
            <a:r>
              <a:rPr lang="cs-CZ" sz="2800" kern="0" dirty="0" err="1" smtClean="0">
                <a:solidFill>
                  <a:schemeClr val="tx1"/>
                </a:solidFill>
              </a:rPr>
              <a:t>with</a:t>
            </a:r>
            <a:r>
              <a:rPr lang="cs-CZ" sz="2800" kern="0" dirty="0" smtClean="0">
                <a:solidFill>
                  <a:schemeClr val="tx1"/>
                </a:solidFill>
              </a:rPr>
              <a:t>_</a:t>
            </a:r>
            <a:r>
              <a:rPr lang="cs-CZ" sz="2800" kern="0" dirty="0" err="1" smtClean="0">
                <a:solidFill>
                  <a:schemeClr val="tx1"/>
                </a:solidFill>
              </a:rPr>
              <a:t>place</a:t>
            </a:r>
            <a:r>
              <a:rPr lang="cs-CZ" sz="2800" kern="0" dirty="0" smtClean="0">
                <a:solidFill>
                  <a:schemeClr val="tx1"/>
                </a:solidFill>
              </a:rPr>
              <a:t>_</a:t>
            </a:r>
            <a:r>
              <a:rPr lang="cs-CZ" sz="2800" kern="0" dirty="0" err="1" smtClean="0">
                <a:solidFill>
                  <a:schemeClr val="tx1"/>
                </a:solidFill>
              </a:rPr>
              <a:t>names</a:t>
            </a:r>
            <a:r>
              <a:rPr lang="cs-CZ" sz="2800" kern="0" dirty="0" smtClean="0">
                <a:solidFill>
                  <a:schemeClr val="tx1"/>
                </a:solidFill>
              </a:rPr>
              <a:t/>
            </a:r>
            <a:br>
              <a:rPr lang="cs-CZ" sz="2800" kern="0" dirty="0" smtClean="0">
                <a:solidFill>
                  <a:schemeClr val="tx1"/>
                </a:solidFill>
              </a:rPr>
            </a:br>
            <a:r>
              <a:rPr lang="cs-CZ" sz="2800" kern="0" dirty="0" smtClean="0">
                <a:solidFill>
                  <a:schemeClr val="tx1"/>
                </a:solidFill>
              </a:rPr>
              <a:t>Název: </a:t>
            </a:r>
            <a:r>
              <a:rPr lang="cs-CZ" sz="2800" kern="0" dirty="0" err="1" smtClean="0">
                <a:solidFill>
                  <a:schemeClr val="tx1"/>
                </a:solidFill>
              </a:rPr>
              <a:t>The</a:t>
            </a:r>
            <a:r>
              <a:rPr lang="cs-CZ" sz="2800" kern="0" dirty="0" smtClean="0">
                <a:solidFill>
                  <a:schemeClr val="tx1"/>
                </a:solidFill>
              </a:rPr>
              <a:t> </a:t>
            </a:r>
            <a:r>
              <a:rPr lang="cs-CZ" sz="2800" kern="0" dirty="0" err="1" smtClean="0">
                <a:solidFill>
                  <a:schemeClr val="tx1"/>
                </a:solidFill>
              </a:rPr>
              <a:t>with</a:t>
            </a:r>
            <a:r>
              <a:rPr lang="cs-CZ" sz="2800" kern="0" dirty="0" smtClean="0">
                <a:solidFill>
                  <a:schemeClr val="tx1"/>
                </a:solidFill>
              </a:rPr>
              <a:t> </a:t>
            </a:r>
            <a:r>
              <a:rPr lang="cs-CZ" sz="2800" kern="0" dirty="0" err="1" smtClean="0">
                <a:solidFill>
                  <a:schemeClr val="tx1"/>
                </a:solidFill>
              </a:rPr>
              <a:t>place</a:t>
            </a:r>
            <a:r>
              <a:rPr lang="cs-CZ" sz="2800" kern="0" dirty="0" smtClean="0">
                <a:solidFill>
                  <a:schemeClr val="tx1"/>
                </a:solidFill>
              </a:rPr>
              <a:t> </a:t>
            </a:r>
            <a:r>
              <a:rPr lang="cs-CZ" sz="2800" kern="0" dirty="0" err="1" smtClean="0">
                <a:solidFill>
                  <a:schemeClr val="tx1"/>
                </a:solidFill>
              </a:rPr>
              <a:t>names</a:t>
            </a:r>
            <a:r>
              <a:rPr lang="cs-CZ" sz="2800" kern="0" dirty="0" smtClean="0">
                <a:solidFill>
                  <a:schemeClr val="tx1"/>
                </a:solidFill>
              </a:rPr>
              <a:t/>
            </a:r>
            <a:br>
              <a:rPr lang="cs-CZ" sz="2800" kern="0" dirty="0" smtClean="0">
                <a:solidFill>
                  <a:schemeClr val="tx1"/>
                </a:solidFill>
              </a:rPr>
            </a:br>
            <a:r>
              <a:rPr lang="cs-CZ" sz="2800" kern="0" dirty="0" smtClean="0">
                <a:solidFill>
                  <a:schemeClr val="tx1"/>
                </a:solidFill>
              </a:rPr>
              <a:t>Vzdělávací oblast: Jazyk a jazyková komunikace</a:t>
            </a:r>
            <a:br>
              <a:rPr lang="cs-CZ" sz="2800" kern="0" dirty="0" smtClean="0">
                <a:solidFill>
                  <a:schemeClr val="tx1"/>
                </a:solidFill>
              </a:rPr>
            </a:br>
            <a:r>
              <a:rPr lang="cs-CZ" sz="2800" kern="0" dirty="0" smtClean="0">
                <a:solidFill>
                  <a:schemeClr val="tx1"/>
                </a:solidFill>
              </a:rPr>
              <a:t>Vzdělávací obor: Cizí jazyk – anglický jazyk</a:t>
            </a:r>
            <a:br>
              <a:rPr lang="cs-CZ" sz="2800" kern="0" dirty="0" smtClean="0">
                <a:solidFill>
                  <a:schemeClr val="tx1"/>
                </a:solidFill>
              </a:rPr>
            </a:br>
            <a:r>
              <a:rPr lang="cs-CZ" sz="2800" kern="0" dirty="0" smtClean="0">
                <a:solidFill>
                  <a:schemeClr val="tx1"/>
                </a:solidFill>
              </a:rPr>
              <a:t>Téma:  Použití členu určitého s názvy míst</a:t>
            </a:r>
            <a:br>
              <a:rPr lang="cs-CZ" sz="2800" kern="0" dirty="0" smtClean="0">
                <a:solidFill>
                  <a:schemeClr val="tx1"/>
                </a:solidFill>
              </a:rPr>
            </a:br>
            <a:r>
              <a:rPr lang="cs-CZ" sz="2800" kern="0" dirty="0" smtClean="0">
                <a:solidFill>
                  <a:schemeClr val="tx1"/>
                </a:solidFill>
              </a:rPr>
              <a:t>Ročník: 8.</a:t>
            </a:r>
            <a:br>
              <a:rPr lang="cs-CZ" sz="2800" kern="0" dirty="0" smtClean="0">
                <a:solidFill>
                  <a:schemeClr val="tx1"/>
                </a:solidFill>
              </a:rPr>
            </a:br>
            <a:r>
              <a:rPr lang="cs-CZ" sz="2800" kern="0" dirty="0" smtClean="0">
                <a:solidFill>
                  <a:schemeClr val="tx1"/>
                </a:solidFill>
              </a:rPr>
              <a:t>Školní rok: 2011/2012</a:t>
            </a:r>
            <a:br>
              <a:rPr lang="cs-CZ" sz="2800" kern="0" dirty="0" smtClean="0">
                <a:solidFill>
                  <a:schemeClr val="tx1"/>
                </a:solidFill>
              </a:rPr>
            </a:br>
            <a:r>
              <a:rPr lang="cs-CZ" sz="2800" kern="0" dirty="0" smtClean="0">
                <a:solidFill>
                  <a:schemeClr val="tx1"/>
                </a:solidFill>
              </a:rPr>
              <a:t>Datum: </a:t>
            </a:r>
            <a:r>
              <a:rPr lang="cs-CZ" sz="2800" kern="0" dirty="0" smtClean="0">
                <a:solidFill>
                  <a:schemeClr val="tx1"/>
                </a:solidFill>
              </a:rPr>
              <a:t>21. </a:t>
            </a:r>
            <a:r>
              <a:rPr lang="cs-CZ" sz="2800" kern="0" dirty="0" smtClean="0">
                <a:solidFill>
                  <a:schemeClr val="tx1"/>
                </a:solidFill>
              </a:rPr>
              <a:t>03. 2012</a:t>
            </a:r>
            <a:br>
              <a:rPr lang="cs-CZ" sz="2800" kern="0" dirty="0" smtClean="0">
                <a:solidFill>
                  <a:schemeClr val="tx1"/>
                </a:solidFill>
              </a:rPr>
            </a:br>
            <a:r>
              <a:rPr lang="cs-CZ" sz="2800" kern="0" dirty="0" smtClean="0">
                <a:solidFill>
                  <a:schemeClr val="tx1"/>
                </a:solidFill>
              </a:rPr>
              <a:t>Číslo operačního programu: CZ.1.07/1.4.00/21.1693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368152" cy="1152128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1143000"/>
          </a:xfrm>
        </p:spPr>
        <p:txBody>
          <a:bodyPr/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" name="Picture 2" descr="File:Parliament at Sunse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293096"/>
            <a:ext cx="3779912" cy="2016223"/>
          </a:xfrm>
          <a:prstGeom prst="rect">
            <a:avLst/>
          </a:prstGeom>
          <a:noFill/>
        </p:spPr>
      </p:pic>
      <p:pic>
        <p:nvPicPr>
          <p:cNvPr id="6" name="Picture 10" descr="http://4.bp.blogspot.com/_7F3u8BB9LNs/S-zZMbF0arI/AAAAAAAAAqQ/B_o0YFh9JYo/s320/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861048"/>
            <a:ext cx="2448272" cy="276368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131840" y="2420888"/>
            <a:ext cx="2558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London Palladium</a:t>
            </a:r>
          </a:p>
          <a:p>
            <a:endParaRPr lang="cs-CZ" sz="20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1484784"/>
            <a:ext cx="24913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tx2">
                    <a:lumMod val="25000"/>
                  </a:schemeClr>
                </a:solidFill>
              </a:rPr>
              <a:t>Downing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2">
                    <a:lumMod val="25000"/>
                  </a:schemeClr>
                </a:solidFill>
              </a:rPr>
              <a:t>Street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 10</a:t>
            </a:r>
            <a:endParaRPr lang="cs-CZ" sz="20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3645024"/>
            <a:ext cx="33698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Houses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of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Parliament</a:t>
            </a:r>
            <a:endParaRPr lang="cs-CZ" sz="20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2996952"/>
            <a:ext cx="21034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Greenwich Park</a:t>
            </a:r>
            <a:endParaRPr lang="cs-CZ" sz="2000" b="1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12" name="Picture 8" descr="http://img2.findthebest.com/sites/default/files/416/media/images/London_Palladiu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908720"/>
            <a:ext cx="2823989" cy="2174379"/>
          </a:xfrm>
          <a:prstGeom prst="rect">
            <a:avLst/>
          </a:prstGeom>
          <a:noFill/>
        </p:spPr>
      </p:pic>
      <p:pic>
        <p:nvPicPr>
          <p:cNvPr id="13" name="Picture 4" descr="http://2.bp.blogspot.com/-yMwmoKNqDfg/TVhyorn596I/AAAAAAAAMzc/cq0PQO7qFJ8/s1600/UK%2BGreenwich%2BMeridian%2BLine-74561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404664"/>
            <a:ext cx="2808312" cy="344616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 descr="http://2.bp.blogspot.com/-EPjDKiWr7rs/TVmdqKabMmI/AAAAAAAAACg/jIkXrHyNjLY/s1600/columna-de-nels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736"/>
            <a:ext cx="3816424" cy="2429273"/>
          </a:xfrm>
          <a:prstGeom prst="rect">
            <a:avLst/>
          </a:prstGeom>
          <a:noFill/>
        </p:spPr>
      </p:pic>
      <p:pic>
        <p:nvPicPr>
          <p:cNvPr id="1030" name="Picture 6" descr="http://3daysinlondon.info/wp-content/uploads/2011/06/7-River-Thames-at-night-looking-towards-Westminster-brid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75648" y="4077072"/>
            <a:ext cx="3168352" cy="2499395"/>
          </a:xfrm>
          <a:prstGeom prst="rect">
            <a:avLst/>
          </a:prstGeom>
          <a:noFill/>
        </p:spPr>
      </p:pic>
      <p:pic>
        <p:nvPicPr>
          <p:cNvPr id="7" name="Picture 4" descr="File:Tower of London, April 2006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59624" y="980728"/>
            <a:ext cx="3384376" cy="2576365"/>
          </a:xfrm>
          <a:prstGeom prst="rect">
            <a:avLst/>
          </a:prstGeom>
          <a:noFill/>
        </p:spPr>
      </p:pic>
      <p:pic>
        <p:nvPicPr>
          <p:cNvPr id="8" name="Picture 2" descr="http://files.favouritemovie.webnode.cz/200000037-cb3a7cc340/buckingham%20palace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293096"/>
            <a:ext cx="3024336" cy="233429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291759" y="5301208"/>
            <a:ext cx="24032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000" b="1" dirty="0" err="1">
                <a:solidFill>
                  <a:schemeClr val="bg2">
                    <a:lumMod val="75000"/>
                  </a:schemeClr>
                </a:solidFill>
              </a:rPr>
              <a:t>R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iver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Thames</a:t>
            </a:r>
            <a:endParaRPr lang="cs-CZ" sz="20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03848" y="4509120"/>
            <a:ext cx="28392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Tower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of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 London</a:t>
            </a:r>
            <a:endParaRPr lang="cs-CZ" sz="20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64059" y="3717032"/>
            <a:ext cx="25587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Buckingham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Palace</a:t>
            </a:r>
            <a:endParaRPr lang="cs-CZ" sz="20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19361" y="3573016"/>
            <a:ext cx="2239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</a:rPr>
              <a:t>Trafalgar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 Square</a:t>
            </a:r>
            <a:endParaRPr lang="cs-CZ" sz="2000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67544" y="2348880"/>
            <a:ext cx="4038600" cy="2235704"/>
          </a:xfrm>
        </p:spPr>
        <p:txBody>
          <a:bodyPr/>
          <a:lstStyle/>
          <a:p>
            <a:r>
              <a:rPr lang="en-GB" dirty="0" smtClean="0"/>
              <a:t>Streets</a:t>
            </a:r>
          </a:p>
          <a:p>
            <a:r>
              <a:rPr lang="en-GB" dirty="0" smtClean="0"/>
              <a:t>Squares</a:t>
            </a:r>
          </a:p>
          <a:p>
            <a:r>
              <a:rPr lang="en-GB" dirty="0" smtClean="0"/>
              <a:t>Parks</a:t>
            </a:r>
          </a:p>
          <a:p>
            <a:r>
              <a:rPr lang="en-GB" dirty="0" smtClean="0"/>
              <a:t>Theatres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4008" y="2708920"/>
            <a:ext cx="4038600" cy="1011568"/>
          </a:xfrm>
        </p:spPr>
        <p:txBody>
          <a:bodyPr/>
          <a:lstStyle/>
          <a:p>
            <a:r>
              <a:rPr lang="en-GB" dirty="0" smtClean="0"/>
              <a:t>Rivers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Odhadneš, kdy používáme „THE“ před názvy míst?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556792"/>
            <a:ext cx="26035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75000"/>
                  </a:schemeClr>
                </a:solidFill>
              </a:rPr>
              <a:t>BEZ ČLENU</a:t>
            </a:r>
            <a:endParaRPr lang="cs-CZ" sz="36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4" y="1556792"/>
            <a:ext cx="2634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75000"/>
                  </a:schemeClr>
                </a:solidFill>
              </a:rPr>
              <a:t>SE ČLENEM</a:t>
            </a:r>
            <a:endParaRPr lang="cs-CZ" sz="3600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b="1" dirty="0" smtClean="0"/>
              <a:t>Buckingham Palace</a:t>
            </a:r>
          </a:p>
          <a:p>
            <a:pPr>
              <a:buNone/>
            </a:pPr>
            <a:r>
              <a:rPr lang="en-GB" dirty="0" smtClean="0"/>
              <a:t>                                    </a:t>
            </a:r>
            <a:r>
              <a:rPr lang="en-GB" b="1" dirty="0" smtClean="0">
                <a:solidFill>
                  <a:srgbClr val="FF0000"/>
                </a:solidFill>
              </a:rPr>
              <a:t>X</a:t>
            </a:r>
            <a:endParaRPr lang="en-GB" dirty="0" smtClean="0"/>
          </a:p>
          <a:p>
            <a:pPr algn="ctr"/>
            <a:r>
              <a:rPr lang="en-GB" b="1" dirty="0" smtClean="0"/>
              <a:t>The Palace of Westminster</a:t>
            </a:r>
            <a:endParaRPr lang="cs-CZ" b="1" dirty="0" smtClean="0"/>
          </a:p>
          <a:p>
            <a:pPr>
              <a:buFont typeface="Lucida Sans Unicode" pitchFamily="34" charset="0"/>
              <a:buChar char="⁻"/>
            </a:pPr>
            <a:r>
              <a:rPr lang="cs-CZ" sz="2000" dirty="0" smtClean="0"/>
              <a:t> jestliže máme budovu/místo (</a:t>
            </a:r>
            <a:r>
              <a:rPr lang="cs-CZ" sz="2000" dirty="0" err="1" smtClean="0"/>
              <a:t>palace</a:t>
            </a:r>
            <a:r>
              <a:rPr lang="cs-CZ" sz="2000" dirty="0" smtClean="0"/>
              <a:t>, bank, city), poté předložku OF a až poté název (London, </a:t>
            </a:r>
            <a:r>
              <a:rPr lang="cs-CZ" sz="2000" dirty="0" err="1" smtClean="0"/>
              <a:t>Westminster</a:t>
            </a:r>
            <a:r>
              <a:rPr lang="cs-CZ" sz="2000" dirty="0" smtClean="0"/>
              <a:t>), musíme použít člen</a:t>
            </a:r>
          </a:p>
          <a:p>
            <a:pPr>
              <a:buFont typeface="Lucida Sans Unicode" pitchFamily="34" charset="0"/>
              <a:buChar char="⁻"/>
            </a:pPr>
            <a:r>
              <a:rPr lang="cs-CZ" sz="2000" dirty="0" smtClean="0"/>
              <a:t> pokud je název budovy jako první, pak je celý název bez členu</a:t>
            </a:r>
            <a:endParaRPr lang="en-GB" sz="2000" dirty="0" smtClean="0"/>
          </a:p>
          <a:p>
            <a:pPr algn="ctr"/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r>
              <a:rPr lang="en-GB" b="1" dirty="0" smtClean="0"/>
              <a:t>Nelson´s Column, Shakespeare´s Globe</a:t>
            </a:r>
            <a:endParaRPr lang="cs-CZ" b="1" dirty="0" smtClean="0"/>
          </a:p>
          <a:p>
            <a:pPr>
              <a:buFont typeface="Lucida Sans Unicode" pitchFamily="34" charset="0"/>
              <a:buChar char="⁻"/>
            </a:pPr>
            <a:r>
              <a:rPr lang="cs-CZ" dirty="0" smtClean="0"/>
              <a:t> </a:t>
            </a:r>
            <a:r>
              <a:rPr lang="cs-CZ" sz="2000" dirty="0" smtClean="0"/>
              <a:t>u přivlastňování se NIKDY nepoužívá člen</a:t>
            </a:r>
            <a:endParaRPr lang="en-GB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POZOR -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výjimky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5376672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………. Downing Street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………. Trafalgar Square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………. Tower of London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………. Greenwich Park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………. Bank of England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………. City of London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………. Nelson´s Column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………. Cambridge Theatre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………. River Thames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………. Oxford Street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Nyní procvičuj - </a:t>
            </a:r>
            <a:r>
              <a:rPr lang="cs-CZ" sz="2400" dirty="0" smtClean="0"/>
              <a:t>doplň člen, kde je to třeba</a:t>
            </a:r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zopakování názvů nejznámějších londýnských památek a ve spojitosti s tímto k vysvětlení použité členu určitého s názvy míst.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 – žáci uvedou/napíší pod obrázky o jaké památky se jedná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 fontScale="85000" lnSpcReduction="10000"/>
          </a:bodyPr>
          <a:lstStyle/>
          <a:p>
            <a:r>
              <a:rPr lang="cs-CZ" sz="2000" b="1" dirty="0" err="1" smtClean="0"/>
              <a:t>Trafalgarské</a:t>
            </a:r>
            <a:r>
              <a:rPr lang="cs-CZ" sz="2000" b="1" dirty="0" smtClean="0"/>
              <a:t> náměstí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2011-03-20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 </a:t>
            </a:r>
          </a:p>
          <a:p>
            <a:pPr>
              <a:buNone/>
            </a:pPr>
            <a:r>
              <a:rPr lang="cs-CZ" sz="2000" dirty="0" smtClean="0"/>
              <a:t>    http://rafecastamfordbridge11.blogspot.com/p/</a:t>
            </a:r>
            <a:r>
              <a:rPr lang="cs-CZ" sz="2000" dirty="0" err="1" smtClean="0"/>
              <a:t>trafalgar</a:t>
            </a:r>
            <a:r>
              <a:rPr lang="cs-CZ" sz="2000" dirty="0" smtClean="0"/>
              <a:t>-square.</a:t>
            </a:r>
            <a:r>
              <a:rPr lang="cs-CZ" sz="2000" dirty="0" err="1" smtClean="0"/>
              <a:t>html</a:t>
            </a:r>
            <a:endParaRPr lang="cs-CZ" sz="2000" dirty="0" smtClean="0"/>
          </a:p>
          <a:p>
            <a:r>
              <a:rPr lang="cs-CZ" sz="2000" b="1" dirty="0" smtClean="0"/>
              <a:t>Nultý poledník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2011-03-20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 </a:t>
            </a:r>
          </a:p>
          <a:p>
            <a:pPr>
              <a:buNone/>
            </a:pPr>
            <a:r>
              <a:rPr lang="cs-CZ" sz="2000" dirty="0" smtClean="0"/>
              <a:t>    http://www.</a:t>
            </a:r>
            <a:r>
              <a:rPr lang="cs-CZ" sz="2000" dirty="0" err="1" smtClean="0"/>
              <a:t>travel</a:t>
            </a:r>
            <a:r>
              <a:rPr lang="cs-CZ" sz="2000" dirty="0" smtClean="0"/>
              <a:t>-</a:t>
            </a:r>
            <a:r>
              <a:rPr lang="cs-CZ" sz="2000" dirty="0" err="1" smtClean="0"/>
              <a:t>news</a:t>
            </a:r>
            <a:r>
              <a:rPr lang="cs-CZ" sz="2000" dirty="0" smtClean="0"/>
              <a:t>-</a:t>
            </a:r>
            <a:r>
              <a:rPr lang="cs-CZ" sz="2000" dirty="0" err="1" smtClean="0"/>
              <a:t>photos</a:t>
            </a:r>
            <a:r>
              <a:rPr lang="cs-CZ" sz="2000" dirty="0" smtClean="0"/>
              <a:t>-</a:t>
            </a:r>
            <a:r>
              <a:rPr lang="cs-CZ" sz="2000" dirty="0" err="1" smtClean="0"/>
              <a:t>stories.com</a:t>
            </a:r>
            <a:r>
              <a:rPr lang="cs-CZ" sz="2000" dirty="0" smtClean="0"/>
              <a:t>/2011/02/</a:t>
            </a:r>
            <a:r>
              <a:rPr lang="cs-CZ" sz="2000" dirty="0" err="1" smtClean="0"/>
              <a:t>struth</a:t>
            </a:r>
            <a:r>
              <a:rPr lang="cs-CZ" sz="2000" dirty="0" smtClean="0"/>
              <a:t>-</a:t>
            </a:r>
            <a:r>
              <a:rPr lang="cs-CZ" sz="2000" dirty="0" err="1" smtClean="0"/>
              <a:t>crossing</a:t>
            </a:r>
            <a:r>
              <a:rPr lang="cs-CZ" sz="2000" dirty="0" smtClean="0"/>
              <a:t>-line-</a:t>
            </a:r>
            <a:r>
              <a:rPr lang="cs-CZ" sz="2000" dirty="0" err="1" smtClean="0"/>
              <a:t>at</a:t>
            </a:r>
            <a:r>
              <a:rPr lang="cs-CZ" sz="2000" dirty="0" smtClean="0"/>
              <a:t>-</a:t>
            </a:r>
            <a:r>
              <a:rPr lang="cs-CZ" sz="2000" dirty="0" err="1" smtClean="0"/>
              <a:t>greenwich.html</a:t>
            </a:r>
            <a:endParaRPr lang="cs-CZ" sz="2000" dirty="0" smtClean="0"/>
          </a:p>
          <a:p>
            <a:r>
              <a:rPr lang="cs-CZ" sz="2000" b="1" dirty="0" smtClean="0"/>
              <a:t>London Palladium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2011-03-20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 http://img2.findthebest.com/</a:t>
            </a:r>
            <a:r>
              <a:rPr lang="cs-CZ" sz="2000" dirty="0" err="1" smtClean="0"/>
              <a:t>sites</a:t>
            </a:r>
            <a:r>
              <a:rPr lang="cs-CZ" sz="2000" dirty="0" smtClean="0"/>
              <a:t>/default/</a:t>
            </a:r>
            <a:r>
              <a:rPr lang="cs-CZ" sz="2000" dirty="0" err="1" smtClean="0"/>
              <a:t>files</a:t>
            </a:r>
            <a:r>
              <a:rPr lang="cs-CZ" sz="2000" dirty="0" smtClean="0"/>
              <a:t>/416/media/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/London_Palladium.</a:t>
            </a:r>
            <a:r>
              <a:rPr lang="cs-CZ" sz="2000" dirty="0" err="1" smtClean="0"/>
              <a:t>jpg</a:t>
            </a:r>
            <a:endParaRPr lang="cs-CZ" sz="2000" dirty="0" smtClean="0"/>
          </a:p>
          <a:p>
            <a:r>
              <a:rPr lang="cs-CZ" sz="2000" b="1" dirty="0" err="1" smtClean="0"/>
              <a:t>Downing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Street</a:t>
            </a:r>
            <a:r>
              <a:rPr lang="cs-CZ" sz="2000" b="1" dirty="0" smtClean="0"/>
              <a:t> 10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2011-03-20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 http://lodgeman-lodgeblog.blogspot.com/2010/05/10-downing-st.html?z#!/2010/05/10-downing-st.html</a:t>
            </a:r>
          </a:p>
          <a:p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Houses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Parliament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2011-03-20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 http://en.wikipedia.org/wiki/File:Parliament_at_Sunset.JPG</a:t>
            </a:r>
          </a:p>
          <a:p>
            <a:r>
              <a:rPr lang="cs-CZ" sz="2000" b="1" dirty="0" smtClean="0"/>
              <a:t>Buckinghamský palác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2011-03-20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 http://favouritemovie.webnode.cz/news/buckingham-palace/</a:t>
            </a:r>
          </a:p>
          <a:p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Tower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London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2011-03-20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 http://en.wikipedia.org/wiki/File:Tower_of_London,_April_2006.jpg</a:t>
            </a:r>
          </a:p>
          <a:p>
            <a:r>
              <a:rPr lang="cs-CZ" sz="2000" b="1" dirty="0" smtClean="0"/>
              <a:t>Řeka Temže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2011-03-20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 http://3daysinlondon.info/</a:t>
            </a:r>
            <a:r>
              <a:rPr lang="cs-CZ" sz="2000" dirty="0" err="1" smtClean="0"/>
              <a:t>wp</a:t>
            </a:r>
            <a:r>
              <a:rPr lang="cs-CZ" sz="2000" dirty="0" smtClean="0"/>
              <a:t>-</a:t>
            </a:r>
            <a:r>
              <a:rPr lang="cs-CZ" sz="2000" dirty="0" err="1" smtClean="0"/>
              <a:t>content</a:t>
            </a:r>
            <a:r>
              <a:rPr lang="cs-CZ" sz="2000" dirty="0" smtClean="0"/>
              <a:t>/</a:t>
            </a:r>
            <a:r>
              <a:rPr lang="cs-CZ" sz="2000" dirty="0" err="1" smtClean="0"/>
              <a:t>uploads</a:t>
            </a:r>
            <a:r>
              <a:rPr lang="cs-CZ" sz="2000" dirty="0" smtClean="0"/>
              <a:t>/2011/06/7-</a:t>
            </a:r>
            <a:r>
              <a:rPr lang="cs-CZ" sz="2000" dirty="0" err="1" smtClean="0"/>
              <a:t>River</a:t>
            </a:r>
            <a:r>
              <a:rPr lang="cs-CZ" sz="2000" dirty="0" smtClean="0"/>
              <a:t>-</a:t>
            </a:r>
            <a:r>
              <a:rPr lang="cs-CZ" sz="2000" dirty="0" err="1" smtClean="0"/>
              <a:t>Thames</a:t>
            </a:r>
            <a:r>
              <a:rPr lang="cs-CZ" sz="2000" dirty="0" smtClean="0"/>
              <a:t>-</a:t>
            </a:r>
            <a:r>
              <a:rPr lang="cs-CZ" sz="2000" dirty="0" err="1" smtClean="0"/>
              <a:t>at</a:t>
            </a:r>
            <a:r>
              <a:rPr lang="cs-CZ" sz="2000" dirty="0" smtClean="0"/>
              <a:t>-</a:t>
            </a:r>
            <a:r>
              <a:rPr lang="cs-CZ" sz="2000" dirty="0" err="1" smtClean="0"/>
              <a:t>night</a:t>
            </a:r>
            <a:r>
              <a:rPr lang="cs-CZ" sz="2000" dirty="0" smtClean="0"/>
              <a:t>-</a:t>
            </a:r>
            <a:r>
              <a:rPr lang="cs-CZ" sz="2000" dirty="0" err="1" smtClean="0"/>
              <a:t>looking</a:t>
            </a:r>
            <a:r>
              <a:rPr lang="cs-CZ" sz="2000" dirty="0" smtClean="0"/>
              <a:t>-</a:t>
            </a:r>
            <a:r>
              <a:rPr lang="cs-CZ" sz="2000" dirty="0" err="1" smtClean="0"/>
              <a:t>towards</a:t>
            </a:r>
            <a:r>
              <a:rPr lang="cs-CZ" sz="2000" dirty="0" smtClean="0"/>
              <a:t>-</a:t>
            </a:r>
            <a:r>
              <a:rPr lang="cs-CZ" sz="2000" dirty="0" err="1" smtClean="0"/>
              <a:t>Westminster</a:t>
            </a:r>
            <a:r>
              <a:rPr lang="cs-CZ" sz="2000" dirty="0" smtClean="0"/>
              <a:t>-</a:t>
            </a:r>
            <a:r>
              <a:rPr lang="cs-CZ" sz="2000" dirty="0" err="1" smtClean="0"/>
              <a:t>bridge.jpg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</TotalTime>
  <Words>339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The with place names Anotace: Materiál je určen pro žáky 8. ročníku a slouží k zopakování názvů nejznámějších londýnských památek a výkladu použití členu určitého s názvy míst.</vt:lpstr>
      <vt:lpstr>What is this?</vt:lpstr>
      <vt:lpstr>What is this?</vt:lpstr>
      <vt:lpstr>Odhadneš, kdy používáme „THE“ před názvy míst?</vt:lpstr>
      <vt:lpstr>POZOR - výjimky</vt:lpstr>
      <vt:lpstr>Nyní procvičuj - doplň člen, kde je to třeba</vt:lpstr>
      <vt:lpstr>Metodický návod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with place names</dc:title>
  <dc:creator>Lenočka</dc:creator>
  <cp:lastModifiedBy>Lenočka</cp:lastModifiedBy>
  <cp:revision>10</cp:revision>
  <dcterms:created xsi:type="dcterms:W3CDTF">2012-03-20T14:42:53Z</dcterms:created>
  <dcterms:modified xsi:type="dcterms:W3CDTF">2012-03-20T16:08:03Z</dcterms:modified>
</cp:coreProperties>
</file>