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2" r:id="rId3"/>
    <p:sldId id="257" r:id="rId4"/>
    <p:sldId id="259" r:id="rId5"/>
    <p:sldId id="260" r:id="rId6"/>
    <p:sldId id="261" r:id="rId7"/>
    <p:sldId id="263" r:id="rId8"/>
    <p:sldId id="264" r:id="rId9"/>
    <p:sldId id="265" r:id="rId10"/>
    <p:sldId id="258"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85" autoAdjust="0"/>
    <p:restoredTop sz="94624" autoAdjust="0"/>
  </p:normalViewPr>
  <p:slideViewPr>
    <p:cSldViewPr>
      <p:cViewPr varScale="1">
        <p:scale>
          <a:sx n="61" d="100"/>
          <a:sy n="61" d="100"/>
        </p:scale>
        <p:origin x="-648" y="-78"/>
      </p:cViewPr>
      <p:guideLst>
        <p:guide orient="horz" pos="2160"/>
        <p:guide pos="2880"/>
      </p:guideLst>
    </p:cSldViewPr>
  </p:slideViewPr>
  <p:outlineViewPr>
    <p:cViewPr>
      <p:scale>
        <a:sx n="33" d="100"/>
        <a:sy n="33" d="100"/>
      </p:scale>
      <p:origin x="210" y="14904"/>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Podnadpis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p:txBody>
          <a:bodyPr/>
          <a:lstStyle/>
          <a:p>
            <a:fld id="{22CFB2A1-395B-46DE-A1CF-F29EC78B6B7D}" type="datetimeFigureOut">
              <a:rPr lang="cs-CZ" smtClean="0"/>
              <a:pPr/>
              <a:t>6.11.2012</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7" name="Přímá spojovací čára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Elipsa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Elipsa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Zástupný symbol pro číslo snímku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7EDD52B-7050-47FF-AB28-D4773693BE12}" type="slidenum">
              <a:rPr lang="cs-CZ" smtClean="0"/>
              <a:pPr/>
              <a:t>‹#›</a:t>
            </a:fld>
            <a:endParaRPr lang="cs-CZ"/>
          </a:p>
        </p:txBody>
      </p:sp>
      <p:sp>
        <p:nvSpPr>
          <p:cNvPr id="8" name="Nadpis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solidFill>
                  <a:schemeClr val="accent3">
                    <a:shade val="75000"/>
                  </a:schemeClr>
                </a:solidFill>
              </a:defRPr>
            </a:lvl1p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22CFB2A1-395B-46DE-A1CF-F29EC78B6B7D}" type="datetimeFigureOut">
              <a:rPr lang="cs-CZ" smtClean="0"/>
              <a:pPr/>
              <a:t>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4361688" y="1026372"/>
            <a:ext cx="457200" cy="441325"/>
          </a:xfrm>
        </p:spPr>
        <p:txBody>
          <a:bodyPr/>
          <a:lstStyle/>
          <a:p>
            <a:fld id="{A7EDD52B-7050-47FF-AB28-D4773693BE12}" type="slidenum">
              <a:rPr lang="cs-CZ" smtClean="0"/>
              <a:pPr/>
              <a:t>‹#›</a:t>
            </a:fld>
            <a:endParaRPr lang="cs-CZ"/>
          </a:p>
        </p:txBody>
      </p:sp>
      <p:sp>
        <p:nvSpPr>
          <p:cNvPr id="8" name="Zástupný symbol pro obsah 7"/>
          <p:cNvSpPr>
            <a:spLocks noGrp="1"/>
          </p:cNvSpPr>
          <p:nvPr>
            <p:ph sz="quarter" idx="1"/>
          </p:nvPr>
        </p:nvSpPr>
        <p:spPr>
          <a:xfrm>
            <a:off x="301752" y="1527048"/>
            <a:ext cx="850392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13" name="Obdélník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Obdélník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Zástupný symbol pro zápatí 4"/>
          <p:cNvSpPr>
            <a:spLocks noGrp="1"/>
          </p:cNvSpPr>
          <p:nvPr>
            <p:ph type="ftr" sz="quarter" idx="11"/>
          </p:nvPr>
        </p:nvSpPr>
        <p:spPr/>
        <p:txBody>
          <a:bodyPr/>
          <a:lstStyle/>
          <a:p>
            <a:endParaRPr lang="cs-CZ"/>
          </a:p>
        </p:txBody>
      </p:sp>
      <p:sp>
        <p:nvSpPr>
          <p:cNvPr id="4" name="Zástupný symbol pro datum 3"/>
          <p:cNvSpPr>
            <a:spLocks noGrp="1"/>
          </p:cNvSpPr>
          <p:nvPr>
            <p:ph type="dt" sz="half" idx="10"/>
          </p:nvPr>
        </p:nvSpPr>
        <p:spPr/>
        <p:txBody>
          <a:bodyPr/>
          <a:lstStyle/>
          <a:p>
            <a:fld id="{22CFB2A1-395B-46DE-A1CF-F29EC78B6B7D}" type="datetimeFigureOut">
              <a:rPr lang="cs-CZ" smtClean="0"/>
              <a:pPr/>
              <a:t>6.11.2012</a:t>
            </a:fld>
            <a:endParaRPr lang="cs-CZ"/>
          </a:p>
        </p:txBody>
      </p:sp>
      <p:sp>
        <p:nvSpPr>
          <p:cNvPr id="8" name="Přímá spojovací čára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Elipsa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A7EDD52B-7050-47FF-AB28-D4773693BE12}" type="slidenum">
              <a:rPr lang="cs-CZ" smtClean="0"/>
              <a:pPr/>
              <a:t>‹#›</a:t>
            </a:fld>
            <a:endParaRPr lang="cs-CZ"/>
          </a:p>
        </p:txBody>
      </p:sp>
      <p:sp>
        <p:nvSpPr>
          <p:cNvPr id="2" name="Nadpis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758952"/>
          </a:xfrm>
        </p:spPr>
        <p:txBody>
          <a:body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a:xfrm>
            <a:off x="5791200" y="6409944"/>
            <a:ext cx="3044952" cy="365760"/>
          </a:xfrm>
        </p:spPr>
        <p:txBody>
          <a:bodyPr/>
          <a:lstStyle/>
          <a:p>
            <a:fld id="{22CFB2A1-395B-46DE-A1CF-F29EC78B6B7D}" type="datetimeFigureOut">
              <a:rPr lang="cs-CZ" smtClean="0"/>
              <a:pPr/>
              <a:t>6.11.2012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7EDD52B-7050-47FF-AB28-D4773693BE12}" type="slidenum">
              <a:rPr lang="cs-CZ" smtClean="0"/>
              <a:pPr/>
              <a:t>‹#›</a:t>
            </a:fld>
            <a:endParaRPr lang="cs-CZ"/>
          </a:p>
        </p:txBody>
      </p:sp>
      <p:sp>
        <p:nvSpPr>
          <p:cNvPr id="8" name="Přímá spojovací čára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Zástupný symbol pro obsah 9"/>
          <p:cNvSpPr>
            <a:spLocks noGrp="1"/>
          </p:cNvSpPr>
          <p:nvPr>
            <p:ph sz="half" idx="1"/>
          </p:nvPr>
        </p:nvSpPr>
        <p:spPr>
          <a:xfrm>
            <a:off x="301752"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obsah 11"/>
          <p:cNvSpPr>
            <a:spLocks noGrp="1"/>
          </p:cNvSpPr>
          <p:nvPr>
            <p:ph sz="half" idx="2"/>
          </p:nvPr>
        </p:nvSpPr>
        <p:spPr>
          <a:xfrm>
            <a:off x="4800600" y="1371600"/>
            <a:ext cx="4038600" cy="4681728"/>
          </a:xfrm>
        </p:spPr>
        <p:txBody>
          <a:bodyPr/>
          <a:lstStyle>
            <a:lvl1pPr>
              <a:defRPr sz="2500"/>
            </a:lvl1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1">
        <a:schemeClr val="bg2"/>
      </p:bgRef>
    </p:bg>
    <p:spTree>
      <p:nvGrpSpPr>
        <p:cNvPr id="1" name=""/>
        <p:cNvGrpSpPr/>
        <p:nvPr/>
      </p:nvGrpSpPr>
      <p:grpSpPr>
        <a:xfrm>
          <a:off x="0" y="0"/>
          <a:ext cx="0" cy="0"/>
          <a:chOff x="0" y="0"/>
          <a:chExt cx="0" cy="0"/>
        </a:xfrm>
      </p:grpSpPr>
      <p:sp>
        <p:nvSpPr>
          <p:cNvPr id="10" name="Přímá spojovací čára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Obdélník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Obdélník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Obdélník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bdélník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Zástupný symbol pro text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7" name="Zástupný symbol pro datum 6"/>
          <p:cNvSpPr>
            <a:spLocks noGrp="1"/>
          </p:cNvSpPr>
          <p:nvPr>
            <p:ph type="dt" sz="half" idx="10"/>
          </p:nvPr>
        </p:nvSpPr>
        <p:spPr/>
        <p:txBody>
          <a:bodyPr/>
          <a:lstStyle/>
          <a:p>
            <a:fld id="{22CFB2A1-395B-46DE-A1CF-F29EC78B6B7D}" type="datetimeFigureOut">
              <a:rPr lang="cs-CZ" smtClean="0"/>
              <a:pPr/>
              <a:t>6.11.2012</a:t>
            </a:fld>
            <a:endParaRPr lang="cs-CZ"/>
          </a:p>
        </p:txBody>
      </p:sp>
      <p:sp>
        <p:nvSpPr>
          <p:cNvPr id="8" name="Zástupný symbol pro zápatí 7"/>
          <p:cNvSpPr>
            <a:spLocks noGrp="1"/>
          </p:cNvSpPr>
          <p:nvPr>
            <p:ph type="ftr" sz="quarter" idx="11"/>
          </p:nvPr>
        </p:nvSpPr>
        <p:spPr>
          <a:xfrm>
            <a:off x="304800" y="6409944"/>
            <a:ext cx="3581400" cy="365760"/>
          </a:xfrm>
        </p:spPr>
        <p:txBody>
          <a:bodyPr/>
          <a:lstStyle/>
          <a:p>
            <a:endParaRPr lang="cs-CZ"/>
          </a:p>
        </p:txBody>
      </p:sp>
      <p:sp>
        <p:nvSpPr>
          <p:cNvPr id="15" name="Přímá spojovací čára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Zástupný symbol pro obsah 23"/>
          <p:cNvSpPr>
            <a:spLocks noGrp="1"/>
          </p:cNvSpPr>
          <p:nvPr>
            <p:ph sz="quarter" idx="2"/>
          </p:nvPr>
        </p:nvSpPr>
        <p:spPr>
          <a:xfrm>
            <a:off x="301752" y="2471383"/>
            <a:ext cx="4041648" cy="3818404"/>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6" name="Zástupný symbol pro obsah 25"/>
          <p:cNvSpPr>
            <a:spLocks noGrp="1"/>
          </p:cNvSpPr>
          <p:nvPr>
            <p:ph sz="quarter" idx="4"/>
          </p:nvPr>
        </p:nvSpPr>
        <p:spPr>
          <a:xfrm>
            <a:off x="4800600" y="2471383"/>
            <a:ext cx="4038600" cy="3822192"/>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5" name="Elipsa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Elipsa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Zástupný symbol pro číslo snímku 8"/>
          <p:cNvSpPr>
            <a:spLocks noGrp="1"/>
          </p:cNvSpPr>
          <p:nvPr>
            <p:ph type="sldNum" sz="quarter" idx="12"/>
          </p:nvPr>
        </p:nvSpPr>
        <p:spPr>
          <a:xfrm>
            <a:off x="4343400" y="1042416"/>
            <a:ext cx="457200" cy="441325"/>
          </a:xfrm>
        </p:spPr>
        <p:txBody>
          <a:bodyPr/>
          <a:lstStyle>
            <a:lvl1pPr algn="ctr">
              <a:defRPr/>
            </a:lvl1pPr>
          </a:lstStyle>
          <a:p>
            <a:fld id="{A7EDD52B-7050-47FF-AB28-D4773693BE12}" type="slidenum">
              <a:rPr lang="cs-CZ" smtClean="0"/>
              <a:pPr/>
              <a:t>‹#›</a:t>
            </a:fld>
            <a:endParaRPr lang="cs-CZ"/>
          </a:p>
        </p:txBody>
      </p:sp>
      <p:sp>
        <p:nvSpPr>
          <p:cNvPr id="23" name="Nadpis 22"/>
          <p:cNvSpPr>
            <a:spLocks noGrp="1"/>
          </p:cNvSpPr>
          <p:nvPr>
            <p:ph type="title"/>
          </p:nvPr>
        </p:nvSpPr>
        <p:spPr/>
        <p:txBody>
          <a:bodyPr rtlCol="0" anchor="b" anchorCtr="0"/>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22CFB2A1-395B-46DE-A1CF-F29EC78B6B7D}" type="datetimeFigureOut">
              <a:rPr lang="cs-CZ" smtClean="0"/>
              <a:pPr/>
              <a:t>6.11.2012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a:xfrm>
            <a:off x="4343400" y="1036020"/>
            <a:ext cx="457200" cy="441325"/>
          </a:xfrm>
        </p:spPr>
        <p:txBody>
          <a:bodyPr/>
          <a:lstStyle/>
          <a:p>
            <a:fld id="{A7EDD52B-7050-47FF-AB28-D4773693BE1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Obdélník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Obdélník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Zástupný symbol pro datum 1"/>
          <p:cNvSpPr>
            <a:spLocks noGrp="1"/>
          </p:cNvSpPr>
          <p:nvPr>
            <p:ph type="dt" sz="half" idx="10"/>
          </p:nvPr>
        </p:nvSpPr>
        <p:spPr/>
        <p:txBody>
          <a:bodyPr/>
          <a:lstStyle/>
          <a:p>
            <a:fld id="{22CFB2A1-395B-46DE-A1CF-F29EC78B6B7D}" type="datetimeFigureOut">
              <a:rPr lang="cs-CZ" smtClean="0"/>
              <a:pPr/>
              <a:t>6.11.2012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4267200" y="6324600"/>
            <a:ext cx="609600" cy="441324"/>
          </a:xfrm>
        </p:spPr>
        <p:txBody>
          <a:bodyPr/>
          <a:lstStyle>
            <a:lvl1pPr>
              <a:defRPr>
                <a:solidFill>
                  <a:srgbClr val="FFFFFF"/>
                </a:solidFill>
              </a:defRPr>
            </a:lvl1pPr>
          </a:lstStyle>
          <a:p>
            <a:fld id="{A7EDD52B-7050-47FF-AB28-D4773693BE1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9" name="Obdélník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Obdélník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bdélník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8" name="Obdélník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Přímá spojovací čára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Zástupný symbol pro obsah 19"/>
          <p:cNvSpPr>
            <a:spLocks noGrp="1"/>
          </p:cNvSpPr>
          <p:nvPr>
            <p:ph sz="quarter" idx="1"/>
          </p:nvPr>
        </p:nvSpPr>
        <p:spPr>
          <a:xfrm>
            <a:off x="3124200" y="685800"/>
            <a:ext cx="5638800" cy="54102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Elipsa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Elipsa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A7EDD52B-7050-47FF-AB28-D4773693BE12}" type="slidenum">
              <a:rPr lang="cs-CZ" smtClean="0"/>
              <a:pPr/>
              <a:t>‹#›</a:t>
            </a:fld>
            <a:endParaRPr lang="cs-CZ"/>
          </a:p>
        </p:txBody>
      </p:sp>
      <p:sp>
        <p:nvSpPr>
          <p:cNvPr id="21" name="Obdélník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p:txBody>
          <a:bodyPr/>
          <a:lstStyle/>
          <a:p>
            <a:fld id="{22CFB2A1-395B-46DE-A1CF-F29EC78B6B7D}" type="datetimeFigureOut">
              <a:rPr lang="cs-CZ" smtClean="0"/>
              <a:pPr/>
              <a:t>6.11.2012</a:t>
            </a:fld>
            <a:endParaRPr lang="cs-CZ"/>
          </a:p>
        </p:txBody>
      </p:sp>
      <p:sp>
        <p:nvSpPr>
          <p:cNvPr id="6" name="Zástupný symbol pro zápatí 5"/>
          <p:cNvSpPr>
            <a:spLocks noGrp="1"/>
          </p:cNvSpPr>
          <p:nvPr>
            <p:ph type="ftr" sz="quarter" idx="11"/>
          </p:nvPr>
        </p:nvSpPr>
        <p:spPr>
          <a:xfrm>
            <a:off x="301752" y="6410848"/>
            <a:ext cx="3383280" cy="365760"/>
          </a:xfrm>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1" name="Přímá spojovací čára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Obdélník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Obdélník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bdélník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Elipsa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Elipsa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Zástupný symbol pro číslo snímku 6"/>
          <p:cNvSpPr>
            <a:spLocks noGrp="1"/>
          </p:cNvSpPr>
          <p:nvPr>
            <p:ph type="sldNum" sz="quarter" idx="12"/>
          </p:nvPr>
        </p:nvSpPr>
        <p:spPr>
          <a:xfrm>
            <a:off x="1371600" y="312738"/>
            <a:ext cx="457200" cy="441325"/>
          </a:xfrm>
        </p:spPr>
        <p:txBody>
          <a:bodyPr/>
          <a:lstStyle/>
          <a:p>
            <a:fld id="{A7EDD52B-7050-47FF-AB28-D4773693BE12}" type="slidenum">
              <a:rPr lang="cs-CZ" smtClean="0"/>
              <a:pPr/>
              <a:t>‹#›</a:t>
            </a:fld>
            <a:endParaRPr lang="cs-CZ"/>
          </a:p>
        </p:txBody>
      </p:sp>
      <p:sp>
        <p:nvSpPr>
          <p:cNvPr id="2" name="Nadpis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3000375" y="609600"/>
            <a:ext cx="5867400" cy="4267200"/>
          </a:xfrm>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22" name="Obdélník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Zástupný symbol pro datum 4"/>
          <p:cNvSpPr>
            <a:spLocks noGrp="1"/>
          </p:cNvSpPr>
          <p:nvPr>
            <p:ph type="dt" sz="half" idx="10"/>
          </p:nvPr>
        </p:nvSpPr>
        <p:spPr>
          <a:xfrm>
            <a:off x="5788152" y="6404984"/>
            <a:ext cx="3044952" cy="365760"/>
          </a:xfrm>
        </p:spPr>
        <p:txBody>
          <a:bodyPr/>
          <a:lstStyle/>
          <a:p>
            <a:fld id="{22CFB2A1-395B-46DE-A1CF-F29EC78B6B7D}" type="datetimeFigureOut">
              <a:rPr lang="cs-CZ" smtClean="0"/>
              <a:pPr/>
              <a:t>6.11.2012</a:t>
            </a:fld>
            <a:endParaRPr lang="cs-CZ"/>
          </a:p>
        </p:txBody>
      </p:sp>
      <p:sp>
        <p:nvSpPr>
          <p:cNvPr id="6" name="Zástupný symbol pro zápatí 5"/>
          <p:cNvSpPr>
            <a:spLocks noGrp="1"/>
          </p:cNvSpPr>
          <p:nvPr>
            <p:ph type="ftr" sz="quarter" idx="11"/>
          </p:nvPr>
        </p:nvSpPr>
        <p:spPr>
          <a:xfrm>
            <a:off x="301752" y="6410848"/>
            <a:ext cx="3584448" cy="365760"/>
          </a:xfrm>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2CFB2A1-395B-46DE-A1CF-F29EC78B6B7D}" type="datetimeFigureOut">
              <a:rPr lang="cs-CZ" smtClean="0"/>
              <a:pPr/>
              <a:t>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7EDD52B-7050-47FF-AB28-D4773693BE12}"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2"/>
      </p:bgRef>
    </p:bg>
    <p:spTree>
      <p:nvGrpSpPr>
        <p:cNvPr id="1" name=""/>
        <p:cNvGrpSpPr/>
        <p:nvPr/>
      </p:nvGrpSpPr>
      <p:grpSpPr>
        <a:xfrm>
          <a:off x="0" y="0"/>
          <a:ext cx="0" cy="0"/>
          <a:chOff x="0" y="0"/>
          <a:chExt cx="0" cy="0"/>
        </a:xfrm>
      </p:grpSpPr>
      <p:sp>
        <p:nvSpPr>
          <p:cNvPr id="7" name="Obdélník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Obdélník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Obdélník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Obdélník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bdélník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Přímá spojovací čára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Elipsa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a:off x="6915912" y="3009901"/>
            <a:ext cx="457200" cy="441325"/>
          </a:xfrm>
        </p:spPr>
        <p:txBody>
          <a:bodyPr/>
          <a:lstStyle/>
          <a:p>
            <a:fld id="{A7EDD52B-7050-47FF-AB28-D4773693BE12}" type="slidenum">
              <a:rPr lang="cs-CZ" smtClean="0"/>
              <a:pPr/>
              <a:t>‹#›</a:t>
            </a:fld>
            <a:endParaRPr lang="cs-CZ"/>
          </a:p>
        </p:txBody>
      </p:sp>
      <p:sp>
        <p:nvSpPr>
          <p:cNvPr id="3" name="Zástupný symbol pro svislý text 2"/>
          <p:cNvSpPr>
            <a:spLocks noGrp="1"/>
          </p:cNvSpPr>
          <p:nvPr>
            <p:ph type="body" orient="vert" idx="1"/>
          </p:nvPr>
        </p:nvSpPr>
        <p:spPr>
          <a:xfrm>
            <a:off x="304800" y="304800"/>
            <a:ext cx="6553200" cy="5821366"/>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22CFB2A1-395B-46DE-A1CF-F29EC78B6B7D}" type="datetimeFigureOut">
              <a:rPr lang="cs-CZ" smtClean="0"/>
              <a:pPr/>
              <a:t>6.11.2012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2" name="Svislý nadpis 1"/>
          <p:cNvSpPr>
            <a:spLocks noGrp="1"/>
          </p:cNvSpPr>
          <p:nvPr>
            <p:ph type="title" orient="vert"/>
          </p:nvPr>
        </p:nvSpPr>
        <p:spPr>
          <a:xfrm>
            <a:off x="7391400" y="304801"/>
            <a:ext cx="1447800" cy="5851525"/>
          </a:xfrm>
        </p:spPr>
        <p:txBody>
          <a:bodyPr vert="eaVert"/>
          <a:lstStyle/>
          <a:p>
            <a:r>
              <a:rPr kumimoji="0" lang="cs-CZ" smtClean="0"/>
              <a:t>Klepnutím lze upravit styl předlohy nadpisů.</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Obdélník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Obdélník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Obdélník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Obdélník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Obdélník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Zástupný symbol pro datum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22CFB2A1-395B-46DE-A1CF-F29EC78B6B7D}" type="datetimeFigureOut">
              <a:rPr lang="cs-CZ" smtClean="0"/>
              <a:pPr/>
              <a:t>6.11.2012</a:t>
            </a:fld>
            <a:endParaRPr lang="cs-CZ"/>
          </a:p>
        </p:txBody>
      </p:sp>
      <p:sp>
        <p:nvSpPr>
          <p:cNvPr id="3" name="Zástupný symbol pro zápatí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cs-CZ"/>
          </a:p>
        </p:txBody>
      </p:sp>
      <p:sp>
        <p:nvSpPr>
          <p:cNvPr id="8" name="Obdélník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Přímá spojovací čára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Elipsa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Elipsa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A7EDD52B-7050-47FF-AB28-D4773693BE12}" type="slidenum">
              <a:rPr lang="cs-CZ" smtClean="0"/>
              <a:pPr/>
              <a:t>‹#›</a:t>
            </a:fld>
            <a:endParaRPr lang="cs-CZ"/>
          </a:p>
        </p:txBody>
      </p:sp>
      <p:sp>
        <p:nvSpPr>
          <p:cNvPr id="22" name="Zástupný symbol pro nadpis 21"/>
          <p:cNvSpPr>
            <a:spLocks noGrp="1"/>
          </p:cNvSpPr>
          <p:nvPr>
            <p:ph type="title"/>
          </p:nvPr>
        </p:nvSpPr>
        <p:spPr>
          <a:xfrm>
            <a:off x="301752" y="228600"/>
            <a:ext cx="8534400" cy="758952"/>
          </a:xfrm>
          <a:prstGeom prst="rect">
            <a:avLst/>
          </a:prstGeom>
        </p:spPr>
        <p:txBody>
          <a:bodyPr vert="horz" anchor="b">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371600" y="2819400"/>
            <a:ext cx="6400800" cy="3345904"/>
          </a:xfrm>
        </p:spPr>
        <p:txBody>
          <a:bodyPr>
            <a:normAutofit fontScale="92500" lnSpcReduction="10000"/>
          </a:bodyPr>
          <a:lstStyle/>
          <a:p>
            <a:pPr algn="l"/>
            <a:r>
              <a:rPr lang="cs-CZ" kern="0" dirty="0" smtClean="0">
                <a:solidFill>
                  <a:schemeClr val="tx1"/>
                </a:solidFill>
              </a:rPr>
              <a:t>Název školy: ZŠ </a:t>
            </a:r>
            <a:r>
              <a:rPr lang="cs-CZ" kern="0" dirty="0" err="1" smtClean="0">
                <a:solidFill>
                  <a:schemeClr val="tx1"/>
                </a:solidFill>
              </a:rPr>
              <a:t>štětí</a:t>
            </a:r>
            <a:r>
              <a:rPr lang="cs-CZ" kern="0" dirty="0" smtClean="0">
                <a:solidFill>
                  <a:schemeClr val="tx1"/>
                </a:solidFill>
              </a:rPr>
              <a:t>, Ostrovní 300</a:t>
            </a:r>
            <a:br>
              <a:rPr lang="cs-CZ" kern="0" dirty="0" smtClean="0">
                <a:solidFill>
                  <a:schemeClr val="tx1"/>
                </a:solidFill>
              </a:rPr>
            </a:br>
            <a:r>
              <a:rPr lang="cs-CZ" kern="0" dirty="0" smtClean="0">
                <a:solidFill>
                  <a:schemeClr val="tx1"/>
                </a:solidFill>
              </a:rPr>
              <a:t>Autor: Lenka </a:t>
            </a:r>
            <a:r>
              <a:rPr lang="cs-CZ" kern="0" dirty="0" err="1" smtClean="0">
                <a:solidFill>
                  <a:schemeClr val="tx1"/>
                </a:solidFill>
              </a:rPr>
              <a:t>Pizúrová</a:t>
            </a:r>
            <a:r>
              <a:rPr lang="cs-CZ" kern="0" dirty="0" smtClean="0">
                <a:solidFill>
                  <a:schemeClr val="tx1"/>
                </a:solidFill>
              </a:rPr>
              <a:t/>
            </a:r>
            <a:br>
              <a:rPr lang="cs-CZ" kern="0" dirty="0" smtClean="0">
                <a:solidFill>
                  <a:schemeClr val="tx1"/>
                </a:solidFill>
              </a:rPr>
            </a:br>
            <a:r>
              <a:rPr lang="cs-CZ" kern="0" dirty="0" smtClean="0">
                <a:solidFill>
                  <a:schemeClr val="tx1"/>
                </a:solidFill>
              </a:rPr>
              <a:t>Název materiálu: VY_32_INOVACE_AJ.8.10_</a:t>
            </a:r>
            <a:r>
              <a:rPr lang="cs-CZ" kern="0" dirty="0" err="1" smtClean="0">
                <a:solidFill>
                  <a:schemeClr val="tx1"/>
                </a:solidFill>
              </a:rPr>
              <a:t>asking</a:t>
            </a:r>
            <a:r>
              <a:rPr lang="cs-CZ" kern="0" dirty="0" smtClean="0">
                <a:solidFill>
                  <a:schemeClr val="tx1"/>
                </a:solidFill>
              </a:rPr>
              <a:t>_</a:t>
            </a:r>
            <a:r>
              <a:rPr lang="cs-CZ" kern="0" dirty="0" err="1" smtClean="0">
                <a:solidFill>
                  <a:schemeClr val="tx1"/>
                </a:solidFill>
              </a:rPr>
              <a:t>the</a:t>
            </a:r>
            <a:r>
              <a:rPr lang="cs-CZ" kern="0" dirty="0" smtClean="0">
                <a:solidFill>
                  <a:schemeClr val="tx1"/>
                </a:solidFill>
              </a:rPr>
              <a:t>_</a:t>
            </a:r>
            <a:r>
              <a:rPr lang="cs-CZ" kern="0" dirty="0" err="1" smtClean="0">
                <a:solidFill>
                  <a:schemeClr val="tx1"/>
                </a:solidFill>
              </a:rPr>
              <a:t>way</a:t>
            </a:r>
            <a:r>
              <a:rPr lang="cs-CZ" kern="0" dirty="0" smtClean="0">
                <a:solidFill>
                  <a:schemeClr val="tx1"/>
                </a:solidFill>
              </a:rPr>
              <a:t/>
            </a:r>
            <a:br>
              <a:rPr lang="cs-CZ" kern="0" dirty="0" smtClean="0">
                <a:solidFill>
                  <a:schemeClr val="tx1"/>
                </a:solidFill>
              </a:rPr>
            </a:br>
            <a:r>
              <a:rPr lang="cs-CZ" kern="0" dirty="0" smtClean="0">
                <a:solidFill>
                  <a:schemeClr val="tx1"/>
                </a:solidFill>
              </a:rPr>
              <a:t>Název: </a:t>
            </a:r>
            <a:r>
              <a:rPr lang="cs-CZ" kern="0" dirty="0" err="1" smtClean="0">
                <a:solidFill>
                  <a:schemeClr val="tx1"/>
                </a:solidFill>
              </a:rPr>
              <a:t>Asking</a:t>
            </a:r>
            <a:r>
              <a:rPr lang="cs-CZ" kern="0" dirty="0" smtClean="0">
                <a:solidFill>
                  <a:schemeClr val="tx1"/>
                </a:solidFill>
              </a:rPr>
              <a:t> </a:t>
            </a:r>
            <a:r>
              <a:rPr lang="cs-CZ" kern="0" dirty="0" err="1" smtClean="0">
                <a:solidFill>
                  <a:schemeClr val="tx1"/>
                </a:solidFill>
              </a:rPr>
              <a:t>the</a:t>
            </a:r>
            <a:r>
              <a:rPr lang="cs-CZ" kern="0" dirty="0" smtClean="0">
                <a:solidFill>
                  <a:schemeClr val="tx1"/>
                </a:solidFill>
              </a:rPr>
              <a:t> </a:t>
            </a:r>
            <a:r>
              <a:rPr lang="cs-CZ" kern="0" dirty="0" err="1" smtClean="0">
                <a:solidFill>
                  <a:schemeClr val="tx1"/>
                </a:solidFill>
              </a:rPr>
              <a:t>way</a:t>
            </a:r>
            <a:r>
              <a:rPr lang="cs-CZ" kern="0" dirty="0" smtClean="0">
                <a:solidFill>
                  <a:schemeClr val="tx1"/>
                </a:solidFill>
              </a:rPr>
              <a:t/>
            </a:r>
            <a:br>
              <a:rPr lang="cs-CZ" kern="0" dirty="0" smtClean="0">
                <a:solidFill>
                  <a:schemeClr val="tx1"/>
                </a:solidFill>
              </a:rPr>
            </a:br>
            <a:r>
              <a:rPr lang="cs-CZ" kern="0" dirty="0" smtClean="0">
                <a:solidFill>
                  <a:schemeClr val="tx1"/>
                </a:solidFill>
              </a:rPr>
              <a:t>Vzdělávací oblast: Jazyk a jazyková komunikace</a:t>
            </a:r>
            <a:br>
              <a:rPr lang="cs-CZ" kern="0" dirty="0" smtClean="0">
                <a:solidFill>
                  <a:schemeClr val="tx1"/>
                </a:solidFill>
              </a:rPr>
            </a:br>
            <a:r>
              <a:rPr lang="cs-CZ" kern="0" dirty="0" smtClean="0">
                <a:solidFill>
                  <a:schemeClr val="tx1"/>
                </a:solidFill>
              </a:rPr>
              <a:t>Vzdělávací obor: Cizí jazyk – anglický jazyk</a:t>
            </a:r>
            <a:br>
              <a:rPr lang="cs-CZ" kern="0" dirty="0" smtClean="0">
                <a:solidFill>
                  <a:schemeClr val="tx1"/>
                </a:solidFill>
              </a:rPr>
            </a:br>
            <a:r>
              <a:rPr lang="cs-CZ" kern="0" dirty="0" smtClean="0">
                <a:solidFill>
                  <a:schemeClr val="tx1"/>
                </a:solidFill>
              </a:rPr>
              <a:t>Téma:  Navigace</a:t>
            </a:r>
            <a:br>
              <a:rPr lang="cs-CZ" kern="0" dirty="0" smtClean="0">
                <a:solidFill>
                  <a:schemeClr val="tx1"/>
                </a:solidFill>
              </a:rPr>
            </a:br>
            <a:r>
              <a:rPr lang="cs-CZ" kern="0" dirty="0" smtClean="0">
                <a:solidFill>
                  <a:schemeClr val="tx1"/>
                </a:solidFill>
              </a:rPr>
              <a:t>Ročník: 8.</a:t>
            </a:r>
            <a:br>
              <a:rPr lang="cs-CZ" kern="0" dirty="0" smtClean="0">
                <a:solidFill>
                  <a:schemeClr val="tx1"/>
                </a:solidFill>
              </a:rPr>
            </a:br>
            <a:r>
              <a:rPr lang="cs-CZ" kern="0" dirty="0" smtClean="0">
                <a:solidFill>
                  <a:schemeClr val="tx1"/>
                </a:solidFill>
              </a:rPr>
              <a:t>Školní rok: 2011/2012</a:t>
            </a:r>
            <a:br>
              <a:rPr lang="cs-CZ" kern="0" dirty="0" smtClean="0">
                <a:solidFill>
                  <a:schemeClr val="tx1"/>
                </a:solidFill>
              </a:rPr>
            </a:br>
            <a:r>
              <a:rPr lang="cs-CZ" kern="0" dirty="0" smtClean="0">
                <a:solidFill>
                  <a:schemeClr val="tx1"/>
                </a:solidFill>
              </a:rPr>
              <a:t>Datum</a:t>
            </a:r>
            <a:r>
              <a:rPr lang="cs-CZ" kern="0" smtClean="0">
                <a:solidFill>
                  <a:schemeClr val="tx1"/>
                </a:solidFill>
              </a:rPr>
              <a:t>: 27. </a:t>
            </a:r>
            <a:r>
              <a:rPr lang="cs-CZ" kern="0" dirty="0" smtClean="0">
                <a:solidFill>
                  <a:schemeClr val="tx1"/>
                </a:solidFill>
              </a:rPr>
              <a:t>03. 2012</a:t>
            </a:r>
            <a:br>
              <a:rPr lang="cs-CZ" kern="0" dirty="0" smtClean="0">
                <a:solidFill>
                  <a:schemeClr val="tx1"/>
                </a:solidFill>
              </a:rPr>
            </a:br>
            <a:r>
              <a:rPr lang="cs-CZ" kern="0" dirty="0" smtClean="0">
                <a:solidFill>
                  <a:schemeClr val="tx1"/>
                </a:solidFill>
              </a:rPr>
              <a:t>Číslo operačního programu: CZ.1.07/1.4.00/21.1693</a:t>
            </a:r>
            <a:endParaRPr lang="cs-CZ" dirty="0" smtClean="0">
              <a:solidFill>
                <a:schemeClr val="tx1"/>
              </a:solidFill>
            </a:endParaRPr>
          </a:p>
          <a:p>
            <a:pPr algn="l"/>
            <a:endParaRPr lang="cs-CZ" dirty="0"/>
          </a:p>
        </p:txBody>
      </p:sp>
      <p:sp>
        <p:nvSpPr>
          <p:cNvPr id="2" name="Nadpis 1"/>
          <p:cNvSpPr>
            <a:spLocks noGrp="1"/>
          </p:cNvSpPr>
          <p:nvPr>
            <p:ph type="ctrTitle"/>
          </p:nvPr>
        </p:nvSpPr>
        <p:spPr>
          <a:xfrm>
            <a:off x="685800" y="381000"/>
            <a:ext cx="7772400" cy="1319808"/>
          </a:xfrm>
        </p:spPr>
        <p:txBody>
          <a:bodyPr>
            <a:normAutofit fontScale="90000"/>
          </a:bodyPr>
          <a:lstStyle/>
          <a:p>
            <a:r>
              <a:rPr lang="cs-CZ" b="1" dirty="0" smtClean="0"/>
              <a:t>ASKING THE WAY</a:t>
            </a:r>
            <a:br>
              <a:rPr lang="cs-CZ" b="1" dirty="0" smtClean="0"/>
            </a:br>
            <a:r>
              <a:rPr lang="cs-CZ" sz="2000" b="1" dirty="0" smtClean="0"/>
              <a:t>Anotace: </a:t>
            </a:r>
            <a:r>
              <a:rPr lang="cs-CZ" sz="2000" dirty="0" smtClean="0"/>
              <a:t>Materiál je určen žákům 8. ročníku a slouží k výkladu a procvičení navigace v anglickém jazyce.</a:t>
            </a:r>
            <a:endParaRPr lang="cs-CZ" b="1" dirty="0"/>
          </a:p>
        </p:txBody>
      </p:sp>
      <p:pic>
        <p:nvPicPr>
          <p:cNvPr id="4" name="Picture 4" descr="logo"/>
          <p:cNvPicPr>
            <a:picLocks noChangeAspect="1" noChangeArrowheads="1"/>
          </p:cNvPicPr>
          <p:nvPr/>
        </p:nvPicPr>
        <p:blipFill>
          <a:blip r:embed="rId2" cstate="print"/>
          <a:srcRect/>
          <a:stretch>
            <a:fillRect/>
          </a:stretch>
        </p:blipFill>
        <p:spPr bwMode="auto">
          <a:xfrm>
            <a:off x="251520" y="188640"/>
            <a:ext cx="1368152" cy="1152128"/>
          </a:xfrm>
          <a:prstGeom prst="rect">
            <a:avLst/>
          </a:prstGeom>
          <a:noFill/>
        </p:spPr>
      </p:pic>
      <p:pic>
        <p:nvPicPr>
          <p:cNvPr id="5" name="Obrázek 2" descr="OPVK_hor_zakladni_logolink_RGB_cz.jpg"/>
          <p:cNvPicPr>
            <a:picLocks noChangeAspect="1"/>
          </p:cNvPicPr>
          <p:nvPr/>
        </p:nvPicPr>
        <p:blipFill>
          <a:blip r:embed="rId3" cstate="print"/>
          <a:srcRect/>
          <a:stretch>
            <a:fillRect/>
          </a:stretch>
        </p:blipFill>
        <p:spPr bwMode="auto">
          <a:xfrm>
            <a:off x="2915816" y="5994514"/>
            <a:ext cx="4187315" cy="863486"/>
          </a:xfrm>
          <a:prstGeom prst="rect">
            <a:avLst/>
          </a:prstGeom>
          <a:noFill/>
          <a:ln w="9525">
            <a:noFill/>
            <a:miter lim="800000"/>
            <a:headEnd/>
            <a:tailEnd/>
          </a:ln>
          <a:effectLst>
            <a:outerShdw blurRad="50800" dist="38100" dir="2700000" algn="tl" rotWithShape="0">
              <a:prstClr val="black">
                <a:alpha val="40000"/>
              </a:prstClr>
            </a:outerShdw>
          </a:effec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ASKING THE WAY</a:t>
            </a:r>
            <a:endParaRPr lang="cs-CZ" dirty="0"/>
          </a:p>
        </p:txBody>
      </p:sp>
      <p:sp>
        <p:nvSpPr>
          <p:cNvPr id="3" name="Zástupný symbol pro obsah 2"/>
          <p:cNvSpPr>
            <a:spLocks noGrp="1"/>
          </p:cNvSpPr>
          <p:nvPr>
            <p:ph sz="quarter" idx="1"/>
          </p:nvPr>
        </p:nvSpPr>
        <p:spPr/>
        <p:txBody>
          <a:bodyPr/>
          <a:lstStyle/>
          <a:p>
            <a:pPr>
              <a:buFont typeface="Courier New" pitchFamily="49" charset="0"/>
              <a:buChar char="o"/>
            </a:pPr>
            <a:r>
              <a:rPr lang="en-GB" dirty="0" smtClean="0"/>
              <a:t>Excuse me. Is there a bank/supermarket … here?</a:t>
            </a:r>
            <a:endParaRPr lang="cs-CZ" dirty="0" smtClean="0"/>
          </a:p>
          <a:p>
            <a:pPr>
              <a:buFont typeface="Courier New" pitchFamily="49" charset="0"/>
              <a:buChar char="o"/>
            </a:pPr>
            <a:endParaRPr lang="cs-CZ" dirty="0" smtClean="0"/>
          </a:p>
          <a:p>
            <a:pPr algn="ctr">
              <a:buFont typeface="Courier New" pitchFamily="49" charset="0"/>
              <a:buChar char="o"/>
            </a:pPr>
            <a:endParaRPr lang="cs-CZ" dirty="0" smtClean="0"/>
          </a:p>
          <a:p>
            <a:pPr>
              <a:buFont typeface="Courier New" pitchFamily="49" charset="0"/>
              <a:buChar char="o"/>
            </a:pPr>
            <a:r>
              <a:rPr lang="cs-CZ" dirty="0" smtClean="0"/>
              <a:t>E</a:t>
            </a:r>
            <a:r>
              <a:rPr lang="en-GB" dirty="0" err="1" smtClean="0"/>
              <a:t>xcuse</a:t>
            </a:r>
            <a:r>
              <a:rPr lang="en-GB" dirty="0" smtClean="0"/>
              <a:t> me. How can I get to …?</a:t>
            </a:r>
            <a:endParaRPr lang="cs-CZ" dirty="0" smtClean="0"/>
          </a:p>
          <a:p>
            <a:pPr algn="ctr">
              <a:buNone/>
            </a:pPr>
            <a:endParaRPr lang="cs-CZ" dirty="0" smtClean="0"/>
          </a:p>
          <a:p>
            <a:pPr algn="r">
              <a:buNone/>
            </a:pPr>
            <a:endParaRPr lang="en-GB" dirty="0" smtClean="0"/>
          </a:p>
          <a:p>
            <a:pPr algn="r">
              <a:buFont typeface="Courier New" pitchFamily="49" charset="0"/>
              <a:buChar char="o"/>
            </a:pPr>
            <a:r>
              <a:rPr lang="en-GB" dirty="0" smtClean="0"/>
              <a:t>Excuse me. How do I get to …?</a:t>
            </a:r>
            <a:endParaRPr lang="en-GB" dirty="0"/>
          </a:p>
        </p:txBody>
      </p:sp>
      <p:pic>
        <p:nvPicPr>
          <p:cNvPr id="20482" name="Picture 2" descr="figurky,fotografie,metafory,navigace,obchody,podnikatelé,rozhodnutí,směry,větrné korouhvičky,volby"/>
          <p:cNvPicPr>
            <a:picLocks noChangeAspect="1" noChangeArrowheads="1"/>
          </p:cNvPicPr>
          <p:nvPr/>
        </p:nvPicPr>
        <p:blipFill>
          <a:blip r:embed="rId2" cstate="print"/>
          <a:srcRect/>
          <a:stretch>
            <a:fillRect/>
          </a:stretch>
        </p:blipFill>
        <p:spPr bwMode="auto">
          <a:xfrm>
            <a:off x="251521" y="3933056"/>
            <a:ext cx="2592288" cy="2303537"/>
          </a:xfrm>
          <a:prstGeom prst="rect">
            <a:avLst/>
          </a:prstGeom>
          <a:noFill/>
        </p:spPr>
      </p:pic>
      <p:pic>
        <p:nvPicPr>
          <p:cNvPr id="20484" name="Picture 4" descr="batohy,chlapci,fontány,fotografie,lidé,mapy,navigace,směry,vodní fontány"/>
          <p:cNvPicPr>
            <a:picLocks noChangeAspect="1" noChangeArrowheads="1"/>
          </p:cNvPicPr>
          <p:nvPr/>
        </p:nvPicPr>
        <p:blipFill>
          <a:blip r:embed="rId3" cstate="print"/>
          <a:srcRect/>
          <a:stretch>
            <a:fillRect/>
          </a:stretch>
        </p:blipFill>
        <p:spPr bwMode="auto">
          <a:xfrm>
            <a:off x="6012160" y="2132856"/>
            <a:ext cx="2411041" cy="2159521"/>
          </a:xfrm>
          <a:prstGeom prst="rect">
            <a:avLst/>
          </a:prstGeom>
          <a:noFill/>
        </p:spPr>
      </p:pic>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entr" presetSubtype="0" decel="100000" fill="hold" nodeType="clickEffect">
                                  <p:stCondLst>
                                    <p:cond delay="0"/>
                                  </p:stCondLst>
                                  <p:childTnLst>
                                    <p:set>
                                      <p:cBhvr>
                                        <p:cTn id="6" dur="1" fill="hold">
                                          <p:stCondLst>
                                            <p:cond delay="0"/>
                                          </p:stCondLst>
                                        </p:cTn>
                                        <p:tgtEl>
                                          <p:spTgt spid="20482"/>
                                        </p:tgtEl>
                                        <p:attrNameLst>
                                          <p:attrName>style.visibility</p:attrName>
                                        </p:attrNameLst>
                                      </p:cBhvr>
                                      <p:to>
                                        <p:strVal val="visible"/>
                                      </p:to>
                                    </p:set>
                                    <p:anim calcmode="lin" valueType="num">
                                      <p:cBhvr>
                                        <p:cTn id="7" dur="2000" fill="hold"/>
                                        <p:tgtEl>
                                          <p:spTgt spid="20482"/>
                                        </p:tgtEl>
                                        <p:attrNameLst>
                                          <p:attrName>ppt_w</p:attrName>
                                        </p:attrNameLst>
                                      </p:cBhvr>
                                      <p:tavLst>
                                        <p:tav tm="0">
                                          <p:val>
                                            <p:strVal val="#ppt_w+.3"/>
                                          </p:val>
                                        </p:tav>
                                        <p:tav tm="100000">
                                          <p:val>
                                            <p:strVal val="#ppt_w"/>
                                          </p:val>
                                        </p:tav>
                                      </p:tavLst>
                                    </p:anim>
                                    <p:anim calcmode="lin" valueType="num">
                                      <p:cBhvr>
                                        <p:cTn id="8" dur="2000" fill="hold"/>
                                        <p:tgtEl>
                                          <p:spTgt spid="20482"/>
                                        </p:tgtEl>
                                        <p:attrNameLst>
                                          <p:attrName>ppt_h</p:attrName>
                                        </p:attrNameLst>
                                      </p:cBhvr>
                                      <p:tavLst>
                                        <p:tav tm="0">
                                          <p:val>
                                            <p:strVal val="#ppt_h"/>
                                          </p:val>
                                        </p:tav>
                                        <p:tav tm="100000">
                                          <p:val>
                                            <p:strVal val="#ppt_h"/>
                                          </p:val>
                                        </p:tav>
                                      </p:tavLst>
                                    </p:anim>
                                    <p:animEffect transition="in" filter="fade">
                                      <p:cBhvr>
                                        <p:cTn id="9" dur="2000"/>
                                        <p:tgtEl>
                                          <p:spTgt spid="20482"/>
                                        </p:tgtEl>
                                      </p:cBhvr>
                                    </p:animEffect>
                                  </p:childTnLst>
                                </p:cTn>
                              </p:par>
                            </p:childTnLst>
                          </p:cTn>
                        </p:par>
                      </p:childTnLst>
                    </p:cTn>
                  </p:par>
                  <p:par>
                    <p:cTn id="10" fill="hold">
                      <p:stCondLst>
                        <p:cond delay="indefinite"/>
                      </p:stCondLst>
                      <p:childTnLst>
                        <p:par>
                          <p:cTn id="11" fill="hold">
                            <p:stCondLst>
                              <p:cond delay="0"/>
                            </p:stCondLst>
                            <p:childTnLst>
                              <p:par>
                                <p:cTn id="12" presetID="50" presetClass="entr" presetSubtype="0" decel="100000" fill="hold" nodeType="clickEffect">
                                  <p:stCondLst>
                                    <p:cond delay="0"/>
                                  </p:stCondLst>
                                  <p:childTnLst>
                                    <p:set>
                                      <p:cBhvr>
                                        <p:cTn id="13" dur="1" fill="hold">
                                          <p:stCondLst>
                                            <p:cond delay="0"/>
                                          </p:stCondLst>
                                        </p:cTn>
                                        <p:tgtEl>
                                          <p:spTgt spid="20484"/>
                                        </p:tgtEl>
                                        <p:attrNameLst>
                                          <p:attrName>style.visibility</p:attrName>
                                        </p:attrNameLst>
                                      </p:cBhvr>
                                      <p:to>
                                        <p:strVal val="visible"/>
                                      </p:to>
                                    </p:set>
                                    <p:anim calcmode="lin" valueType="num">
                                      <p:cBhvr>
                                        <p:cTn id="14" dur="2000" fill="hold"/>
                                        <p:tgtEl>
                                          <p:spTgt spid="20484"/>
                                        </p:tgtEl>
                                        <p:attrNameLst>
                                          <p:attrName>ppt_w</p:attrName>
                                        </p:attrNameLst>
                                      </p:cBhvr>
                                      <p:tavLst>
                                        <p:tav tm="0">
                                          <p:val>
                                            <p:strVal val="#ppt_w+.3"/>
                                          </p:val>
                                        </p:tav>
                                        <p:tav tm="100000">
                                          <p:val>
                                            <p:strVal val="#ppt_w"/>
                                          </p:val>
                                        </p:tav>
                                      </p:tavLst>
                                    </p:anim>
                                    <p:anim calcmode="lin" valueType="num">
                                      <p:cBhvr>
                                        <p:cTn id="15" dur="2000" fill="hold"/>
                                        <p:tgtEl>
                                          <p:spTgt spid="20484"/>
                                        </p:tgtEl>
                                        <p:attrNameLst>
                                          <p:attrName>ppt_h</p:attrName>
                                        </p:attrNameLst>
                                      </p:cBhvr>
                                      <p:tavLst>
                                        <p:tav tm="0">
                                          <p:val>
                                            <p:strVal val="#ppt_h"/>
                                          </p:val>
                                        </p:tav>
                                        <p:tav tm="100000">
                                          <p:val>
                                            <p:strVal val="#ppt_h"/>
                                          </p:val>
                                        </p:tav>
                                      </p:tavLst>
                                    </p:anim>
                                    <p:animEffect transition="in" filter="fade">
                                      <p:cBhvr>
                                        <p:cTn id="16" dur="2000"/>
                                        <p:tgtEl>
                                          <p:spTgt spid="204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DIRECTIONS</a:t>
            </a:r>
            <a:endParaRPr lang="cs-CZ" dirty="0"/>
          </a:p>
        </p:txBody>
      </p:sp>
      <p:pic>
        <p:nvPicPr>
          <p:cNvPr id="1026" name="Picture 2" descr="šipky,obchodní koncepty,obchody,znaky,koncepty,směrový,směry,následující,pokyny,vlevo,lidé,ukazující,ukazuje,šipky doprava"/>
          <p:cNvPicPr>
            <a:picLocks noChangeAspect="1" noChangeArrowheads="1"/>
          </p:cNvPicPr>
          <p:nvPr/>
        </p:nvPicPr>
        <p:blipFill>
          <a:blip r:embed="rId2" cstate="print"/>
          <a:srcRect/>
          <a:stretch>
            <a:fillRect/>
          </a:stretch>
        </p:blipFill>
        <p:spPr bwMode="auto">
          <a:xfrm>
            <a:off x="539552" y="1340768"/>
            <a:ext cx="3095625" cy="3095625"/>
          </a:xfrm>
          <a:prstGeom prst="rect">
            <a:avLst/>
          </a:prstGeom>
          <a:noFill/>
        </p:spPr>
      </p:pic>
      <p:pic>
        <p:nvPicPr>
          <p:cNvPr id="1028" name="Picture 4" descr="šipky,obchodní koncepty,obchody,znaky,koncepty,směrový,směry,následující,pokyny,vlevo,šipky doleva,lidé,ukazující,ukazuje"/>
          <p:cNvPicPr>
            <a:picLocks noChangeAspect="1" noChangeArrowheads="1"/>
          </p:cNvPicPr>
          <p:nvPr/>
        </p:nvPicPr>
        <p:blipFill>
          <a:blip r:embed="rId3" cstate="print"/>
          <a:srcRect/>
          <a:stretch>
            <a:fillRect/>
          </a:stretch>
        </p:blipFill>
        <p:spPr bwMode="auto">
          <a:xfrm>
            <a:off x="5220072" y="1340768"/>
            <a:ext cx="3095625" cy="3095625"/>
          </a:xfrm>
          <a:prstGeom prst="rect">
            <a:avLst/>
          </a:prstGeom>
          <a:noFill/>
        </p:spPr>
      </p:pic>
      <p:sp>
        <p:nvSpPr>
          <p:cNvPr id="5" name="TextovéPole 4"/>
          <p:cNvSpPr txBox="1"/>
          <p:nvPr/>
        </p:nvSpPr>
        <p:spPr>
          <a:xfrm>
            <a:off x="323528" y="4005064"/>
            <a:ext cx="2133918" cy="461665"/>
          </a:xfrm>
          <a:prstGeom prst="rect">
            <a:avLst/>
          </a:prstGeom>
          <a:noFill/>
        </p:spPr>
        <p:txBody>
          <a:bodyPr wrap="none" rtlCol="0">
            <a:spAutoFit/>
          </a:bodyPr>
          <a:lstStyle/>
          <a:p>
            <a:r>
              <a:rPr lang="en-GB" sz="2400" dirty="0" smtClean="0"/>
              <a:t>TURN RIGHT</a:t>
            </a:r>
          </a:p>
        </p:txBody>
      </p:sp>
      <p:sp>
        <p:nvSpPr>
          <p:cNvPr id="6" name="TextovéPole 5"/>
          <p:cNvSpPr txBox="1"/>
          <p:nvPr/>
        </p:nvSpPr>
        <p:spPr>
          <a:xfrm>
            <a:off x="323528" y="5085184"/>
            <a:ext cx="8212505" cy="1292662"/>
          </a:xfrm>
          <a:prstGeom prst="rect">
            <a:avLst/>
          </a:prstGeom>
          <a:noFill/>
        </p:spPr>
        <p:txBody>
          <a:bodyPr wrap="none" rtlCol="0">
            <a:spAutoFit/>
          </a:bodyPr>
          <a:lstStyle/>
          <a:p>
            <a:pPr>
              <a:lnSpc>
                <a:spcPct val="150000"/>
              </a:lnSpc>
            </a:pPr>
            <a:r>
              <a:rPr lang="en-GB" sz="2000" dirty="0" smtClean="0"/>
              <a:t>Take the first/second … turning on the right</a:t>
            </a:r>
            <a:r>
              <a:rPr lang="cs-CZ" sz="2000" dirty="0" smtClean="0"/>
              <a:t> – na 1./2. odbočce doprava</a:t>
            </a:r>
            <a:endParaRPr lang="en-GB" sz="2000" dirty="0" smtClean="0"/>
          </a:p>
          <a:p>
            <a:pPr>
              <a:lnSpc>
                <a:spcPct val="150000"/>
              </a:lnSpc>
            </a:pPr>
            <a:r>
              <a:rPr lang="en-GB" sz="2000" dirty="0" smtClean="0"/>
              <a:t>Take the first/second … turning on the left</a:t>
            </a:r>
            <a:r>
              <a:rPr lang="cs-CZ" sz="2000" dirty="0" smtClean="0"/>
              <a:t> – na 1./2. odbočce doleva</a:t>
            </a:r>
            <a:endParaRPr lang="en-GB" sz="2000" dirty="0" smtClean="0"/>
          </a:p>
          <a:p>
            <a:endParaRPr lang="cs-CZ" dirty="0"/>
          </a:p>
        </p:txBody>
      </p:sp>
      <p:sp>
        <p:nvSpPr>
          <p:cNvPr id="7" name="TextovéPole 6"/>
          <p:cNvSpPr txBox="1"/>
          <p:nvPr/>
        </p:nvSpPr>
        <p:spPr>
          <a:xfrm>
            <a:off x="6516216" y="3933056"/>
            <a:ext cx="1895071" cy="461665"/>
          </a:xfrm>
          <a:prstGeom prst="rect">
            <a:avLst/>
          </a:prstGeom>
          <a:noFill/>
        </p:spPr>
        <p:txBody>
          <a:bodyPr wrap="none" rtlCol="0">
            <a:spAutoFit/>
          </a:bodyPr>
          <a:lstStyle/>
          <a:p>
            <a:r>
              <a:rPr lang="cs-CZ" sz="2400" dirty="0" smtClean="0"/>
              <a:t>TURN LEFT</a:t>
            </a:r>
            <a:endParaRPr lang="cs-CZ" sz="2400" dirty="0"/>
          </a:p>
        </p:txBody>
      </p:sp>
    </p:spTree>
  </p:cSld>
  <p:clrMapOvr>
    <a:masterClrMapping/>
  </p:clrMapOvr>
  <p:transition spd="med">
    <p:pull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DIRECTIONS</a:t>
            </a:r>
            <a:endParaRPr lang="cs-CZ" dirty="0"/>
          </a:p>
        </p:txBody>
      </p:sp>
      <p:pic>
        <p:nvPicPr>
          <p:cNvPr id="16386" name="Picture 2" descr="fotografie,navigace,přeprava,řízení dopravy,šipky,směry,vodorovné značení,vpřed,značení cesty"/>
          <p:cNvPicPr>
            <a:picLocks noChangeAspect="1" noChangeArrowheads="1"/>
          </p:cNvPicPr>
          <p:nvPr/>
        </p:nvPicPr>
        <p:blipFill>
          <a:blip r:embed="rId2" cstate="print"/>
          <a:srcRect/>
          <a:stretch>
            <a:fillRect/>
          </a:stretch>
        </p:blipFill>
        <p:spPr bwMode="auto">
          <a:xfrm>
            <a:off x="0" y="1484784"/>
            <a:ext cx="3095625" cy="3095625"/>
          </a:xfrm>
          <a:prstGeom prst="rect">
            <a:avLst/>
          </a:prstGeom>
          <a:noFill/>
        </p:spPr>
      </p:pic>
      <p:pic>
        <p:nvPicPr>
          <p:cNvPr id="16388" name="Picture 4" descr="budovy,Evropa,Kyjev,místa,mosty,přeprava,putování,Ukrajina"/>
          <p:cNvPicPr>
            <a:picLocks noChangeAspect="1" noChangeArrowheads="1"/>
          </p:cNvPicPr>
          <p:nvPr/>
        </p:nvPicPr>
        <p:blipFill>
          <a:blip r:embed="rId3" cstate="print"/>
          <a:srcRect/>
          <a:stretch>
            <a:fillRect/>
          </a:stretch>
        </p:blipFill>
        <p:spPr bwMode="auto">
          <a:xfrm>
            <a:off x="4572000" y="1628800"/>
            <a:ext cx="3960440" cy="2592288"/>
          </a:xfrm>
          <a:prstGeom prst="rect">
            <a:avLst/>
          </a:prstGeom>
          <a:noFill/>
        </p:spPr>
      </p:pic>
      <p:sp>
        <p:nvSpPr>
          <p:cNvPr id="6" name="TextovéPole 5"/>
          <p:cNvSpPr txBox="1"/>
          <p:nvPr/>
        </p:nvSpPr>
        <p:spPr>
          <a:xfrm>
            <a:off x="323528" y="4653136"/>
            <a:ext cx="3449983" cy="830997"/>
          </a:xfrm>
          <a:prstGeom prst="rect">
            <a:avLst/>
          </a:prstGeom>
          <a:noFill/>
        </p:spPr>
        <p:txBody>
          <a:bodyPr wrap="none" rtlCol="0">
            <a:spAutoFit/>
          </a:bodyPr>
          <a:lstStyle/>
          <a:p>
            <a:r>
              <a:rPr lang="cs-CZ" sz="2400" dirty="0" smtClean="0"/>
              <a:t>GO STRAIGHT ON</a:t>
            </a:r>
          </a:p>
          <a:p>
            <a:r>
              <a:rPr lang="cs-CZ" sz="2400" dirty="0" smtClean="0"/>
              <a:t>GO ALONG THE ROAD</a:t>
            </a:r>
            <a:endParaRPr lang="cs-CZ" sz="2400" dirty="0"/>
          </a:p>
        </p:txBody>
      </p:sp>
      <p:sp>
        <p:nvSpPr>
          <p:cNvPr id="7" name="TextovéPole 6"/>
          <p:cNvSpPr txBox="1"/>
          <p:nvPr/>
        </p:nvSpPr>
        <p:spPr>
          <a:xfrm>
            <a:off x="4572000" y="3212976"/>
            <a:ext cx="4120039" cy="461665"/>
          </a:xfrm>
          <a:prstGeom prst="rect">
            <a:avLst/>
          </a:prstGeom>
          <a:noFill/>
        </p:spPr>
        <p:txBody>
          <a:bodyPr wrap="none" rtlCol="0">
            <a:spAutoFit/>
          </a:bodyPr>
          <a:lstStyle/>
          <a:p>
            <a:r>
              <a:rPr lang="cs-CZ" sz="2400" dirty="0" smtClean="0"/>
              <a:t>OVER THE BRIDGE/RIVER</a:t>
            </a:r>
            <a:endParaRPr lang="cs-CZ" sz="2400" dirty="0"/>
          </a:p>
        </p:txBody>
      </p:sp>
      <p:pic>
        <p:nvPicPr>
          <p:cNvPr id="8" name="Picture 2" descr="doprava,dopravní značení,dopravní značky,EU,Evropa,Evropská unie,Evropské,kolotoče,kruhové objezdy,kruhy,objezd,šipky,značky"/>
          <p:cNvPicPr>
            <a:picLocks noChangeAspect="1" noChangeArrowheads="1"/>
          </p:cNvPicPr>
          <p:nvPr/>
        </p:nvPicPr>
        <p:blipFill>
          <a:blip r:embed="rId4" cstate="print"/>
          <a:srcRect/>
          <a:stretch>
            <a:fillRect/>
          </a:stretch>
        </p:blipFill>
        <p:spPr bwMode="auto">
          <a:xfrm>
            <a:off x="5292080" y="3789040"/>
            <a:ext cx="2304256" cy="2015505"/>
          </a:xfrm>
          <a:prstGeom prst="rect">
            <a:avLst/>
          </a:prstGeom>
          <a:noFill/>
        </p:spPr>
      </p:pic>
      <p:sp>
        <p:nvSpPr>
          <p:cNvPr id="10" name="TextovéPole 9"/>
          <p:cNvSpPr txBox="1"/>
          <p:nvPr/>
        </p:nvSpPr>
        <p:spPr>
          <a:xfrm>
            <a:off x="4355976" y="5805264"/>
            <a:ext cx="4323620" cy="461665"/>
          </a:xfrm>
          <a:prstGeom prst="rect">
            <a:avLst/>
          </a:prstGeom>
          <a:noFill/>
        </p:spPr>
        <p:txBody>
          <a:bodyPr wrap="none" rtlCol="0">
            <a:spAutoFit/>
          </a:bodyPr>
          <a:lstStyle/>
          <a:p>
            <a:r>
              <a:rPr lang="cs-CZ" sz="2400" dirty="0" smtClean="0"/>
              <a:t>ROUND THE ROUNDABOUT</a:t>
            </a:r>
            <a:endParaRPr lang="cs-CZ" sz="2400" dirty="0"/>
          </a:p>
        </p:txBody>
      </p:sp>
    </p:spTree>
  </p:cSld>
  <p:clrMapOvr>
    <a:masterClrMapping/>
  </p:clrMapOvr>
  <p:transition spd="slow">
    <p:split dir="in"/>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DIRECTIONS</a:t>
            </a:r>
            <a:endParaRPr lang="cs-CZ" dirty="0"/>
          </a:p>
        </p:txBody>
      </p:sp>
      <p:sp>
        <p:nvSpPr>
          <p:cNvPr id="4" name="Obdélník 3"/>
          <p:cNvSpPr/>
          <p:nvPr/>
        </p:nvSpPr>
        <p:spPr>
          <a:xfrm>
            <a:off x="539552" y="1988840"/>
            <a:ext cx="2664296" cy="914400"/>
          </a:xfrm>
          <a:prstGeom prst="rect">
            <a:avLst/>
          </a:prstGeom>
          <a:solidFill>
            <a:srgbClr val="660066"/>
          </a:solid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6" name="Přímá spojovací šipka 5"/>
          <p:cNvCxnSpPr/>
          <p:nvPr/>
        </p:nvCxnSpPr>
        <p:spPr>
          <a:xfrm>
            <a:off x="683568" y="3140968"/>
            <a:ext cx="2376264" cy="0"/>
          </a:xfrm>
          <a:prstGeom prst="straightConnector1">
            <a:avLst/>
          </a:prstGeom>
          <a:ln>
            <a:solidFill>
              <a:srgbClr val="00B050"/>
            </a:solidFill>
            <a:tailEnd type="arrow"/>
          </a:ln>
        </p:spPr>
        <p:style>
          <a:lnRef idx="3">
            <a:schemeClr val="dk1"/>
          </a:lnRef>
          <a:fillRef idx="0">
            <a:schemeClr val="dk1"/>
          </a:fillRef>
          <a:effectRef idx="2">
            <a:schemeClr val="dk1"/>
          </a:effectRef>
          <a:fontRef idx="minor">
            <a:schemeClr val="tx1"/>
          </a:fontRef>
        </p:style>
      </p:cxnSp>
      <p:sp>
        <p:nvSpPr>
          <p:cNvPr id="8" name="Obdélník 7"/>
          <p:cNvSpPr/>
          <p:nvPr/>
        </p:nvSpPr>
        <p:spPr>
          <a:xfrm>
            <a:off x="4932040" y="1988840"/>
            <a:ext cx="914400" cy="914400"/>
          </a:xfrm>
          <a:prstGeom prst="rect">
            <a:avLst/>
          </a:prstGeom>
          <a:solidFill>
            <a:srgbClr val="660066"/>
          </a:solid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 name="Přímá spojovací čára 9"/>
          <p:cNvCxnSpPr/>
          <p:nvPr/>
        </p:nvCxnSpPr>
        <p:spPr>
          <a:xfrm>
            <a:off x="6444208" y="1700808"/>
            <a:ext cx="0" cy="1440160"/>
          </a:xfrm>
          <a:prstGeom prst="line">
            <a:avLst/>
          </a:prstGeom>
          <a:ln>
            <a:solidFill>
              <a:srgbClr val="00B050"/>
            </a:solidFill>
          </a:ln>
        </p:spPr>
        <p:style>
          <a:lnRef idx="3">
            <a:schemeClr val="dk1"/>
          </a:lnRef>
          <a:fillRef idx="0">
            <a:schemeClr val="dk1"/>
          </a:fillRef>
          <a:effectRef idx="2">
            <a:schemeClr val="dk1"/>
          </a:effectRef>
          <a:fontRef idx="minor">
            <a:schemeClr val="tx1"/>
          </a:fontRef>
        </p:style>
      </p:cxnSp>
      <p:sp>
        <p:nvSpPr>
          <p:cNvPr id="12" name="Obdélník 11"/>
          <p:cNvSpPr/>
          <p:nvPr/>
        </p:nvSpPr>
        <p:spPr>
          <a:xfrm>
            <a:off x="7092280" y="1988840"/>
            <a:ext cx="914400" cy="914400"/>
          </a:xfrm>
          <a:prstGeom prst="rect">
            <a:avLst/>
          </a:prstGeom>
          <a:solidFill>
            <a:srgbClr val="660066"/>
          </a:solid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4" name="Přímá spojovací čára 13"/>
          <p:cNvCxnSpPr/>
          <p:nvPr/>
        </p:nvCxnSpPr>
        <p:spPr>
          <a:xfrm>
            <a:off x="539552" y="4365104"/>
            <a:ext cx="0" cy="1368152"/>
          </a:xfrm>
          <a:prstGeom prst="line">
            <a:avLst/>
          </a:prstGeom>
          <a:ln>
            <a:solidFill>
              <a:srgbClr val="00B050"/>
            </a:solidFill>
          </a:ln>
        </p:spPr>
        <p:style>
          <a:lnRef idx="3">
            <a:schemeClr val="dk1"/>
          </a:lnRef>
          <a:fillRef idx="0">
            <a:schemeClr val="dk1"/>
          </a:fillRef>
          <a:effectRef idx="2">
            <a:schemeClr val="dk1"/>
          </a:effectRef>
          <a:fontRef idx="minor">
            <a:schemeClr val="tx1"/>
          </a:fontRef>
        </p:style>
      </p:cxnSp>
      <p:cxnSp>
        <p:nvCxnSpPr>
          <p:cNvPr id="16" name="Přímá spojovací čára 15"/>
          <p:cNvCxnSpPr/>
          <p:nvPr/>
        </p:nvCxnSpPr>
        <p:spPr>
          <a:xfrm>
            <a:off x="539552" y="4365104"/>
            <a:ext cx="1296144" cy="0"/>
          </a:xfrm>
          <a:prstGeom prst="line">
            <a:avLst/>
          </a:prstGeom>
          <a:ln>
            <a:solidFill>
              <a:srgbClr val="00B050"/>
            </a:solidFill>
          </a:ln>
        </p:spPr>
        <p:style>
          <a:lnRef idx="3">
            <a:schemeClr val="dk1"/>
          </a:lnRef>
          <a:fillRef idx="0">
            <a:schemeClr val="dk1"/>
          </a:fillRef>
          <a:effectRef idx="2">
            <a:schemeClr val="dk1"/>
          </a:effectRef>
          <a:fontRef idx="minor">
            <a:schemeClr val="tx1"/>
          </a:fontRef>
        </p:style>
      </p:cxnSp>
      <p:sp>
        <p:nvSpPr>
          <p:cNvPr id="17" name="Obdélník 16"/>
          <p:cNvSpPr/>
          <p:nvPr/>
        </p:nvSpPr>
        <p:spPr>
          <a:xfrm>
            <a:off x="539552" y="4365104"/>
            <a:ext cx="648072" cy="576064"/>
          </a:xfrm>
          <a:prstGeom prst="rect">
            <a:avLst/>
          </a:prstGeom>
          <a:solidFill>
            <a:srgbClr val="660066"/>
          </a:solid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p:cNvSpPr/>
          <p:nvPr/>
        </p:nvSpPr>
        <p:spPr>
          <a:xfrm>
            <a:off x="6084168" y="4797152"/>
            <a:ext cx="914400" cy="914400"/>
          </a:xfrm>
          <a:prstGeom prst="rect">
            <a:avLst/>
          </a:prstGeom>
          <a:solidFill>
            <a:srgbClr val="660066"/>
          </a:solidFill>
          <a:ln w="190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Zahnutá šipka nahoru 18"/>
          <p:cNvSpPr/>
          <p:nvPr/>
        </p:nvSpPr>
        <p:spPr>
          <a:xfrm>
            <a:off x="5724128" y="4941168"/>
            <a:ext cx="1800200" cy="864096"/>
          </a:xfrm>
          <a:prstGeom prst="curvedUpArrow">
            <a:avLst/>
          </a:prstGeom>
          <a:solidFill>
            <a:srgbClr val="00B050"/>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20" name="TextovéPole 19"/>
          <p:cNvSpPr txBox="1"/>
          <p:nvPr/>
        </p:nvSpPr>
        <p:spPr>
          <a:xfrm>
            <a:off x="899592" y="3284984"/>
            <a:ext cx="1468672" cy="461665"/>
          </a:xfrm>
          <a:prstGeom prst="rect">
            <a:avLst/>
          </a:prstGeom>
          <a:noFill/>
        </p:spPr>
        <p:txBody>
          <a:bodyPr wrap="none" rtlCol="0">
            <a:spAutoFit/>
          </a:bodyPr>
          <a:lstStyle/>
          <a:p>
            <a:r>
              <a:rPr lang="cs-CZ" sz="2400" dirty="0" smtClean="0"/>
              <a:t>GO PAST</a:t>
            </a:r>
            <a:endParaRPr lang="cs-CZ" sz="2400" dirty="0"/>
          </a:p>
        </p:txBody>
      </p:sp>
      <p:sp>
        <p:nvSpPr>
          <p:cNvPr id="21" name="TextovéPole 20"/>
          <p:cNvSpPr txBox="1"/>
          <p:nvPr/>
        </p:nvSpPr>
        <p:spPr>
          <a:xfrm>
            <a:off x="4139952" y="3068960"/>
            <a:ext cx="2199641" cy="461665"/>
          </a:xfrm>
          <a:prstGeom prst="rect">
            <a:avLst/>
          </a:prstGeom>
          <a:noFill/>
        </p:spPr>
        <p:txBody>
          <a:bodyPr wrap="none" rtlCol="0">
            <a:spAutoFit/>
          </a:bodyPr>
          <a:lstStyle/>
          <a:p>
            <a:r>
              <a:rPr lang="cs-CZ" sz="2400" dirty="0" smtClean="0"/>
              <a:t>ON THE LEFT</a:t>
            </a:r>
            <a:endParaRPr lang="cs-CZ" sz="2400" dirty="0"/>
          </a:p>
        </p:txBody>
      </p:sp>
      <p:sp>
        <p:nvSpPr>
          <p:cNvPr id="22" name="TextovéPole 21"/>
          <p:cNvSpPr txBox="1"/>
          <p:nvPr/>
        </p:nvSpPr>
        <p:spPr>
          <a:xfrm>
            <a:off x="6516216" y="3068960"/>
            <a:ext cx="2438488" cy="461665"/>
          </a:xfrm>
          <a:prstGeom prst="rect">
            <a:avLst/>
          </a:prstGeom>
          <a:noFill/>
        </p:spPr>
        <p:txBody>
          <a:bodyPr wrap="none" rtlCol="0">
            <a:spAutoFit/>
          </a:bodyPr>
          <a:lstStyle/>
          <a:p>
            <a:r>
              <a:rPr lang="cs-CZ" sz="2400" dirty="0" smtClean="0"/>
              <a:t>ON THE RIGHT</a:t>
            </a:r>
            <a:endParaRPr lang="cs-CZ" sz="2400" dirty="0"/>
          </a:p>
        </p:txBody>
      </p:sp>
      <p:sp>
        <p:nvSpPr>
          <p:cNvPr id="23" name="TextovéPole 22"/>
          <p:cNvSpPr txBox="1"/>
          <p:nvPr/>
        </p:nvSpPr>
        <p:spPr>
          <a:xfrm>
            <a:off x="755576" y="5517232"/>
            <a:ext cx="2733441" cy="461665"/>
          </a:xfrm>
          <a:prstGeom prst="rect">
            <a:avLst/>
          </a:prstGeom>
          <a:noFill/>
        </p:spPr>
        <p:txBody>
          <a:bodyPr wrap="none" rtlCol="0">
            <a:spAutoFit/>
          </a:bodyPr>
          <a:lstStyle/>
          <a:p>
            <a:r>
              <a:rPr lang="cs-CZ" sz="2400" dirty="0" smtClean="0"/>
              <a:t>ON THE CORNER</a:t>
            </a:r>
            <a:endParaRPr lang="cs-CZ" sz="2400" dirty="0"/>
          </a:p>
        </p:txBody>
      </p:sp>
      <p:sp>
        <p:nvSpPr>
          <p:cNvPr id="24" name="TextovéPole 23"/>
          <p:cNvSpPr txBox="1"/>
          <p:nvPr/>
        </p:nvSpPr>
        <p:spPr>
          <a:xfrm>
            <a:off x="6660232" y="5877272"/>
            <a:ext cx="1300356" cy="461665"/>
          </a:xfrm>
          <a:prstGeom prst="rect">
            <a:avLst/>
          </a:prstGeom>
          <a:noFill/>
        </p:spPr>
        <p:txBody>
          <a:bodyPr wrap="none" rtlCol="0">
            <a:spAutoFit/>
          </a:bodyPr>
          <a:lstStyle/>
          <a:p>
            <a:r>
              <a:rPr lang="cs-CZ" sz="2400" dirty="0" smtClean="0"/>
              <a:t>UNDER</a:t>
            </a:r>
            <a:endParaRPr lang="cs-CZ" sz="2400" dirty="0"/>
          </a:p>
        </p:txBody>
      </p:sp>
    </p:spTree>
  </p:cSld>
  <p:clrMapOvr>
    <a:masterClrMapping/>
  </p:clrMapOvr>
  <p:transition spd="slow">
    <p:split/>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PRACTICE – </a:t>
            </a:r>
            <a:r>
              <a:rPr lang="en-GB" dirty="0" smtClean="0"/>
              <a:t>Where do you go?</a:t>
            </a:r>
            <a:endParaRPr lang="en-GB" dirty="0"/>
          </a:p>
        </p:txBody>
      </p:sp>
      <p:pic>
        <p:nvPicPr>
          <p:cNvPr id="19460" name="Picture 4" descr="http://english-zone.com/gfx/map-city01.gif"/>
          <p:cNvPicPr>
            <a:picLocks noChangeAspect="1" noChangeArrowheads="1"/>
          </p:cNvPicPr>
          <p:nvPr/>
        </p:nvPicPr>
        <p:blipFill>
          <a:blip r:embed="rId2" cstate="print"/>
          <a:srcRect/>
          <a:stretch>
            <a:fillRect/>
          </a:stretch>
        </p:blipFill>
        <p:spPr bwMode="auto">
          <a:xfrm>
            <a:off x="0" y="1772816"/>
            <a:ext cx="6588224" cy="4608512"/>
          </a:xfrm>
          <a:prstGeom prst="rect">
            <a:avLst/>
          </a:prstGeom>
          <a:noFill/>
        </p:spPr>
      </p:pic>
      <p:cxnSp>
        <p:nvCxnSpPr>
          <p:cNvPr id="9" name="Přímá spojovací šipka 8"/>
          <p:cNvCxnSpPr/>
          <p:nvPr/>
        </p:nvCxnSpPr>
        <p:spPr>
          <a:xfrm flipV="1">
            <a:off x="3203848" y="4221088"/>
            <a:ext cx="0" cy="187220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11" name="Přímá spojovací šipka 10"/>
          <p:cNvCxnSpPr/>
          <p:nvPr/>
        </p:nvCxnSpPr>
        <p:spPr>
          <a:xfrm flipH="1">
            <a:off x="683568" y="4221088"/>
            <a:ext cx="2520280"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1" name="Přímá spojovací šipka 20"/>
          <p:cNvCxnSpPr/>
          <p:nvPr/>
        </p:nvCxnSpPr>
        <p:spPr>
          <a:xfrm flipV="1">
            <a:off x="683568" y="2708920"/>
            <a:ext cx="0" cy="1512168"/>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cxnSp>
        <p:nvCxnSpPr>
          <p:cNvPr id="23" name="Přímá spojovací šipka 22"/>
          <p:cNvCxnSpPr/>
          <p:nvPr/>
        </p:nvCxnSpPr>
        <p:spPr>
          <a:xfrm>
            <a:off x="683568" y="2708920"/>
            <a:ext cx="864096" cy="0"/>
          </a:xfrm>
          <a:prstGeom prst="straightConnector1">
            <a:avLst/>
          </a:prstGeom>
          <a:ln>
            <a:tailEnd type="arrow"/>
          </a:ln>
        </p:spPr>
        <p:style>
          <a:lnRef idx="3">
            <a:schemeClr val="dk1"/>
          </a:lnRef>
          <a:fillRef idx="0">
            <a:schemeClr val="dk1"/>
          </a:fillRef>
          <a:effectRef idx="2">
            <a:schemeClr val="dk1"/>
          </a:effectRef>
          <a:fontRef idx="minor">
            <a:schemeClr val="tx1"/>
          </a:fontRef>
        </p:style>
      </p:cxnSp>
      <p:sp>
        <p:nvSpPr>
          <p:cNvPr id="24" name="Šipka nahoru 23"/>
          <p:cNvSpPr/>
          <p:nvPr/>
        </p:nvSpPr>
        <p:spPr>
          <a:xfrm>
            <a:off x="1331640" y="2348880"/>
            <a:ext cx="216024" cy="28803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5" name="TextovéPole 24"/>
          <p:cNvSpPr txBox="1"/>
          <p:nvPr/>
        </p:nvSpPr>
        <p:spPr>
          <a:xfrm>
            <a:off x="6516216" y="1700808"/>
            <a:ext cx="2683748" cy="3416320"/>
          </a:xfrm>
          <a:prstGeom prst="rect">
            <a:avLst/>
          </a:prstGeom>
          <a:noFill/>
        </p:spPr>
        <p:txBody>
          <a:bodyPr wrap="none" rtlCol="0">
            <a:spAutoFit/>
          </a:bodyPr>
          <a:lstStyle/>
          <a:p>
            <a:pPr marL="342900" indent="-342900">
              <a:lnSpc>
                <a:spcPct val="150000"/>
              </a:lnSpc>
              <a:buAutoNum type="arabicPeriod"/>
            </a:pPr>
            <a:r>
              <a:rPr lang="en-GB" dirty="0" smtClean="0"/>
              <a:t>Go along this street.</a:t>
            </a:r>
          </a:p>
          <a:p>
            <a:pPr marL="342900" indent="-342900">
              <a:lnSpc>
                <a:spcPct val="150000"/>
              </a:lnSpc>
              <a:buAutoNum type="arabicPeriod"/>
            </a:pPr>
            <a:r>
              <a:rPr lang="en-GB" dirty="0" smtClean="0"/>
              <a:t>Take the 2nd turning</a:t>
            </a:r>
          </a:p>
          <a:p>
            <a:pPr marL="342900" indent="-342900">
              <a:lnSpc>
                <a:spcPct val="150000"/>
              </a:lnSpc>
            </a:pPr>
            <a:r>
              <a:rPr lang="en-GB" dirty="0" smtClean="0"/>
              <a:t>       on the left.</a:t>
            </a:r>
          </a:p>
          <a:p>
            <a:pPr marL="342900" indent="-342900">
              <a:lnSpc>
                <a:spcPct val="150000"/>
              </a:lnSpc>
            </a:pPr>
            <a:r>
              <a:rPr lang="en-GB" dirty="0" smtClean="0"/>
              <a:t>3. </a:t>
            </a:r>
            <a:r>
              <a:rPr lang="cs-CZ" dirty="0" smtClean="0"/>
              <a:t>  </a:t>
            </a:r>
            <a:r>
              <a:rPr lang="en-GB" dirty="0" smtClean="0"/>
              <a:t>Turn right.</a:t>
            </a:r>
          </a:p>
          <a:p>
            <a:pPr marL="342900" indent="-342900">
              <a:lnSpc>
                <a:spcPct val="150000"/>
              </a:lnSpc>
            </a:pPr>
            <a:r>
              <a:rPr lang="en-GB" dirty="0" smtClean="0"/>
              <a:t>4. </a:t>
            </a:r>
            <a:r>
              <a:rPr lang="cs-CZ" dirty="0" smtClean="0"/>
              <a:t>  </a:t>
            </a:r>
            <a:r>
              <a:rPr lang="en-GB" dirty="0" smtClean="0"/>
              <a:t>Take the 1st turning</a:t>
            </a:r>
          </a:p>
          <a:p>
            <a:pPr marL="342900" indent="-342900">
              <a:lnSpc>
                <a:spcPct val="150000"/>
              </a:lnSpc>
            </a:pPr>
            <a:r>
              <a:rPr lang="en-GB" dirty="0" smtClean="0"/>
              <a:t>     on the right.</a:t>
            </a:r>
            <a:endParaRPr lang="cs-CZ" dirty="0" smtClean="0"/>
          </a:p>
          <a:p>
            <a:pPr marL="342900" indent="-342900">
              <a:lnSpc>
                <a:spcPct val="150000"/>
              </a:lnSpc>
            </a:pPr>
            <a:r>
              <a:rPr lang="cs-CZ" dirty="0"/>
              <a:t> </a:t>
            </a:r>
            <a:r>
              <a:rPr lang="cs-CZ" dirty="0" smtClean="0"/>
              <a:t>5. </a:t>
            </a:r>
            <a:r>
              <a:rPr lang="en-GB" dirty="0" smtClean="0"/>
              <a:t>The university is</a:t>
            </a:r>
          </a:p>
          <a:p>
            <a:pPr marL="342900" indent="-342900">
              <a:lnSpc>
                <a:spcPct val="150000"/>
              </a:lnSpc>
            </a:pPr>
            <a:r>
              <a:rPr lang="en-GB" dirty="0" smtClean="0"/>
              <a:t>      on your left.</a:t>
            </a:r>
            <a:endParaRPr lang="en-GB" dirty="0"/>
          </a:p>
        </p:txBody>
      </p:sp>
    </p:spTree>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slide(fromBottom)">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slide(fromBottom)">
                                      <p:cBhvr>
                                        <p:cTn id="12" dur="20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4"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slide(fromBottom)">
                                      <p:cBhvr>
                                        <p:cTn id="17" dur="30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4"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slide(fromBottom)">
                                      <p:cBhvr>
                                        <p:cTn id="22" dur="2000"/>
                                        <p:tgtEl>
                                          <p:spTgt spid="23"/>
                                        </p:tgtEl>
                                      </p:cBhvr>
                                    </p:animEffec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24"/>
                                        </p:tgtEl>
                                        <p:attrNameLst>
                                          <p:attrName>style.visibility</p:attrName>
                                        </p:attrNameLst>
                                      </p:cBhvr>
                                      <p:to>
                                        <p:strVal val="visible"/>
                                      </p:to>
                                    </p:set>
                                    <p:anim calcmode="lin" valueType="num">
                                      <p:cBhvr additive="base">
                                        <p:cTn id="27" dur="2000" fill="hold"/>
                                        <p:tgtEl>
                                          <p:spTgt spid="24"/>
                                        </p:tgtEl>
                                        <p:attrNameLst>
                                          <p:attrName>ppt_x</p:attrName>
                                        </p:attrNameLst>
                                      </p:cBhvr>
                                      <p:tavLst>
                                        <p:tav tm="0">
                                          <p:val>
                                            <p:strVal val="#ppt_x"/>
                                          </p:val>
                                        </p:tav>
                                        <p:tav tm="100000">
                                          <p:val>
                                            <p:strVal val="#ppt_x"/>
                                          </p:val>
                                        </p:tav>
                                      </p:tavLst>
                                    </p:anim>
                                    <p:anim calcmode="lin" valueType="num">
                                      <p:cBhvr additive="base">
                                        <p:cTn id="28" dur="2000" fill="hold"/>
                                        <p:tgtEl>
                                          <p:spTgt spid="24"/>
                                        </p:tgtEl>
                                        <p:attrNameLst>
                                          <p:attrName>ppt_y</p:attrName>
                                        </p:attrNameLst>
                                      </p:cBhvr>
                                      <p:tavLst>
                                        <p:tav tm="0">
                                          <p:val>
                                            <p:strVal val="1+#ppt_h/2"/>
                                          </p:val>
                                        </p:tav>
                                        <p:tav tm="100000">
                                          <p:val>
                                            <p:strVal val="#ppt_y"/>
                                          </p:val>
                                        </p:tav>
                                      </p:tavLst>
                                    </p:anim>
                                  </p:childTnLst>
                                </p:cTn>
                              </p:par>
                            </p:childTnLst>
                          </p:cTn>
                        </p:par>
                        <p:par>
                          <p:cTn id="29" fill="hold">
                            <p:stCondLst>
                              <p:cond delay="2000"/>
                            </p:stCondLst>
                            <p:childTnLst>
                              <p:par>
                                <p:cTn id="30" presetID="8" presetClass="emph" presetSubtype="0" fill="hold" grpId="1" nodeType="afterEffect">
                                  <p:stCondLst>
                                    <p:cond delay="0"/>
                                  </p:stCondLst>
                                  <p:childTnLst>
                                    <p:animRot by="21600000">
                                      <p:cBhvr>
                                        <p:cTn id="31" dur="2000" fill="hold"/>
                                        <p:tgtEl>
                                          <p:spTgt spid="24"/>
                                        </p:tgtEl>
                                        <p:attrNameLst>
                                          <p:attrName>r</p:attrName>
                                        </p:attrNameLst>
                                      </p:cBhvr>
                                    </p:animRot>
                                  </p:childTnLst>
                                </p:cTn>
                              </p:par>
                            </p:childTnLst>
                          </p:cTn>
                        </p:par>
                      </p:childTnLst>
                    </p:cTn>
                  </p:par>
                  <p:par>
                    <p:cTn id="32" fill="hold">
                      <p:stCondLst>
                        <p:cond delay="indefinite"/>
                      </p:stCondLst>
                      <p:childTnLst>
                        <p:par>
                          <p:cTn id="33" fill="hold">
                            <p:stCondLst>
                              <p:cond delay="0"/>
                            </p:stCondLst>
                            <p:childTnLst>
                              <p:par>
                                <p:cTn id="34" presetID="13" presetClass="entr" presetSubtype="16" fill="hold" grpId="0" nodeType="click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plus(in)">
                                      <p:cBhvr>
                                        <p:cTn id="36" dur="20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4" grpId="1" animBg="1"/>
      <p:bldP spid="2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01752" y="228600"/>
            <a:ext cx="8534400" cy="680120"/>
          </a:xfrm>
        </p:spPr>
        <p:txBody>
          <a:bodyPr/>
          <a:lstStyle/>
          <a:p>
            <a:r>
              <a:rPr lang="en-GB" dirty="0" smtClean="0"/>
              <a:t>How can I get to…?</a:t>
            </a:r>
            <a:endParaRPr lang="en-GB" dirty="0"/>
          </a:p>
        </p:txBody>
      </p:sp>
      <p:pic>
        <p:nvPicPr>
          <p:cNvPr id="3" name="Picture 4" descr="http://english-zone.com/gfx/map-city01.gif"/>
          <p:cNvPicPr>
            <a:picLocks noChangeAspect="1" noChangeArrowheads="1"/>
          </p:cNvPicPr>
          <p:nvPr/>
        </p:nvPicPr>
        <p:blipFill>
          <a:blip r:embed="rId2" cstate="print"/>
          <a:srcRect/>
          <a:stretch>
            <a:fillRect/>
          </a:stretch>
        </p:blipFill>
        <p:spPr bwMode="auto">
          <a:xfrm>
            <a:off x="1115616" y="2492896"/>
            <a:ext cx="6552728" cy="4104456"/>
          </a:xfrm>
          <a:prstGeom prst="rect">
            <a:avLst/>
          </a:prstGeom>
          <a:noFill/>
        </p:spPr>
      </p:pic>
      <p:sp>
        <p:nvSpPr>
          <p:cNvPr id="4" name="Veselý obličej 3"/>
          <p:cNvSpPr/>
          <p:nvPr/>
        </p:nvSpPr>
        <p:spPr>
          <a:xfrm>
            <a:off x="6444208" y="5589240"/>
            <a:ext cx="720080" cy="626368"/>
          </a:xfrm>
          <a:prstGeom prst="smileyFace">
            <a:avLst/>
          </a:prstGeom>
          <a:no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179512" y="1196752"/>
            <a:ext cx="8906605" cy="1800493"/>
          </a:xfrm>
          <a:prstGeom prst="rect">
            <a:avLst/>
          </a:prstGeom>
          <a:noFill/>
        </p:spPr>
        <p:txBody>
          <a:bodyPr wrap="none" rtlCol="0">
            <a:spAutoFit/>
          </a:bodyPr>
          <a:lstStyle/>
          <a:p>
            <a:pPr>
              <a:lnSpc>
                <a:spcPct val="150000"/>
              </a:lnSpc>
            </a:pPr>
            <a:r>
              <a:rPr lang="en-GB" sz="2000" b="1" dirty="0" smtClean="0"/>
              <a:t>Excuse me. How can I get to </a:t>
            </a:r>
            <a:endParaRPr lang="cs-CZ" sz="2000" b="1" dirty="0" smtClean="0"/>
          </a:p>
          <a:p>
            <a:pPr>
              <a:lnSpc>
                <a:spcPct val="150000"/>
              </a:lnSpc>
            </a:pPr>
            <a:r>
              <a:rPr lang="en-GB" dirty="0" smtClean="0"/>
              <a:t>  the boo</a:t>
            </a:r>
            <a:r>
              <a:rPr lang="cs-CZ" dirty="0" smtClean="0"/>
              <a:t>k</a:t>
            </a:r>
            <a:r>
              <a:rPr lang="en-GB" dirty="0" smtClean="0"/>
              <a:t> store?                      </a:t>
            </a:r>
            <a:r>
              <a:rPr lang="cs-CZ" dirty="0" smtClean="0"/>
              <a:t>         </a:t>
            </a:r>
            <a:r>
              <a:rPr lang="en-GB" dirty="0" smtClean="0"/>
              <a:t>   the church?</a:t>
            </a:r>
            <a:r>
              <a:rPr lang="cs-CZ" dirty="0" smtClean="0"/>
              <a:t>                                    </a:t>
            </a:r>
            <a:r>
              <a:rPr lang="en-GB" dirty="0" smtClean="0"/>
              <a:t>the beauty shop?</a:t>
            </a:r>
          </a:p>
          <a:p>
            <a:pPr>
              <a:lnSpc>
                <a:spcPct val="150000"/>
              </a:lnSpc>
            </a:pPr>
            <a:r>
              <a:rPr lang="en-GB" dirty="0" smtClean="0"/>
              <a:t>  police station?                         </a:t>
            </a:r>
            <a:r>
              <a:rPr lang="cs-CZ" dirty="0" smtClean="0"/>
              <a:t>         </a:t>
            </a:r>
            <a:r>
              <a:rPr lang="en-GB" dirty="0" smtClean="0"/>
              <a:t>   the bank?                        </a:t>
            </a:r>
            <a:r>
              <a:rPr lang="cs-CZ" dirty="0" smtClean="0"/>
              <a:t>              </a:t>
            </a:r>
            <a:r>
              <a:rPr lang="en-GB" dirty="0" smtClean="0"/>
              <a:t>  city hospital?</a:t>
            </a:r>
          </a:p>
          <a:p>
            <a:pPr>
              <a:lnSpc>
                <a:spcPct val="150000"/>
              </a:lnSpc>
            </a:pPr>
            <a:r>
              <a:rPr lang="cs-CZ" b="1" dirty="0" smtClean="0"/>
              <a:t>     </a:t>
            </a:r>
          </a:p>
        </p:txBody>
      </p:sp>
    </p:spTree>
  </p:cSld>
  <p:clrMapOvr>
    <a:masterClrMapping/>
  </p:clrMapOvr>
  <p:transition spd="slow">
    <p:cover dir="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dirty="0" smtClean="0"/>
              <a:t>Were you right?</a:t>
            </a:r>
            <a:endParaRPr lang="en-GB" dirty="0"/>
          </a:p>
        </p:txBody>
      </p:sp>
      <p:sp>
        <p:nvSpPr>
          <p:cNvPr id="3" name="Zástupný symbol pro obsah 2"/>
          <p:cNvSpPr>
            <a:spLocks noGrp="1"/>
          </p:cNvSpPr>
          <p:nvPr>
            <p:ph sz="quarter" idx="1"/>
          </p:nvPr>
        </p:nvSpPr>
        <p:spPr>
          <a:xfrm>
            <a:off x="301752" y="1527048"/>
            <a:ext cx="8503920" cy="4926288"/>
          </a:xfrm>
        </p:spPr>
        <p:txBody>
          <a:bodyPr>
            <a:normAutofit lnSpcReduction="10000"/>
          </a:bodyPr>
          <a:lstStyle/>
          <a:p>
            <a:r>
              <a:rPr lang="en-GB" sz="2200" b="1" dirty="0" smtClean="0"/>
              <a:t>Book store </a:t>
            </a:r>
            <a:r>
              <a:rPr lang="en-GB" sz="2200" dirty="0" smtClean="0"/>
              <a:t>– Go along this street, take the second turning on your left and the book store is the second building on your right.</a:t>
            </a:r>
          </a:p>
          <a:p>
            <a:r>
              <a:rPr lang="en-GB" sz="2200" b="1" dirty="0" smtClean="0"/>
              <a:t>Police station </a:t>
            </a:r>
            <a:r>
              <a:rPr lang="en-GB" sz="2200" dirty="0" smtClean="0"/>
              <a:t>– Go along this street, take the first turning on your left and the police station </a:t>
            </a:r>
            <a:r>
              <a:rPr lang="en-GB" sz="2200" dirty="0" err="1" smtClean="0"/>
              <a:t>i</a:t>
            </a:r>
            <a:r>
              <a:rPr lang="cs-CZ" sz="2200" dirty="0" smtClean="0"/>
              <a:t>s</a:t>
            </a:r>
            <a:r>
              <a:rPr lang="en-GB" sz="2200" dirty="0" smtClean="0"/>
              <a:t> </a:t>
            </a:r>
            <a:r>
              <a:rPr lang="en-GB" sz="2200" dirty="0" smtClean="0"/>
              <a:t>the second building on your right.</a:t>
            </a:r>
          </a:p>
          <a:p>
            <a:r>
              <a:rPr lang="en-GB" sz="2200" b="1" dirty="0" smtClean="0"/>
              <a:t>The church </a:t>
            </a:r>
            <a:r>
              <a:rPr lang="en-GB" sz="2200" dirty="0" smtClean="0"/>
              <a:t>– Go along this street, take the second turning on your right and the church is on your left.</a:t>
            </a:r>
          </a:p>
          <a:p>
            <a:r>
              <a:rPr lang="en-GB" sz="2200" b="1" dirty="0" smtClean="0"/>
              <a:t>The bank </a:t>
            </a:r>
            <a:r>
              <a:rPr lang="en-GB" sz="2200" dirty="0" smtClean="0"/>
              <a:t>– Go along this street, take the second turning on your right, then take the second turning on your left and the bank is on the corner of the street, on your right.</a:t>
            </a:r>
          </a:p>
          <a:p>
            <a:r>
              <a:rPr lang="en-GB" sz="2200" dirty="0" smtClean="0"/>
              <a:t> </a:t>
            </a:r>
            <a:r>
              <a:rPr lang="en-GB" sz="2200" b="1" dirty="0" smtClean="0"/>
              <a:t>The beauty shop </a:t>
            </a:r>
            <a:r>
              <a:rPr lang="en-GB" sz="2200" dirty="0" smtClean="0"/>
              <a:t>– Go along this street, take the second turning on your left and the beauty shop is on your right.</a:t>
            </a:r>
          </a:p>
          <a:p>
            <a:r>
              <a:rPr lang="en-GB" sz="2200" b="1" dirty="0" smtClean="0"/>
              <a:t>City hospital </a:t>
            </a:r>
            <a:r>
              <a:rPr lang="en-GB" sz="2200" dirty="0" smtClean="0"/>
              <a:t>– Go along this street, go past the gas station and the coffee shop, go on and the city hospital is on your right.</a:t>
            </a:r>
          </a:p>
          <a:p>
            <a:endParaRPr lang="cs-CZ" sz="2000" dirty="0" smtClean="0"/>
          </a:p>
          <a:p>
            <a:endParaRPr lang="en-GB" sz="2000" dirty="0"/>
          </a:p>
        </p:txBody>
      </p:sp>
    </p:spTree>
  </p:cSld>
  <p:clrMapOvr>
    <a:masterClrMapping/>
  </p:clrMapOvr>
  <p:transition spd="slow">
    <p:newsflash/>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Metodický návod</a:t>
            </a:r>
            <a:endParaRPr lang="cs-CZ" dirty="0"/>
          </a:p>
        </p:txBody>
      </p:sp>
      <p:sp>
        <p:nvSpPr>
          <p:cNvPr id="3" name="Zástupný symbol pro obsah 2"/>
          <p:cNvSpPr>
            <a:spLocks noGrp="1"/>
          </p:cNvSpPr>
          <p:nvPr>
            <p:ph sz="quarter" idx="1"/>
          </p:nvPr>
        </p:nvSpPr>
        <p:spPr/>
        <p:txBody>
          <a:bodyPr/>
          <a:lstStyle/>
          <a:p>
            <a:r>
              <a:rPr lang="cs-CZ" dirty="0" smtClean="0"/>
              <a:t>Materiál slouží k výkladu základních předložek a spojení pro navigaci a k jejich procvičení.</a:t>
            </a:r>
          </a:p>
          <a:p>
            <a:r>
              <a:rPr lang="cs-CZ" dirty="0" smtClean="0"/>
              <a:t>1. procvičení – mapa – po </a:t>
            </a:r>
            <a:r>
              <a:rPr lang="cs-CZ" dirty="0" err="1" smtClean="0"/>
              <a:t>pokliku</a:t>
            </a:r>
            <a:r>
              <a:rPr lang="cs-CZ" dirty="0" smtClean="0"/>
              <a:t> se vždy objeví šipka, žáci řeknou jaký směr znázorňuje; poslední fialová šipka ukazuje cílovou budovu. Nakonec se po </a:t>
            </a:r>
            <a:r>
              <a:rPr lang="cs-CZ" dirty="0" err="1" smtClean="0"/>
              <a:t>pokliku</a:t>
            </a:r>
            <a:r>
              <a:rPr lang="cs-CZ" dirty="0" smtClean="0"/>
              <a:t> objeví správné řešení.</a:t>
            </a:r>
          </a:p>
          <a:p>
            <a:r>
              <a:rPr lang="cs-CZ" dirty="0" smtClean="0"/>
              <a:t>2. procvičení – </a:t>
            </a:r>
            <a:r>
              <a:rPr lang="cs-CZ" dirty="0" err="1" smtClean="0"/>
              <a:t>smajlík</a:t>
            </a:r>
            <a:r>
              <a:rPr lang="cs-CZ" dirty="0" smtClean="0"/>
              <a:t> – místo, kde žáci „stojí“ – mají vždy navigovat dle zadaných otázek (</a:t>
            </a:r>
            <a:r>
              <a:rPr lang="cs-CZ" dirty="0" err="1" smtClean="0"/>
              <a:t>where</a:t>
            </a:r>
            <a:r>
              <a:rPr lang="cs-CZ" dirty="0" smtClean="0"/>
              <a:t> </a:t>
            </a:r>
            <a:r>
              <a:rPr lang="cs-CZ" dirty="0" err="1" smtClean="0"/>
              <a:t>is</a:t>
            </a:r>
            <a:r>
              <a:rPr lang="cs-CZ" dirty="0" smtClean="0"/>
              <a:t> </a:t>
            </a:r>
            <a:r>
              <a:rPr lang="cs-CZ" dirty="0" err="1" smtClean="0"/>
              <a:t>the</a:t>
            </a:r>
            <a:r>
              <a:rPr lang="cs-CZ" dirty="0" smtClean="0"/>
              <a:t> bank…); správné řešení je na následujícím </a:t>
            </a:r>
            <a:r>
              <a:rPr lang="cs-CZ" dirty="0" err="1" smtClean="0"/>
              <a:t>slidu</a:t>
            </a:r>
            <a:endParaRPr lang="cs-CZ" dirty="0" smtClean="0"/>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Odkazy</a:t>
            </a:r>
            <a:endParaRPr lang="cs-CZ" dirty="0"/>
          </a:p>
        </p:txBody>
      </p:sp>
      <p:sp>
        <p:nvSpPr>
          <p:cNvPr id="3" name="Zástupný symbol pro obsah 2"/>
          <p:cNvSpPr>
            <a:spLocks noGrp="1"/>
          </p:cNvSpPr>
          <p:nvPr>
            <p:ph sz="quarter" idx="1"/>
          </p:nvPr>
        </p:nvSpPr>
        <p:spPr>
          <a:xfrm>
            <a:off x="301752" y="1527048"/>
            <a:ext cx="8503920" cy="4926288"/>
          </a:xfrm>
        </p:spPr>
        <p:txBody>
          <a:bodyPr>
            <a:normAutofit fontScale="92500"/>
          </a:bodyPr>
          <a:lstStyle/>
          <a:p>
            <a:r>
              <a:rPr lang="cs-CZ" sz="1600" dirty="0" smtClean="0"/>
              <a:t>Klipart </a:t>
            </a:r>
            <a:r>
              <a:rPr lang="en-US" sz="1600" dirty="0" smtClean="0"/>
              <a:t>[</a:t>
            </a:r>
            <a:r>
              <a:rPr lang="cs-CZ" sz="1600" dirty="0" smtClean="0"/>
              <a:t>on-line</a:t>
            </a:r>
            <a:r>
              <a:rPr lang="en-US" sz="1600" dirty="0" smtClean="0"/>
              <a:t>]</a:t>
            </a:r>
            <a:r>
              <a:rPr lang="cs-CZ" sz="1600" dirty="0" smtClean="0"/>
              <a:t>. 2012 </a:t>
            </a:r>
            <a:r>
              <a:rPr lang="en-US" sz="1600" dirty="0" smtClean="0"/>
              <a:t>[</a:t>
            </a:r>
            <a:r>
              <a:rPr lang="cs-CZ" sz="1600" dirty="0" smtClean="0"/>
              <a:t>cit. 2012-03-27</a:t>
            </a:r>
            <a:r>
              <a:rPr lang="en-US" sz="1600" dirty="0" smtClean="0"/>
              <a:t>]</a:t>
            </a:r>
            <a:r>
              <a:rPr lang="cs-CZ" sz="1600" dirty="0" smtClean="0"/>
              <a:t>. Dostupný z www:</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=doprava&amp;ex=1#</a:t>
            </a:r>
            <a:r>
              <a:rPr lang="cs-CZ" sz="1600" dirty="0" err="1" smtClean="0"/>
              <a:t>ai</a:t>
            </a:r>
            <a:r>
              <a:rPr lang="cs-CZ" sz="1600" dirty="0" smtClean="0"/>
              <a:t>:MC900441896|</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=doleva&amp;ex=1#</a:t>
            </a:r>
            <a:r>
              <a:rPr lang="cs-CZ" sz="1600" dirty="0" err="1" smtClean="0"/>
              <a:t>ai</a:t>
            </a:r>
            <a:r>
              <a:rPr lang="cs-CZ" sz="1600" dirty="0" smtClean="0"/>
              <a:t>:MC900441894|</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a:t>
            </a:r>
            <a:r>
              <a:rPr lang="cs-CZ" sz="1600" dirty="0" err="1" smtClean="0"/>
              <a:t>rovn</a:t>
            </a:r>
            <a:r>
              <a:rPr lang="cs-CZ" sz="1600" dirty="0" smtClean="0"/>
              <a:t>%C4%9B&amp;ex=1#</a:t>
            </a:r>
            <a:r>
              <a:rPr lang="cs-CZ" sz="1600" dirty="0" err="1" smtClean="0"/>
              <a:t>ai</a:t>
            </a:r>
            <a:r>
              <a:rPr lang="cs-CZ" sz="1600" dirty="0" smtClean="0"/>
              <a:t>:MP900390480|</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=most&amp;</a:t>
            </a:r>
            <a:r>
              <a:rPr lang="cs-CZ" sz="1600" dirty="0" err="1" smtClean="0"/>
              <a:t>ctt</a:t>
            </a:r>
            <a:r>
              <a:rPr lang="cs-CZ" sz="1600" dirty="0" smtClean="0"/>
              <a:t>=1#</a:t>
            </a:r>
            <a:r>
              <a:rPr lang="cs-CZ" sz="1600" dirty="0" err="1" smtClean="0"/>
              <a:t>ai</a:t>
            </a:r>
            <a:r>
              <a:rPr lang="cs-CZ" sz="1600" dirty="0" smtClean="0"/>
              <a:t>:MC900202636|</a:t>
            </a:r>
            <a:r>
              <a:rPr lang="cs-CZ" sz="1600" dirty="0" err="1" smtClean="0"/>
              <a:t>mt</a:t>
            </a:r>
            <a:r>
              <a:rPr lang="cs-CZ" sz="1600" dirty="0" smtClean="0"/>
              <a:t>:0|</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a:t>
            </a:r>
            <a:r>
              <a:rPr lang="cs-CZ" sz="1600" dirty="0" err="1" smtClean="0"/>
              <a:t>kruhov</a:t>
            </a:r>
            <a:r>
              <a:rPr lang="cs-CZ" sz="1600" dirty="0" smtClean="0"/>
              <a:t>%C3%BD%20objezd&amp;</a:t>
            </a:r>
            <a:r>
              <a:rPr lang="cs-CZ" sz="1600" dirty="0" err="1" smtClean="0"/>
              <a:t>ctt</a:t>
            </a:r>
            <a:r>
              <a:rPr lang="cs-CZ" sz="1600" dirty="0" smtClean="0"/>
              <a:t>=1#</a:t>
            </a:r>
            <a:r>
              <a:rPr lang="cs-CZ" sz="1600" dirty="0" err="1" smtClean="0"/>
              <a:t>ai</a:t>
            </a:r>
            <a:r>
              <a:rPr lang="cs-CZ" sz="1600" dirty="0" smtClean="0"/>
              <a:t>:MC900411254|</a:t>
            </a:r>
            <a:r>
              <a:rPr lang="cs-CZ" sz="1600" dirty="0" err="1" smtClean="0"/>
              <a:t>mt</a:t>
            </a:r>
            <a:r>
              <a:rPr lang="cs-CZ" sz="1600" dirty="0" smtClean="0"/>
              <a:t>:0|</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=navigace&amp;ex=1#</a:t>
            </a:r>
            <a:r>
              <a:rPr lang="cs-CZ" sz="1600" dirty="0" err="1" smtClean="0"/>
              <a:t>ai</a:t>
            </a:r>
            <a:r>
              <a:rPr lang="cs-CZ" sz="1600" dirty="0" smtClean="0"/>
              <a:t>:MP900382640|</a:t>
            </a:r>
          </a:p>
          <a:p>
            <a:r>
              <a:rPr lang="cs-CZ" sz="1600" dirty="0" smtClean="0"/>
              <a:t>http://office.</a:t>
            </a:r>
            <a:r>
              <a:rPr lang="cs-CZ" sz="1600" dirty="0" err="1" smtClean="0"/>
              <a:t>microsoft.com</a:t>
            </a:r>
            <a:r>
              <a:rPr lang="cs-CZ" sz="1600" dirty="0" smtClean="0"/>
              <a:t>/</a:t>
            </a:r>
            <a:r>
              <a:rPr lang="cs-CZ" sz="1600" dirty="0" err="1" smtClean="0"/>
              <a:t>cs</a:t>
            </a:r>
            <a:r>
              <a:rPr lang="cs-CZ" sz="1600" dirty="0" smtClean="0"/>
              <a:t>-</a:t>
            </a:r>
            <a:r>
              <a:rPr lang="cs-CZ" sz="1600" dirty="0" err="1" smtClean="0"/>
              <a:t>cz</a:t>
            </a:r>
            <a:r>
              <a:rPr lang="cs-CZ" sz="1600" dirty="0" smtClean="0"/>
              <a:t>/</a:t>
            </a:r>
            <a:r>
              <a:rPr lang="cs-CZ" sz="1600" dirty="0" err="1" smtClean="0"/>
              <a:t>images</a:t>
            </a:r>
            <a:r>
              <a:rPr lang="cs-CZ" sz="1600" dirty="0" smtClean="0"/>
              <a:t>/</a:t>
            </a:r>
            <a:r>
              <a:rPr lang="cs-CZ" sz="1600" dirty="0" err="1" smtClean="0"/>
              <a:t>results.aspx</a:t>
            </a:r>
            <a:r>
              <a:rPr lang="cs-CZ" sz="1600" dirty="0" smtClean="0"/>
              <a:t>?</a:t>
            </a:r>
            <a:r>
              <a:rPr lang="cs-CZ" sz="1600" dirty="0" err="1" smtClean="0"/>
              <a:t>qu</a:t>
            </a:r>
            <a:r>
              <a:rPr lang="cs-CZ" sz="1600" dirty="0" smtClean="0"/>
              <a:t>=navigace&amp;ex=1#</a:t>
            </a:r>
            <a:r>
              <a:rPr lang="cs-CZ" sz="1600" dirty="0" err="1" smtClean="0"/>
              <a:t>ai</a:t>
            </a:r>
            <a:r>
              <a:rPr lang="cs-CZ" sz="1600" dirty="0" smtClean="0"/>
              <a:t>:MP900427851|</a:t>
            </a:r>
          </a:p>
          <a:p>
            <a:endParaRPr lang="cs-CZ" sz="1600" dirty="0" smtClean="0"/>
          </a:p>
          <a:p>
            <a:r>
              <a:rPr lang="cs-CZ" sz="1700" b="1" dirty="0" smtClean="0"/>
              <a:t>Mapa, </a:t>
            </a:r>
            <a:r>
              <a:rPr lang="en-US" sz="1800" dirty="0" smtClean="0"/>
              <a:t>[</a:t>
            </a:r>
            <a:r>
              <a:rPr lang="cs-CZ" sz="1800" dirty="0" smtClean="0"/>
              <a:t>cit. 2011-03-27</a:t>
            </a:r>
            <a:r>
              <a:rPr lang="en-US" sz="1800" dirty="0" smtClean="0"/>
              <a:t>]</a:t>
            </a:r>
            <a:r>
              <a:rPr lang="cs-CZ" sz="1800" dirty="0" smtClean="0"/>
              <a:t>.</a:t>
            </a:r>
            <a:r>
              <a:rPr lang="en-US" sz="1800" dirty="0" smtClean="0"/>
              <a:t> </a:t>
            </a:r>
            <a:r>
              <a:rPr lang="cs-CZ" sz="1800" dirty="0" smtClean="0"/>
              <a:t>Dostupné z:</a:t>
            </a:r>
            <a:r>
              <a:rPr lang="cs-CZ" sz="1700" dirty="0" smtClean="0"/>
              <a:t>      http://translate.google.cz/translate?hl=cs&amp;sl=en&amp;u=http://english-zone.com/reading/citymap01.html&amp;ei=9fNxT8uIN8aFhQfuqN2sAQ&amp;sa=X&amp;oi=translate&amp;ct=result&amp;resnum=1&amp;ved=0CCUQ7gEwAA&amp;prev=/search%3Fq%3Dcity%2Bmap%2Breading%26hl%3Dcs%26rls%3Dcom.microsoft:cs%26prmd%3Dimvns</a:t>
            </a:r>
            <a:endParaRPr lang="cs-CZ" sz="17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dministrativní">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Administrativní">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dministrativní">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198</TotalTime>
  <Words>515</Words>
  <Application>Microsoft Office PowerPoint</Application>
  <PresentationFormat>Předvádění na obrazovce (4:3)</PresentationFormat>
  <Paragraphs>62</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Administrativní</vt:lpstr>
      <vt:lpstr>ASKING THE WAY Anotace: Materiál je určen žákům 8. ročníku a slouží k výkladu a procvičení navigace v anglickém jazyce.</vt:lpstr>
      <vt:lpstr>ASKING THE WAY</vt:lpstr>
      <vt:lpstr>DIRECTIONS</vt:lpstr>
      <vt:lpstr>DIRECTIONS</vt:lpstr>
      <vt:lpstr>DIRECTIONS</vt:lpstr>
      <vt:lpstr>PRACTICE – Where do you go?</vt:lpstr>
      <vt:lpstr>How can I get to…?</vt:lpstr>
      <vt:lpstr>Were you right?</vt:lpstr>
      <vt:lpstr>Metodický návod</vt:lpstr>
      <vt:lpstr>Odkazy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ASKING THE WAY Anotace: Materiál je určen žákům 8. ročníku a slouží k výkladu a procvičení navigace v anglickém jazyce.</dc:title>
  <dc:creator>Lenočka</dc:creator>
  <cp:lastModifiedBy>HP</cp:lastModifiedBy>
  <cp:revision>15</cp:revision>
  <dcterms:created xsi:type="dcterms:W3CDTF">2012-03-27T15:33:58Z</dcterms:created>
  <dcterms:modified xsi:type="dcterms:W3CDTF">2012-11-06T16:07:43Z</dcterms:modified>
</cp:coreProperties>
</file>