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DAE2CA8-A3F6-4C91-A30E-8AB76A4745C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EB26DC3-FCE6-4969-945F-E701E9764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zoom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s%C3%A1dra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PRESENT PERFECT – basic </a:t>
            </a:r>
            <a:r>
              <a:rPr lang="cs-CZ" dirty="0" smtClean="0"/>
              <a:t>use</a:t>
            </a:r>
            <a:br>
              <a:rPr lang="cs-CZ" dirty="0" smtClean="0"/>
            </a:br>
            <a:r>
              <a:rPr lang="cs-CZ" sz="2000" dirty="0" smtClean="0"/>
              <a:t>Anotace: Materiál je určen žákům 8. ročníku a slouží k výkladu a procvičení tvorby a základního použití </a:t>
            </a:r>
            <a:r>
              <a:rPr lang="cs-CZ" sz="2000" smtClean="0"/>
              <a:t>předpřítomného času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852936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1700" kern="0" dirty="0">
                <a:solidFill>
                  <a:schemeClr val="tx1"/>
                </a:solidFill>
              </a:rPr>
              <a:t>Název školy: ZŠ štětí, Ostrovní 300</a:t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Autor: Lenka </a:t>
            </a:r>
            <a:r>
              <a:rPr lang="cs-CZ" sz="1700" kern="0" dirty="0" err="1">
                <a:solidFill>
                  <a:schemeClr val="tx1"/>
                </a:solidFill>
              </a:rPr>
              <a:t>Pizúrová</a:t>
            </a:r>
            <a:r>
              <a:rPr lang="cs-CZ" sz="1700" kern="0" dirty="0">
                <a:solidFill>
                  <a:schemeClr val="tx1"/>
                </a:solidFill>
              </a:rPr>
              <a:t/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Název materiálu: </a:t>
            </a:r>
            <a:r>
              <a:rPr lang="cs-CZ" sz="1700" kern="0" dirty="0" smtClean="0">
                <a:solidFill>
                  <a:schemeClr val="tx1"/>
                </a:solidFill>
              </a:rPr>
              <a:t>VY_32_INOVACE_AJ.8.12_present_perfect</a:t>
            </a:r>
            <a:r>
              <a:rPr lang="cs-CZ" sz="1700" kern="0" dirty="0">
                <a:solidFill>
                  <a:schemeClr val="tx1"/>
                </a:solidFill>
              </a:rPr>
              <a:t/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Název: </a:t>
            </a:r>
            <a:r>
              <a:rPr lang="cs-CZ" sz="1700" kern="0" dirty="0" err="1" smtClean="0">
                <a:solidFill>
                  <a:schemeClr val="tx1"/>
                </a:solidFill>
              </a:rPr>
              <a:t>Present</a:t>
            </a:r>
            <a:r>
              <a:rPr lang="cs-CZ" sz="1700" kern="0" dirty="0" smtClean="0">
                <a:solidFill>
                  <a:schemeClr val="tx1"/>
                </a:solidFill>
              </a:rPr>
              <a:t> </a:t>
            </a:r>
            <a:r>
              <a:rPr lang="cs-CZ" sz="1700" kern="0" dirty="0" err="1" smtClean="0">
                <a:solidFill>
                  <a:schemeClr val="tx1"/>
                </a:solidFill>
              </a:rPr>
              <a:t>perfect</a:t>
            </a:r>
            <a:r>
              <a:rPr lang="cs-CZ" sz="1700" kern="0" dirty="0" smtClean="0">
                <a:solidFill>
                  <a:schemeClr val="tx1"/>
                </a:solidFill>
              </a:rPr>
              <a:t> – basic use</a:t>
            </a:r>
            <a:r>
              <a:rPr lang="cs-CZ" sz="1700" kern="0" dirty="0">
                <a:solidFill>
                  <a:schemeClr val="tx1"/>
                </a:solidFill>
              </a:rPr>
              <a:t/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Téma:  </a:t>
            </a:r>
            <a:r>
              <a:rPr lang="cs-CZ" sz="1700" kern="0" dirty="0" err="1" smtClean="0">
                <a:solidFill>
                  <a:schemeClr val="tx1"/>
                </a:solidFill>
              </a:rPr>
              <a:t>Present</a:t>
            </a:r>
            <a:r>
              <a:rPr lang="cs-CZ" sz="1700" kern="0" dirty="0" smtClean="0">
                <a:solidFill>
                  <a:schemeClr val="tx1"/>
                </a:solidFill>
              </a:rPr>
              <a:t> </a:t>
            </a:r>
            <a:r>
              <a:rPr lang="cs-CZ" sz="1700" kern="0" dirty="0" err="1" smtClean="0">
                <a:solidFill>
                  <a:schemeClr val="tx1"/>
                </a:solidFill>
              </a:rPr>
              <a:t>perfect</a:t>
            </a:r>
            <a:r>
              <a:rPr lang="cs-CZ" sz="1700" kern="0" dirty="0">
                <a:solidFill>
                  <a:schemeClr val="tx1"/>
                </a:solidFill>
              </a:rPr>
              <a:t/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Ročník: 8.</a:t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Školní rok: 2011/2012</a:t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Datum: </a:t>
            </a:r>
            <a:r>
              <a:rPr lang="cs-CZ" sz="1700" kern="0" dirty="0" smtClean="0">
                <a:solidFill>
                  <a:schemeClr val="tx1"/>
                </a:solidFill>
              </a:rPr>
              <a:t>16. </a:t>
            </a:r>
            <a:r>
              <a:rPr lang="cs-CZ" sz="1700" kern="0" dirty="0">
                <a:solidFill>
                  <a:schemeClr val="tx1"/>
                </a:solidFill>
              </a:rPr>
              <a:t>05. 2012</a:t>
            </a:r>
            <a:br>
              <a:rPr lang="cs-CZ" sz="1700" kern="0" dirty="0">
                <a:solidFill>
                  <a:schemeClr val="tx1"/>
                </a:solidFill>
              </a:rPr>
            </a:br>
            <a:r>
              <a:rPr lang="cs-CZ" sz="1700" kern="0" dirty="0">
                <a:solidFill>
                  <a:schemeClr val="tx1"/>
                </a:solidFill>
              </a:rPr>
              <a:t>Číslo operačního programu: CZ.1.07/1.4.00/21.1693</a:t>
            </a:r>
            <a:r>
              <a:rPr lang="cs-CZ" sz="1700" dirty="0">
                <a:solidFill>
                  <a:schemeClr val="bg1"/>
                </a:solidFill>
              </a:rPr>
              <a:t/>
            </a:r>
            <a:br>
              <a:rPr lang="cs-CZ" sz="1700" dirty="0">
                <a:solidFill>
                  <a:schemeClr val="bg1"/>
                </a:solidFill>
              </a:rPr>
            </a:br>
            <a:endParaRPr lang="cs-CZ" sz="1700" dirty="0"/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1368152" cy="1268760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6612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83880" cy="4331968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HAVE/HAS + PAST PARTICIPLE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60000"/>
              </a:lnSpc>
              <a:buNone/>
            </a:pPr>
            <a:r>
              <a:rPr lang="en-GB" dirty="0" smtClean="0"/>
              <a:t>I have done                          We have done</a:t>
            </a:r>
          </a:p>
          <a:p>
            <a:pPr>
              <a:lnSpc>
                <a:spcPct val="160000"/>
              </a:lnSpc>
              <a:buNone/>
            </a:pPr>
            <a:r>
              <a:rPr lang="en-GB" dirty="0" smtClean="0"/>
              <a:t>You have done                      You have done</a:t>
            </a:r>
          </a:p>
          <a:p>
            <a:pPr>
              <a:lnSpc>
                <a:spcPct val="160000"/>
              </a:lnSpc>
              <a:buNone/>
            </a:pPr>
            <a:r>
              <a:rPr lang="en-GB" dirty="0" smtClean="0"/>
              <a:t>He                                       They have done  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She    </a:t>
            </a:r>
            <a:r>
              <a:rPr lang="en-GB" sz="6000" dirty="0" smtClean="0">
                <a:latin typeface="Calibri"/>
                <a:cs typeface="Calibri"/>
              </a:rPr>
              <a:t>} </a:t>
            </a:r>
            <a:r>
              <a:rPr lang="en-GB" dirty="0" smtClean="0">
                <a:cs typeface="Calibri"/>
              </a:rPr>
              <a:t>has done</a:t>
            </a:r>
            <a:endParaRPr lang="en-GB" sz="6000" dirty="0" smtClean="0"/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It</a:t>
            </a:r>
            <a:endParaRPr lang="en-GB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5040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Pouze prohodím pomocné sloveso s podmětem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492896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492896"/>
            <a:ext cx="92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2492896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done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3068960"/>
            <a:ext cx="737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3068960"/>
            <a:ext cx="92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068960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done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573016"/>
            <a:ext cx="5982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4005064"/>
            <a:ext cx="77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4437112"/>
            <a:ext cx="43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4005064"/>
            <a:ext cx="724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has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4005064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done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2492896"/>
            <a:ext cx="656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2492896"/>
            <a:ext cx="92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2492896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done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3140968"/>
            <a:ext cx="737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12160" y="3140968"/>
            <a:ext cx="92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3140968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done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3933056"/>
            <a:ext cx="934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28184" y="3933056"/>
            <a:ext cx="92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have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3933056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done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956376" y="2636912"/>
            <a:ext cx="7441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66FF33"/>
                </a:solidFill>
              </a:rPr>
              <a:t>?</a:t>
            </a:r>
            <a:endParaRPr lang="cs-CZ" sz="8000" dirty="0">
              <a:solidFill>
                <a:srgbClr val="66FF33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0208 L -0.03264 0.02867 C -0.03958 0.03584 -0.04965 0.04 -0.06042 0.04 C -0.07257 0.04 -0.08229 0.03584 -0.08906 0.02867 L -0.12153 -0.00208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50289E-6 L -0.04739 0.03861 C -0.05729 0.0474 -0.07222 0.05249 -0.08767 0.05249 C -0.1052 0.05249 -0.11944 0.0474 -0.12934 0.03861 L -0.17656 -1.50289E-6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0208 L -0.04879 0.07514 C -0.05903 0.09272 -0.07431 0.10289 -0.09011 0.10289 C -0.10834 0.10289 -0.12275 0.09272 -0.13299 0.07514 L -0.18143 -0.00208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00" y="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0.00856 L -0.0434 0.03885 C -0.05243 0.04578 -0.06597 0.05041 -0.0802 0.05041 C -0.09618 0.05041 -0.10902 0.04578 -0.11788 0.03885 L -0.16076 0.00856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50289E-6 L -0.04739 0.03861 C -0.05729 0.0474 -0.07222 0.05249 -0.08767 0.05249 C -0.1052 0.05249 -0.11944 0.0474 -0.12934 0.03861 L -0.17656 -1.50289E-6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06358E-6 L -0.05382 0.03977 C -0.06511 0.04902 -0.08195 0.05457 -0.09948 0.05457 C -0.11945 0.05457 -0.13559 0.04902 -0.1467 0.03977 L -0.20018 -3.06358E-6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4" grpId="0"/>
      <p:bldP spid="17" grpId="0"/>
      <p:bldP spid="20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18388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ZÁPOR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5760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 </a:t>
            </a:r>
            <a:r>
              <a:rPr lang="en-GB" sz="2400" dirty="0" smtClean="0"/>
              <a:t>have/has</a:t>
            </a:r>
            <a:r>
              <a:rPr lang="cs-CZ" sz="2400" dirty="0" smtClean="0"/>
              <a:t> přidáme NOT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852936"/>
            <a:ext cx="1163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en-GB" sz="2400" dirty="0" smtClean="0"/>
              <a:t>have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852936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endParaRPr lang="cs-CZ" sz="24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2852936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done</a:t>
            </a:r>
            <a:endParaRPr lang="en-GB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356992"/>
            <a:ext cx="1586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You</a:t>
            </a:r>
            <a:r>
              <a:rPr lang="cs-CZ" sz="2400" dirty="0" smtClean="0"/>
              <a:t> </a:t>
            </a:r>
            <a:r>
              <a:rPr lang="en-GB" sz="2400" dirty="0" smtClean="0"/>
              <a:t>have</a:t>
            </a:r>
            <a:endParaRPr lang="en-GB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3356992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endParaRPr lang="cs-CZ" sz="24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3356992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done</a:t>
            </a:r>
            <a:endParaRPr lang="en-GB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861048"/>
            <a:ext cx="2435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He, she, it has</a:t>
            </a:r>
            <a:endParaRPr lang="en-GB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3861048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endParaRPr lang="cs-CZ" sz="24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3861048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done</a:t>
            </a:r>
            <a:endParaRPr lang="en-GB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2852936"/>
            <a:ext cx="15062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en-GB" sz="2400" dirty="0" smtClean="0"/>
              <a:t>have</a:t>
            </a:r>
            <a:endParaRPr lang="en-GB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2852936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endParaRPr lang="cs-CZ" sz="24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96336" y="2852936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done</a:t>
            </a:r>
            <a:endParaRPr lang="en-GB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3356992"/>
            <a:ext cx="1586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You</a:t>
            </a:r>
            <a:r>
              <a:rPr lang="cs-CZ" sz="2400" dirty="0" smtClean="0"/>
              <a:t> </a:t>
            </a:r>
            <a:r>
              <a:rPr lang="en-GB" sz="2400" dirty="0" smtClean="0"/>
              <a:t>have</a:t>
            </a:r>
            <a:endParaRPr lang="en-GB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3356992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endParaRPr lang="cs-CZ" sz="24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3356992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done</a:t>
            </a:r>
            <a:endParaRPr lang="en-GB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36096" y="3861048"/>
            <a:ext cx="178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en-GB" sz="2400" dirty="0" smtClean="0"/>
              <a:t>have</a:t>
            </a:r>
            <a:endParaRPr lang="en-GB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3861048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endParaRPr lang="cs-CZ" sz="2400" b="1" dirty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84368" y="3861048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done</a:t>
            </a:r>
            <a:endParaRPr lang="en-GB" sz="2400" dirty="0"/>
          </a:p>
        </p:txBody>
      </p:sp>
      <p:sp>
        <p:nvSpPr>
          <p:cNvPr id="22" name="Obdélník 21"/>
          <p:cNvSpPr/>
          <p:nvPr/>
        </p:nvSpPr>
        <p:spPr>
          <a:xfrm>
            <a:off x="467544" y="4941168"/>
            <a:ext cx="615713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*</a:t>
            </a:r>
            <a:r>
              <a:rPr lang="cs-CZ" sz="2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zkrácené tvary: </a:t>
            </a:r>
            <a:r>
              <a:rPr lang="en-GB" sz="2400" dirty="0" smtClean="0"/>
              <a:t>haven´t, hasn´t</a:t>
            </a:r>
            <a:endParaRPr lang="en-GB" sz="6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183880" cy="126876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FILL IN THE MISSING FORMS OF VERBS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06281279"/>
              </p:ext>
            </p:extLst>
          </p:nvPr>
        </p:nvGraphicFramePr>
        <p:xfrm>
          <a:off x="683567" y="1268760"/>
          <a:ext cx="7920882" cy="49685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0294"/>
                <a:gridCol w="2640294"/>
                <a:gridCol w="2640294"/>
              </a:tblGrid>
              <a:tr h="451687"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VERB STEM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PAST SIMPLE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PAST PART</a:t>
                      </a:r>
                      <a:r>
                        <a:rPr lang="cs-CZ" noProof="0" dirty="0" smtClean="0"/>
                        <a:t>I</a:t>
                      </a:r>
                      <a:r>
                        <a:rPr lang="en-GB" noProof="0" dirty="0" smtClean="0"/>
                        <a:t>CIPLE</a:t>
                      </a:r>
                      <a:endParaRPr lang="en-GB" noProof="0" dirty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be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did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r>
                        <a:rPr lang="cs-CZ" noProof="0" dirty="0" err="1" smtClean="0"/>
                        <a:t>keep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gone</a:t>
                      </a:r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eaten</a:t>
                      </a:r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drink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wrote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read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learnt</a:t>
                      </a:r>
                      <a:endParaRPr lang="en-GB" noProof="0"/>
                    </a:p>
                  </a:txBody>
                  <a:tcPr/>
                </a:tc>
              </a:tr>
              <a:tr h="451687">
                <a:tc>
                  <a:txBody>
                    <a:bodyPr/>
                    <a:lstStyle/>
                    <a:p>
                      <a:pPr algn="ctr"/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made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pPr algn="ctr"/>
            <a:r>
              <a:rPr lang="en-GB" dirty="0" smtClean="0"/>
              <a:t>What have they done?</a:t>
            </a:r>
            <a:endParaRPr lang="en-GB" dirty="0"/>
          </a:p>
        </p:txBody>
      </p:sp>
      <p:pic>
        <p:nvPicPr>
          <p:cNvPr id="1026" name="Picture 2" descr="medicína,nohy,sádry,zdravotní péče,zlomené nohy,zraně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72816"/>
            <a:ext cx="1440159" cy="1367433"/>
          </a:xfrm>
          <a:prstGeom prst="rect">
            <a:avLst/>
          </a:prstGeom>
          <a:noFill/>
        </p:spPr>
      </p:pic>
      <p:pic>
        <p:nvPicPr>
          <p:cNvPr id="1028" name="Picture 4" descr="děti,dívky,malby,malování prsty,malovat prsty,osoby,vizuální umě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772816"/>
            <a:ext cx="1512167" cy="1367433"/>
          </a:xfrm>
          <a:prstGeom prst="rect">
            <a:avLst/>
          </a:prstGeom>
          <a:noFill/>
        </p:spPr>
      </p:pic>
      <p:pic>
        <p:nvPicPr>
          <p:cNvPr id="1030" name="Picture 6" descr="http://vtm.zive.cz/files/imagecache/dust_filerenderer_big/upload/aktuality/odstran_n__genetick_ch_vad_zinkov_m_prstem_4e1362896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916832"/>
            <a:ext cx="2016224" cy="1094657"/>
          </a:xfrm>
          <a:prstGeom prst="rect">
            <a:avLst/>
          </a:prstGeom>
          <a:noFill/>
        </p:spPr>
      </p:pic>
      <p:pic>
        <p:nvPicPr>
          <p:cNvPr id="1032" name="Picture 8" descr="http://work.letectvi.cz/foto/doprava/2008/04/krasai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149080"/>
            <a:ext cx="2304255" cy="1343819"/>
          </a:xfrm>
          <a:prstGeom prst="rect">
            <a:avLst/>
          </a:prstGeom>
          <a:noFill/>
        </p:spPr>
      </p:pic>
      <p:pic>
        <p:nvPicPr>
          <p:cNvPr id="1034" name="Picture 10" descr="Mladá dáma, použití myslela na kůži po sprše Reklamní fotografie - 218700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933056"/>
            <a:ext cx="1584176" cy="1721768"/>
          </a:xfrm>
          <a:prstGeom prst="rect">
            <a:avLst/>
          </a:prstGeom>
          <a:noFill/>
        </p:spPr>
      </p:pic>
      <p:pic>
        <p:nvPicPr>
          <p:cNvPr id="2050" name="Picture 2" descr="http://www.inlajn.cz/images/poradna/pa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3861048"/>
            <a:ext cx="2736304" cy="19442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3140249"/>
            <a:ext cx="2785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He has broken his leg.</a:t>
            </a:r>
            <a:endParaRPr lang="en-GB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18684" y="3102512"/>
            <a:ext cx="2140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She has painted </a:t>
            </a:r>
            <a:endParaRPr lang="cs-CZ" dirty="0" smtClean="0"/>
          </a:p>
          <a:p>
            <a:r>
              <a:rPr lang="en-GB" dirty="0" smtClean="0"/>
              <a:t>a 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130746"/>
            <a:ext cx="2752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She has cut her hand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9393" y="5476128"/>
            <a:ext cx="2991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plane has taken off.</a:t>
            </a: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8684" y="5660794"/>
            <a:ext cx="2803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She has had a shower.</a:t>
            </a:r>
            <a:endParaRPr lang="en-GB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603796"/>
            <a:ext cx="2478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He has fallen down.</a:t>
            </a:r>
            <a:endParaRPr lang="en-GB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4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4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4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4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50" accel="1000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50" accel="1000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75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7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7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50" decel="5000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50" decel="5000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MAKE SENTENCES THEN MAKE QUESTIONS AND NEGATIVES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80920" cy="49800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A spaceship/ land in our street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We/ have an English test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I/ write to the Prime Minister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My best friend/ give me a present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I/ use the Internet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I/ break my arm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My friends/ invite me to a party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We/ watch an English video</a:t>
            </a:r>
            <a:endParaRPr lang="en-GB" sz="2000" dirty="0"/>
          </a:p>
        </p:txBody>
      </p:sp>
    </p:spTree>
  </p:cSld>
  <p:clrMapOvr>
    <a:masterClrMapping/>
  </p:clrMapOvr>
  <p:transition spd="med">
    <p:zo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83880" cy="41879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Materiál slouží k výkladu a procvičení tvorby a základního použití předpřítomného času</a:t>
            </a:r>
          </a:p>
          <a:p>
            <a:r>
              <a:rPr lang="cs-CZ" sz="2000" dirty="0" err="1" smtClean="0"/>
              <a:t>Slidy</a:t>
            </a:r>
            <a:r>
              <a:rPr lang="cs-CZ" sz="2000" dirty="0" smtClean="0"/>
              <a:t> k procvičení – slide s tabulkou – žáci doplní zbývající tvary sloves; slide s obrázky – žáci řeknou dle obrázku větu v </a:t>
            </a:r>
            <a:r>
              <a:rPr lang="cs-CZ" sz="2000" dirty="0" err="1" smtClean="0"/>
              <a:t>přepřítomném</a:t>
            </a:r>
            <a:r>
              <a:rPr lang="cs-CZ" sz="2000" dirty="0" smtClean="0"/>
              <a:t> čase; slide „</a:t>
            </a:r>
            <a:r>
              <a:rPr lang="cs-CZ" sz="2000" dirty="0" err="1" smtClean="0"/>
              <a:t>Make</a:t>
            </a:r>
            <a:r>
              <a:rPr lang="cs-CZ" sz="2000" dirty="0" smtClean="0"/>
              <a:t> </a:t>
            </a:r>
            <a:r>
              <a:rPr lang="cs-CZ" sz="2000" dirty="0" err="1" smtClean="0"/>
              <a:t>sentences</a:t>
            </a:r>
            <a:r>
              <a:rPr lang="cs-CZ" sz="2000" dirty="0" smtClean="0"/>
              <a:t>…“ – žáci utvoří ze zadaných slov věty oznamovací kladné a záporné a otázky v </a:t>
            </a:r>
            <a:r>
              <a:rPr lang="cs-CZ" sz="2000" dirty="0" err="1" smtClean="0"/>
              <a:t>přepřítomném</a:t>
            </a:r>
            <a:r>
              <a:rPr lang="cs-CZ" sz="2000" dirty="0" smtClean="0"/>
              <a:t> čase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zo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183880" cy="105156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183880" cy="4187952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Klipart </a:t>
            </a:r>
            <a:r>
              <a:rPr lang="en-US" sz="2000" dirty="0" smtClean="0"/>
              <a:t>[</a:t>
            </a:r>
            <a:r>
              <a:rPr lang="cs-CZ" sz="2000" dirty="0" smtClean="0"/>
              <a:t>on-line</a:t>
            </a:r>
            <a:r>
              <a:rPr lang="en-US" sz="2000" dirty="0" smtClean="0"/>
              <a:t>]</a:t>
            </a:r>
            <a:r>
              <a:rPr lang="cs-CZ" sz="2000" dirty="0" smtClean="0"/>
              <a:t>. 2012 </a:t>
            </a:r>
            <a:r>
              <a:rPr lang="en-US" sz="2000" dirty="0" smtClean="0"/>
              <a:t>[</a:t>
            </a:r>
            <a:r>
              <a:rPr lang="cs-CZ" sz="2000" dirty="0" smtClean="0"/>
              <a:t>cit. 2012-05-15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</a:p>
          <a:p>
            <a:pPr>
              <a:buNone/>
            </a:pPr>
            <a:r>
              <a:rPr lang="cs-CZ" sz="2000" dirty="0" smtClean="0"/>
              <a:t>  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</a:t>
            </a:r>
            <a:r>
              <a:rPr lang="cs-CZ" sz="2000" dirty="0" err="1" smtClean="0"/>
              <a:t>results.aspx</a:t>
            </a:r>
            <a:r>
              <a:rPr lang="cs-CZ" sz="2000" dirty="0" smtClean="0"/>
              <a:t>?</a:t>
            </a:r>
            <a:r>
              <a:rPr lang="cs-CZ" sz="2000" dirty="0" err="1" smtClean="0"/>
              <a:t>qu</a:t>
            </a:r>
            <a:r>
              <a:rPr lang="cs-CZ" sz="2000" dirty="0" smtClean="0"/>
              <a:t>=s%C3%A1dra&amp;ex=1#</a:t>
            </a:r>
            <a:r>
              <a:rPr lang="cs-CZ" sz="2000" dirty="0" err="1" smtClean="0"/>
              <a:t>ai</a:t>
            </a:r>
            <a:r>
              <a:rPr lang="cs-CZ" sz="2000" dirty="0" smtClean="0"/>
              <a:t>:MC900413574</a:t>
            </a:r>
            <a:r>
              <a:rPr lang="cs-CZ" sz="2000" dirty="0" smtClean="0">
                <a:hlinkClick r:id="rId2"/>
              </a:rPr>
              <a:t>|</a:t>
            </a:r>
            <a:endParaRPr lang="cs-CZ" sz="2000" dirty="0" smtClean="0"/>
          </a:p>
          <a:p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</a:t>
            </a:r>
            <a:r>
              <a:rPr lang="cs-CZ" sz="2000" dirty="0" err="1" smtClean="0"/>
              <a:t>results.aspx</a:t>
            </a:r>
            <a:r>
              <a:rPr lang="cs-CZ" sz="2000" dirty="0" smtClean="0"/>
              <a:t>?</a:t>
            </a:r>
            <a:r>
              <a:rPr lang="cs-CZ" sz="2000" dirty="0" err="1" smtClean="0"/>
              <a:t>qu</a:t>
            </a:r>
            <a:r>
              <a:rPr lang="cs-CZ" sz="2000" dirty="0" smtClean="0"/>
              <a:t>=malovat&amp;ex=1#</a:t>
            </a:r>
            <a:r>
              <a:rPr lang="cs-CZ" sz="2000" dirty="0" err="1" smtClean="0"/>
              <a:t>ai</a:t>
            </a:r>
            <a:r>
              <a:rPr lang="cs-CZ" sz="2000" dirty="0" smtClean="0"/>
              <a:t>:MC900232912|</a:t>
            </a:r>
          </a:p>
          <a:p>
            <a:r>
              <a:rPr lang="cs-CZ" sz="2000" b="1" dirty="0" smtClean="0"/>
              <a:t>Poraněná ruka, </a:t>
            </a:r>
            <a:r>
              <a:rPr lang="en-US" sz="2000" dirty="0" smtClean="0"/>
              <a:t>[</a:t>
            </a:r>
            <a:r>
              <a:rPr lang="cs-CZ" sz="2000" dirty="0" smtClean="0"/>
              <a:t>cit. 2011-05-15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http://vtm.zive.cz/odstraneni-genetickych-vad-zinkovym-prstem</a:t>
            </a:r>
          </a:p>
          <a:p>
            <a:r>
              <a:rPr lang="cs-CZ" sz="2000" b="1" dirty="0" smtClean="0"/>
              <a:t>Letadlo, </a:t>
            </a:r>
            <a:r>
              <a:rPr lang="en-US" sz="2000" dirty="0" smtClean="0"/>
              <a:t>[</a:t>
            </a:r>
            <a:r>
              <a:rPr lang="cs-CZ" sz="2000" dirty="0" smtClean="0"/>
              <a:t>cit. 2011-05-15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http://work.letectvi.cz/foto/doprava/2008/04/krasair.jpg</a:t>
            </a:r>
          </a:p>
          <a:p>
            <a:r>
              <a:rPr lang="cs-CZ" sz="2000" b="1" dirty="0" smtClean="0"/>
              <a:t>Žena s ručníkem, </a:t>
            </a:r>
            <a:r>
              <a:rPr lang="en-US" sz="2000" dirty="0" smtClean="0"/>
              <a:t>[</a:t>
            </a:r>
            <a:r>
              <a:rPr lang="cs-CZ" sz="2000" dirty="0" smtClean="0"/>
              <a:t>cit. 2011-05-15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http://cz.123rf.com/</a:t>
            </a:r>
            <a:r>
              <a:rPr lang="cs-CZ" sz="2000" dirty="0" err="1" smtClean="0"/>
              <a:t>photo</a:t>
            </a:r>
            <a:r>
              <a:rPr lang="cs-CZ" sz="2000" dirty="0" smtClean="0"/>
              <a:t>_2187001_mlada-</a:t>
            </a:r>
            <a:r>
              <a:rPr lang="cs-CZ" sz="2000" dirty="0" err="1" smtClean="0"/>
              <a:t>da</a:t>
            </a:r>
            <a:r>
              <a:rPr lang="cs-CZ" sz="2000" dirty="0" smtClean="0"/>
              <a:t>-</a:t>
            </a:r>
            <a:r>
              <a:rPr lang="cs-CZ" sz="2000" dirty="0" err="1" smtClean="0"/>
              <a:t>ma</a:t>
            </a:r>
            <a:r>
              <a:rPr lang="cs-CZ" sz="2000" dirty="0" smtClean="0"/>
              <a:t>-</a:t>
            </a:r>
            <a:r>
              <a:rPr lang="cs-CZ" sz="2000" dirty="0" err="1" smtClean="0"/>
              <a:t>poua</a:t>
            </a:r>
            <a:r>
              <a:rPr lang="cs-CZ" sz="2000" dirty="0" smtClean="0"/>
              <a:t>-</a:t>
            </a:r>
            <a:r>
              <a:rPr lang="cs-CZ" sz="2000" dirty="0" err="1" smtClean="0"/>
              <a:t>ita</a:t>
            </a:r>
            <a:r>
              <a:rPr lang="cs-CZ" sz="2000" dirty="0" smtClean="0"/>
              <a:t>-myslela-na-</a:t>
            </a:r>
            <a:r>
              <a:rPr lang="cs-CZ" sz="2000" dirty="0" err="1" smtClean="0"/>
              <a:t>ka</a:t>
            </a:r>
            <a:r>
              <a:rPr lang="cs-CZ" sz="2000" dirty="0" smtClean="0"/>
              <a:t>-a-i-po-</a:t>
            </a:r>
            <a:r>
              <a:rPr lang="cs-CZ" sz="2000" dirty="0" err="1" smtClean="0"/>
              <a:t>spra</a:t>
            </a:r>
            <a:r>
              <a:rPr lang="cs-CZ" sz="2000" dirty="0" smtClean="0"/>
              <a:t>-</a:t>
            </a:r>
            <a:r>
              <a:rPr lang="cs-CZ" sz="2000" dirty="0" err="1" smtClean="0"/>
              <a:t>e.html</a:t>
            </a:r>
            <a:endParaRPr lang="cs-CZ" sz="2000" dirty="0" smtClean="0"/>
          </a:p>
          <a:p>
            <a:r>
              <a:rPr lang="cs-CZ" sz="2000" b="1" smtClean="0"/>
              <a:t>Bruslař, </a:t>
            </a:r>
            <a:r>
              <a:rPr lang="en-US" sz="2000" dirty="0" smtClean="0"/>
              <a:t>[</a:t>
            </a:r>
            <a:r>
              <a:rPr lang="cs-CZ" sz="2000" dirty="0" smtClean="0"/>
              <a:t>cit. 2011-05-15</a:t>
            </a:r>
            <a:r>
              <a:rPr lang="en-US" sz="2000" dirty="0" smtClean="0"/>
              <a:t>]</a:t>
            </a:r>
            <a:r>
              <a:rPr lang="cs-CZ" sz="2000" dirty="0" smtClean="0"/>
              <a:t>.</a:t>
            </a:r>
            <a:r>
              <a:rPr lang="en-US" sz="2000" dirty="0" smtClean="0"/>
              <a:t> </a:t>
            </a:r>
            <a:r>
              <a:rPr lang="cs-CZ" sz="2000" dirty="0" smtClean="0"/>
              <a:t>Dostupné z: http://www.</a:t>
            </a:r>
            <a:r>
              <a:rPr lang="cs-CZ" sz="2000" dirty="0" err="1" smtClean="0"/>
              <a:t>inlajn.cz</a:t>
            </a:r>
            <a:r>
              <a:rPr lang="cs-CZ" sz="2000" dirty="0" smtClean="0"/>
              <a:t>/</a:t>
            </a:r>
            <a:r>
              <a:rPr lang="cs-CZ" sz="2000" dirty="0" err="1" smtClean="0"/>
              <a:t>brzdeni</a:t>
            </a:r>
            <a:endParaRPr lang="cs-CZ" sz="2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162</TotalTime>
  <Words>378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PRESENT PERFECT – basic use Anotace: Materiál je určen žákům 8. ročníku a slouží k výkladu a procvičení tvorby a základního použití předpřítomného času</vt:lpstr>
      <vt:lpstr>TVORBA</vt:lpstr>
      <vt:lpstr>OTÁZKA</vt:lpstr>
      <vt:lpstr>ZÁPOR </vt:lpstr>
      <vt:lpstr>FILL IN THE MISSING FORMS OF VERBS</vt:lpstr>
      <vt:lpstr>What have they done?</vt:lpstr>
      <vt:lpstr>MAKE SENTENCES THEN MAKE QUESTIONS AND NEGATIVES</vt:lpstr>
      <vt:lpstr>METODICKÝ NÁVOD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</dc:title>
  <dc:creator>Lenočka</dc:creator>
  <cp:lastModifiedBy>Základní škola Ostrovní</cp:lastModifiedBy>
  <cp:revision>20</cp:revision>
  <dcterms:created xsi:type="dcterms:W3CDTF">2012-05-15T14:38:40Z</dcterms:created>
  <dcterms:modified xsi:type="dcterms:W3CDTF">2012-05-17T05:47:56Z</dcterms:modified>
</cp:coreProperties>
</file>