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134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CE58358-1D4E-41B6-8C1E-97C86813E9E2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3955B55-17F4-4A02-937A-E6F5D199B2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//upload.wikimedia.org/wikipedia/commons/5/5c/William_Shakespeare_Signature.s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hyperlink" Target="//upload.wikimedia.org/wikipedia/commons/9/92/Isaac_Newton_signature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3/Florence_Nightingale_Signature.sv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hyperlink" Target="//upload.wikimedia.org/wikipedia/commons/b/b1/Charles_Darwin_Signature.sv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897548"/>
          </a:xfrm>
        </p:spPr>
        <p:txBody>
          <a:bodyPr/>
          <a:lstStyle/>
          <a:p>
            <a:pPr algn="l"/>
            <a:r>
              <a:rPr lang="cs-CZ" sz="1400" kern="0" dirty="0" smtClean="0">
                <a:solidFill>
                  <a:schemeClr val="tx1"/>
                </a:solidFill>
              </a:rPr>
              <a:t>Název školy: ZŠ </a:t>
            </a:r>
            <a:r>
              <a:rPr lang="cs-CZ" sz="1400" kern="0" dirty="0" err="1" smtClean="0">
                <a:solidFill>
                  <a:schemeClr val="tx1"/>
                </a:solidFill>
              </a:rPr>
              <a:t>štětí</a:t>
            </a:r>
            <a:r>
              <a:rPr lang="cs-CZ" sz="1400" kern="0" dirty="0" smtClean="0">
                <a:solidFill>
                  <a:schemeClr val="tx1"/>
                </a:solidFill>
              </a:rPr>
              <a:t>, Ostrovní 300</a:t>
            </a:r>
            <a:br>
              <a:rPr lang="cs-CZ" sz="1400" kern="0" dirty="0" smtClean="0">
                <a:solidFill>
                  <a:schemeClr val="tx1"/>
                </a:solidFill>
              </a:rPr>
            </a:br>
            <a:r>
              <a:rPr lang="cs-CZ" sz="1400" kern="0" dirty="0" smtClean="0">
                <a:solidFill>
                  <a:schemeClr val="tx1"/>
                </a:solidFill>
              </a:rPr>
              <a:t>Autor: Lenka </a:t>
            </a:r>
            <a:r>
              <a:rPr lang="cs-CZ" sz="1400" kern="0" dirty="0" err="1" smtClean="0">
                <a:solidFill>
                  <a:schemeClr val="tx1"/>
                </a:solidFill>
              </a:rPr>
              <a:t>Pizúrová</a:t>
            </a:r>
            <a:r>
              <a:rPr lang="cs-CZ" sz="1400" kern="0" dirty="0" smtClean="0">
                <a:solidFill>
                  <a:schemeClr val="tx1"/>
                </a:solidFill>
              </a:rPr>
              <a:t/>
            </a:r>
            <a:br>
              <a:rPr lang="cs-CZ" sz="1400" kern="0" dirty="0" smtClean="0">
                <a:solidFill>
                  <a:schemeClr val="tx1"/>
                </a:solidFill>
              </a:rPr>
            </a:br>
            <a:r>
              <a:rPr lang="cs-CZ" sz="1400" kern="0" dirty="0" smtClean="0">
                <a:solidFill>
                  <a:schemeClr val="tx1"/>
                </a:solidFill>
              </a:rPr>
              <a:t>Název materiálu: VY_32_INOVACE_AJ.8.13_</a:t>
            </a:r>
            <a:r>
              <a:rPr lang="cs-CZ" sz="1400" kern="0" dirty="0" err="1" smtClean="0">
                <a:solidFill>
                  <a:schemeClr val="tx1"/>
                </a:solidFill>
              </a:rPr>
              <a:t>famous</a:t>
            </a:r>
            <a:r>
              <a:rPr lang="cs-CZ" sz="1400" kern="0" dirty="0" smtClean="0">
                <a:solidFill>
                  <a:schemeClr val="tx1"/>
                </a:solidFill>
              </a:rPr>
              <a:t>_</a:t>
            </a:r>
            <a:r>
              <a:rPr lang="cs-CZ" sz="1400" kern="0" dirty="0" err="1" smtClean="0">
                <a:solidFill>
                  <a:schemeClr val="tx1"/>
                </a:solidFill>
              </a:rPr>
              <a:t>britons</a:t>
            </a:r>
            <a:r>
              <a:rPr lang="cs-CZ" sz="1400" kern="0" dirty="0" smtClean="0">
                <a:solidFill>
                  <a:schemeClr val="tx1"/>
                </a:solidFill>
              </a:rPr>
              <a:t/>
            </a:r>
            <a:br>
              <a:rPr lang="cs-CZ" sz="1400" kern="0" dirty="0" smtClean="0">
                <a:solidFill>
                  <a:schemeClr val="tx1"/>
                </a:solidFill>
              </a:rPr>
            </a:br>
            <a:r>
              <a:rPr lang="cs-CZ" sz="1400" kern="0" dirty="0" smtClean="0">
                <a:solidFill>
                  <a:schemeClr val="tx1"/>
                </a:solidFill>
              </a:rPr>
              <a:t>Název: </a:t>
            </a:r>
            <a:r>
              <a:rPr lang="cs-CZ" sz="1400" kern="0" dirty="0" err="1" smtClean="0">
                <a:solidFill>
                  <a:schemeClr val="tx1"/>
                </a:solidFill>
              </a:rPr>
              <a:t>Famous</a:t>
            </a:r>
            <a:r>
              <a:rPr lang="cs-CZ" sz="1400" kern="0" dirty="0" smtClean="0">
                <a:solidFill>
                  <a:schemeClr val="tx1"/>
                </a:solidFill>
              </a:rPr>
              <a:t> </a:t>
            </a:r>
            <a:r>
              <a:rPr lang="cs-CZ" sz="1400" kern="0" dirty="0" err="1" smtClean="0">
                <a:solidFill>
                  <a:schemeClr val="tx1"/>
                </a:solidFill>
              </a:rPr>
              <a:t>Britons</a:t>
            </a:r>
            <a:r>
              <a:rPr lang="cs-CZ" sz="1400" kern="0" dirty="0" smtClean="0">
                <a:solidFill>
                  <a:schemeClr val="tx1"/>
                </a:solidFill>
              </a:rPr>
              <a:t/>
            </a:r>
            <a:br>
              <a:rPr lang="cs-CZ" sz="1400" kern="0" dirty="0" smtClean="0">
                <a:solidFill>
                  <a:schemeClr val="tx1"/>
                </a:solidFill>
              </a:rPr>
            </a:br>
            <a:r>
              <a:rPr lang="cs-CZ" sz="1400" kern="0" dirty="0" smtClean="0">
                <a:solidFill>
                  <a:schemeClr val="tx1"/>
                </a:solidFill>
              </a:rPr>
              <a:t>Vzdělávací oblast: Jazyk a jazyková komunikace</a:t>
            </a:r>
            <a:br>
              <a:rPr lang="cs-CZ" sz="1400" kern="0" dirty="0" smtClean="0">
                <a:solidFill>
                  <a:schemeClr val="tx1"/>
                </a:solidFill>
              </a:rPr>
            </a:br>
            <a:r>
              <a:rPr lang="cs-CZ" sz="1400" kern="0" dirty="0" smtClean="0">
                <a:solidFill>
                  <a:schemeClr val="tx1"/>
                </a:solidFill>
              </a:rPr>
              <a:t>Vzdělávací obor: Cizí jazyk – anglický jazyk</a:t>
            </a:r>
            <a:br>
              <a:rPr lang="cs-CZ" sz="1400" kern="0" dirty="0" smtClean="0">
                <a:solidFill>
                  <a:schemeClr val="tx1"/>
                </a:solidFill>
              </a:rPr>
            </a:br>
            <a:r>
              <a:rPr lang="cs-CZ" sz="1400" kern="0" dirty="0" smtClean="0">
                <a:solidFill>
                  <a:schemeClr val="tx1"/>
                </a:solidFill>
              </a:rPr>
              <a:t>Téma:  </a:t>
            </a:r>
            <a:r>
              <a:rPr lang="cs-CZ" sz="1400" kern="0" dirty="0" err="1" smtClean="0">
                <a:solidFill>
                  <a:schemeClr val="tx1"/>
                </a:solidFill>
              </a:rPr>
              <a:t>Famous</a:t>
            </a:r>
            <a:r>
              <a:rPr lang="cs-CZ" sz="1400" kern="0" dirty="0" smtClean="0">
                <a:solidFill>
                  <a:schemeClr val="tx1"/>
                </a:solidFill>
              </a:rPr>
              <a:t> </a:t>
            </a:r>
            <a:r>
              <a:rPr lang="cs-CZ" sz="1400" kern="0" dirty="0" err="1" smtClean="0">
                <a:solidFill>
                  <a:schemeClr val="tx1"/>
                </a:solidFill>
              </a:rPr>
              <a:t>Britons</a:t>
            </a:r>
            <a:r>
              <a:rPr lang="cs-CZ" sz="1400" kern="0" dirty="0" smtClean="0">
                <a:solidFill>
                  <a:schemeClr val="tx1"/>
                </a:solidFill>
              </a:rPr>
              <a:t/>
            </a:r>
            <a:br>
              <a:rPr lang="cs-CZ" sz="1400" kern="0" dirty="0" smtClean="0">
                <a:solidFill>
                  <a:schemeClr val="tx1"/>
                </a:solidFill>
              </a:rPr>
            </a:br>
            <a:r>
              <a:rPr lang="cs-CZ" sz="1400" kern="0" dirty="0" smtClean="0">
                <a:solidFill>
                  <a:schemeClr val="tx1"/>
                </a:solidFill>
              </a:rPr>
              <a:t>Ročník: 8.</a:t>
            </a:r>
            <a:br>
              <a:rPr lang="cs-CZ" sz="1400" kern="0" dirty="0" smtClean="0">
                <a:solidFill>
                  <a:schemeClr val="tx1"/>
                </a:solidFill>
              </a:rPr>
            </a:br>
            <a:r>
              <a:rPr lang="cs-CZ" sz="1400" kern="0" dirty="0" smtClean="0">
                <a:solidFill>
                  <a:schemeClr val="tx1"/>
                </a:solidFill>
              </a:rPr>
              <a:t>Školní rok: 2011/2012</a:t>
            </a:r>
            <a:br>
              <a:rPr lang="cs-CZ" sz="1400" kern="0" dirty="0" smtClean="0">
                <a:solidFill>
                  <a:schemeClr val="tx1"/>
                </a:solidFill>
              </a:rPr>
            </a:br>
            <a:r>
              <a:rPr lang="cs-CZ" sz="1400" kern="0" dirty="0" smtClean="0">
                <a:solidFill>
                  <a:schemeClr val="tx1"/>
                </a:solidFill>
              </a:rPr>
              <a:t>Datum: 23. 05. 2012</a:t>
            </a:r>
            <a:br>
              <a:rPr lang="cs-CZ" sz="1400" kern="0" dirty="0" smtClean="0">
                <a:solidFill>
                  <a:schemeClr val="tx1"/>
                </a:solidFill>
              </a:rPr>
            </a:br>
            <a:r>
              <a:rPr lang="cs-CZ" sz="1400" kern="0" dirty="0" smtClean="0">
                <a:solidFill>
                  <a:schemeClr val="tx1"/>
                </a:solidFill>
              </a:rPr>
              <a:t>Číslo operačního programu: CZ.1.07/1.4.00/21.1693</a:t>
            </a: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8305800" cy="1981200"/>
          </a:xfrm>
        </p:spPr>
        <p:txBody>
          <a:bodyPr/>
          <a:lstStyle/>
          <a:p>
            <a:r>
              <a:rPr lang="cs-CZ" sz="6000" b="1" dirty="0" smtClean="0"/>
              <a:t>FAMOUS BRITONS</a:t>
            </a:r>
            <a:br>
              <a:rPr lang="cs-CZ" sz="6000" b="1" dirty="0" smtClean="0"/>
            </a:br>
            <a:r>
              <a:rPr lang="cs-CZ" sz="2000" b="1" dirty="0" smtClean="0"/>
              <a:t>Anotace: </a:t>
            </a:r>
            <a:r>
              <a:rPr lang="cs-CZ" sz="2000" dirty="0" smtClean="0"/>
              <a:t>Materiál slouží žákům 8. ročníku a slouží k seznámení se s několika nejvýznamnějšími osobnostmi Velké Británie</a:t>
            </a:r>
            <a:endParaRPr lang="cs-CZ" sz="6000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1368152" cy="1268760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138530"/>
            <a:ext cx="3035187" cy="719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30560"/>
          </a:xfrm>
        </p:spPr>
        <p:txBody>
          <a:bodyPr/>
          <a:lstStyle/>
          <a:p>
            <a:pPr algn="ctr"/>
            <a:r>
              <a:rPr lang="en-GB" b="1" dirty="0" smtClean="0"/>
              <a:t>Who were these people</a:t>
            </a:r>
            <a:r>
              <a:rPr lang="cs-CZ" b="1" dirty="0" smtClean="0"/>
              <a:t>?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59936" cy="5184576"/>
          </a:xfrm>
        </p:spPr>
        <p:txBody>
          <a:bodyPr>
            <a:normAutofit lnSpcReduction="10000"/>
          </a:bodyPr>
          <a:lstStyle/>
          <a:p>
            <a:r>
              <a:rPr lang="en-GB" sz="2200" dirty="0" smtClean="0"/>
              <a:t>Agatha Christie</a:t>
            </a:r>
          </a:p>
          <a:p>
            <a:endParaRPr lang="en-GB" sz="2200" dirty="0" smtClean="0"/>
          </a:p>
          <a:p>
            <a:r>
              <a:rPr lang="en-GB" sz="2200" dirty="0" smtClean="0"/>
              <a:t>Charles Darwin</a:t>
            </a:r>
          </a:p>
          <a:p>
            <a:endParaRPr lang="en-GB" sz="2200" dirty="0" smtClean="0"/>
          </a:p>
          <a:p>
            <a:r>
              <a:rPr lang="en-GB" sz="2200" dirty="0" smtClean="0"/>
              <a:t>Sir Isaac Newton</a:t>
            </a:r>
          </a:p>
          <a:p>
            <a:endParaRPr lang="en-GB" sz="2200" dirty="0" smtClean="0"/>
          </a:p>
          <a:p>
            <a:r>
              <a:rPr lang="en-GB" sz="2200" dirty="0" smtClean="0"/>
              <a:t>Florence Nightingale</a:t>
            </a:r>
          </a:p>
          <a:p>
            <a:endParaRPr lang="en-GB" sz="2200" dirty="0" smtClean="0"/>
          </a:p>
          <a:p>
            <a:r>
              <a:rPr lang="en-GB" sz="2200" dirty="0" smtClean="0"/>
              <a:t>Sir Charlie Chaplin</a:t>
            </a:r>
          </a:p>
          <a:p>
            <a:endParaRPr lang="en-GB" sz="2200" dirty="0" smtClean="0"/>
          </a:p>
          <a:p>
            <a:r>
              <a:rPr lang="en-GB" sz="2200" dirty="0" smtClean="0"/>
              <a:t>J.R.R. Tolkien</a:t>
            </a:r>
          </a:p>
          <a:p>
            <a:endParaRPr lang="en-GB" sz="2200" dirty="0" smtClean="0"/>
          </a:p>
          <a:p>
            <a:r>
              <a:rPr lang="en-GB" sz="2200" dirty="0" smtClean="0"/>
              <a:t>Sir Alexander Graham Bell</a:t>
            </a: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59936" cy="5184576"/>
          </a:xfrm>
        </p:spPr>
        <p:txBody>
          <a:bodyPr>
            <a:normAutofit lnSpcReduction="10000"/>
          </a:bodyPr>
          <a:lstStyle/>
          <a:p>
            <a:r>
              <a:rPr lang="cs-CZ" sz="2200" dirty="0" smtClean="0"/>
              <a:t>a</a:t>
            </a:r>
            <a:r>
              <a:rPr lang="en-GB" sz="2200" dirty="0" smtClean="0"/>
              <a:t> physicist</a:t>
            </a:r>
          </a:p>
          <a:p>
            <a:endParaRPr lang="en-GB" sz="2200" dirty="0" smtClean="0"/>
          </a:p>
          <a:p>
            <a:r>
              <a:rPr lang="cs-CZ" sz="2200" dirty="0" smtClean="0"/>
              <a:t>a</a:t>
            </a:r>
            <a:r>
              <a:rPr lang="en-GB" sz="2200" dirty="0" smtClean="0"/>
              <a:t>n actor</a:t>
            </a:r>
          </a:p>
          <a:p>
            <a:endParaRPr lang="en-GB" sz="2200" dirty="0" smtClean="0"/>
          </a:p>
          <a:p>
            <a:r>
              <a:rPr lang="cs-CZ" sz="2200" dirty="0" smtClean="0"/>
              <a:t>a</a:t>
            </a:r>
            <a:r>
              <a:rPr lang="en-GB" sz="2200" dirty="0" smtClean="0"/>
              <a:t> scientist</a:t>
            </a:r>
          </a:p>
          <a:p>
            <a:endParaRPr lang="en-GB" sz="2200" dirty="0" smtClean="0"/>
          </a:p>
          <a:p>
            <a:r>
              <a:rPr lang="cs-CZ" sz="2200" dirty="0" smtClean="0"/>
              <a:t>a</a:t>
            </a:r>
            <a:r>
              <a:rPr lang="en-GB" sz="2200" dirty="0" smtClean="0"/>
              <a:t> writer</a:t>
            </a:r>
          </a:p>
          <a:p>
            <a:endParaRPr lang="en-GB" sz="2200" dirty="0" smtClean="0"/>
          </a:p>
          <a:p>
            <a:r>
              <a:rPr lang="en-GB" sz="2200" dirty="0" smtClean="0"/>
              <a:t> the inventor of telephone</a:t>
            </a:r>
          </a:p>
          <a:p>
            <a:endParaRPr lang="en-GB" sz="2200" dirty="0" smtClean="0"/>
          </a:p>
          <a:p>
            <a:r>
              <a:rPr lang="cs-CZ" sz="2200" dirty="0" smtClean="0"/>
              <a:t>a</a:t>
            </a:r>
            <a:r>
              <a:rPr lang="en-GB" sz="2200" dirty="0" smtClean="0"/>
              <a:t> nurse</a:t>
            </a:r>
          </a:p>
          <a:p>
            <a:endParaRPr lang="en-GB" sz="2200" dirty="0" smtClean="0"/>
          </a:p>
          <a:p>
            <a:r>
              <a:rPr lang="cs-CZ" sz="2200" dirty="0" smtClean="0"/>
              <a:t>a</a:t>
            </a:r>
            <a:r>
              <a:rPr lang="en-GB" sz="2200" dirty="0" smtClean="0"/>
              <a:t> detective writer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a/a2/Shakespear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8208912" cy="6408712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47800"/>
          </a:xfrm>
        </p:spPr>
        <p:txBody>
          <a:bodyPr/>
          <a:lstStyle/>
          <a:p>
            <a:pPr algn="ctr"/>
            <a:r>
              <a:rPr lang="cs-CZ" b="1" u="sng" dirty="0" smtClean="0"/>
              <a:t>WILLIAM SHAKESPEARE</a:t>
            </a:r>
            <a:endParaRPr lang="cs-CZ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268760"/>
            <a:ext cx="7139519" cy="37240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What do you know?</a:t>
            </a:r>
            <a:endParaRPr lang="cs-CZ" sz="2800" b="1" dirty="0" smtClean="0"/>
          </a:p>
          <a:p>
            <a:endParaRPr lang="cs-CZ" sz="2800" b="1" dirty="0"/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cs-CZ" sz="2400" b="1" dirty="0" smtClean="0"/>
              <a:t> </a:t>
            </a:r>
            <a:r>
              <a:rPr lang="en-GB" sz="2400" dirty="0" smtClean="0"/>
              <a:t>He was a famous …………………………</a:t>
            </a:r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en-GB" sz="2400" dirty="0" smtClean="0"/>
              <a:t> He was born in …………………………</a:t>
            </a:r>
            <a:r>
              <a:rPr lang="cs-CZ" sz="2400" dirty="0" smtClean="0"/>
              <a:t>………</a:t>
            </a:r>
            <a:r>
              <a:rPr lang="en-GB" sz="2400" dirty="0" smtClean="0"/>
              <a:t>, in ……….</a:t>
            </a:r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en-GB" sz="2400" dirty="0" smtClean="0"/>
              <a:t> He died in ……….</a:t>
            </a:r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en-GB" sz="2400" dirty="0" smtClean="0"/>
              <a:t> He is famous for ………………………………………</a:t>
            </a:r>
            <a:r>
              <a:rPr lang="cs-CZ" sz="2400" dirty="0" smtClean="0"/>
              <a:t>……………</a:t>
            </a:r>
            <a:endParaRPr lang="en-GB" sz="2400" dirty="0" smtClean="0"/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cs-CZ" sz="2400" dirty="0" smtClean="0"/>
              <a:t>  </a:t>
            </a:r>
            <a:r>
              <a:rPr lang="en-GB" sz="2400" dirty="0" smtClean="0"/>
              <a:t>He was also </a:t>
            </a:r>
            <a:r>
              <a:rPr lang="cs-CZ" sz="2400" dirty="0" smtClean="0"/>
              <a:t>…………………..</a:t>
            </a:r>
            <a:endParaRPr lang="en-GB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2204864"/>
            <a:ext cx="2846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poet and dramatist</a:t>
            </a:r>
            <a:r>
              <a:rPr lang="cs-CZ" sz="2400" dirty="0" smtClean="0"/>
              <a:t>.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2708920"/>
            <a:ext cx="28810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Stratford upon Avon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2708920"/>
            <a:ext cx="7479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1564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3284984"/>
            <a:ext cx="710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1616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789040"/>
            <a:ext cx="5933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h</a:t>
            </a:r>
            <a:r>
              <a:rPr lang="cs-CZ" sz="2400" dirty="0" smtClean="0">
                <a:solidFill>
                  <a:schemeClr val="bg1"/>
                </a:solidFill>
              </a:rPr>
              <a:t>is </a:t>
            </a:r>
            <a:r>
              <a:rPr lang="en-GB" sz="2400" dirty="0" smtClean="0">
                <a:solidFill>
                  <a:schemeClr val="bg1"/>
                </a:solidFill>
              </a:rPr>
              <a:t>38 plays, 154 sonnets and</a:t>
            </a:r>
            <a:r>
              <a:rPr lang="cs-CZ" sz="2400" dirty="0" smtClean="0">
                <a:solidFill>
                  <a:schemeClr val="bg1"/>
                </a:solidFill>
              </a:rPr>
              <a:t> s</a:t>
            </a:r>
            <a:r>
              <a:rPr lang="en-GB" sz="2400" dirty="0" err="1" smtClean="0">
                <a:solidFill>
                  <a:schemeClr val="bg1"/>
                </a:solidFill>
              </a:rPr>
              <a:t>everal</a:t>
            </a:r>
            <a:r>
              <a:rPr lang="en-GB" sz="2400" dirty="0" smtClean="0">
                <a:solidFill>
                  <a:schemeClr val="bg1"/>
                </a:solidFill>
              </a:rPr>
              <a:t> poems</a:t>
            </a:r>
            <a:r>
              <a:rPr lang="en-GB" sz="2400" b="1" dirty="0" smtClean="0">
                <a:solidFill>
                  <a:schemeClr val="bg1"/>
                </a:solidFill>
              </a:rPr>
              <a:t>.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4365104"/>
            <a:ext cx="13081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an actor.</a:t>
            </a:r>
            <a:endParaRPr lang="en-GB" sz="2400" dirty="0"/>
          </a:p>
        </p:txBody>
      </p:sp>
      <p:sp>
        <p:nvSpPr>
          <p:cNvPr id="14" name="TextovéPole 13"/>
          <p:cNvSpPr txBox="1"/>
          <p:nvPr/>
        </p:nvSpPr>
        <p:spPr>
          <a:xfrm rot="19948201">
            <a:off x="377502" y="5558315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Bradley Hand ITC" pitchFamily="66" charset="0"/>
              </a:rPr>
              <a:t>Romeo and Juliet</a:t>
            </a:r>
            <a:endParaRPr lang="en-GB" dirty="0">
              <a:latin typeface="Bradley Hand ITC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20631891">
            <a:off x="4499494" y="1267008"/>
            <a:ext cx="2630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Bradley Hand ITC" pitchFamily="66" charset="0"/>
              </a:rPr>
              <a:t>Much Ado about Nothing</a:t>
            </a:r>
            <a:endParaRPr lang="en-GB" b="1" dirty="0">
              <a:latin typeface="Bradley Hand ITC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4725144"/>
            <a:ext cx="2427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Bradley Hand ITC" pitchFamily="66" charset="0"/>
              </a:rPr>
              <a:t>The Merchant of Venice</a:t>
            </a:r>
            <a:endParaRPr lang="en-GB" dirty="0">
              <a:latin typeface="Bradley Hand ITC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2111144">
            <a:off x="7155124" y="1311478"/>
            <a:ext cx="1265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radley Hand ITC" pitchFamily="66" charset="0"/>
              </a:rPr>
              <a:t>Richard III.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421158">
            <a:off x="3367053" y="5354890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radley Hand ITC" pitchFamily="66" charset="0"/>
              </a:rPr>
              <a:t>Hamlet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95736" y="6021288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Bradley Hand ITC" pitchFamily="66" charset="0"/>
              </a:rPr>
              <a:t>Macbeth</a:t>
            </a:r>
            <a:endParaRPr lang="en-GB" dirty="0">
              <a:latin typeface="Bradley Hand ITC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644852">
            <a:off x="5508104" y="5949280"/>
            <a:ext cx="2348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Bradley Hand ITC" pitchFamily="66" charset="0"/>
              </a:rPr>
              <a:t>Antony and Cleopatra</a:t>
            </a:r>
            <a:endParaRPr lang="en-GB" dirty="0">
              <a:latin typeface="Bradley Hand ITC" pitchFamily="66" charset="0"/>
            </a:endParaRPr>
          </a:p>
        </p:txBody>
      </p:sp>
      <p:pic>
        <p:nvPicPr>
          <p:cNvPr id="18438" name="Picture 6" descr="File:William Shakespeare Signature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124744"/>
            <a:ext cx="1943100" cy="342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upload.wikimedia.org/wikipedia/commons/5/50/Sir_Isaac_Newton_by_Sir_Godfrey_Kneller%2C_B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0"/>
            <a:ext cx="7848872" cy="666936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66936"/>
          </a:xfrm>
        </p:spPr>
        <p:txBody>
          <a:bodyPr/>
          <a:lstStyle/>
          <a:p>
            <a:pPr algn="ctr"/>
            <a:r>
              <a:rPr lang="cs-CZ" b="1" u="sng" dirty="0" smtClean="0"/>
              <a:t>SIR ISAAC NEWTON</a:t>
            </a:r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988840"/>
            <a:ext cx="827438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en-GB" sz="2400" dirty="0" smtClean="0"/>
              <a:t> He was a famous …………………………………………………………………</a:t>
            </a:r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en-GB" sz="2400" dirty="0" smtClean="0"/>
              <a:t> He was born in ..........</a:t>
            </a:r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cs-CZ" sz="2400" dirty="0" smtClean="0"/>
              <a:t> </a:t>
            </a:r>
            <a:r>
              <a:rPr lang="en-GB" sz="2400" dirty="0" smtClean="0"/>
              <a:t>He died in ……….</a:t>
            </a:r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en-GB" sz="2400" dirty="0" smtClean="0"/>
              <a:t> He is famous for </a:t>
            </a:r>
            <a:r>
              <a:rPr lang="cs-CZ" sz="2400" dirty="0" smtClean="0"/>
              <a:t>………………………………………………….</a:t>
            </a:r>
            <a:endParaRPr lang="en-GB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2060848"/>
            <a:ext cx="5702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physicist, mathematician and astronomer.</a:t>
            </a:r>
            <a:endParaRPr lang="en-GB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2564904"/>
            <a:ext cx="757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1642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3140968"/>
            <a:ext cx="7191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1727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3645024"/>
            <a:ext cx="43007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his law of universal gravitation.</a:t>
            </a:r>
            <a:endParaRPr lang="en-GB" sz="2400" dirty="0"/>
          </a:p>
        </p:txBody>
      </p:sp>
      <p:pic>
        <p:nvPicPr>
          <p:cNvPr id="16388" name="Picture 4" descr="File:Isaac Newton signature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809739">
            <a:off x="6073238" y="5111194"/>
            <a:ext cx="2792363" cy="853828"/>
          </a:xfrm>
          <a:prstGeom prst="rect">
            <a:avLst/>
          </a:prstGeom>
          <a:ln>
            <a:noFill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4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5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7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7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770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4" name="Picture 8" descr="http://upload.wikimedia.org/wikipedia/commons/8/8a/Florence_Nightingale_CDV_by_H_Lenth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0"/>
            <a:ext cx="7848872" cy="666936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FLORENCE NIGHTINGALE</a:t>
            </a:r>
            <a:endParaRPr lang="cs-CZ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132856"/>
            <a:ext cx="803617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GB" sz="2400" dirty="0" smtClean="0"/>
              <a:t> She was a famous ……….....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dirty="0" smtClean="0"/>
              <a:t> </a:t>
            </a:r>
            <a:r>
              <a:rPr lang="en-GB" sz="2400" dirty="0" smtClean="0"/>
              <a:t>She was born </a:t>
            </a:r>
            <a:r>
              <a:rPr lang="cs-CZ" sz="2400" dirty="0" smtClean="0"/>
              <a:t>in ..........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GB" sz="2400" dirty="0" smtClean="0"/>
              <a:t>She died </a:t>
            </a:r>
            <a:r>
              <a:rPr lang="cs-CZ" sz="2400" dirty="0" smtClean="0"/>
              <a:t>in ……….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dirty="0"/>
              <a:t> </a:t>
            </a:r>
            <a:r>
              <a:rPr lang="en-GB" sz="2400" dirty="0" smtClean="0"/>
              <a:t>She is famous for </a:t>
            </a:r>
            <a:r>
              <a:rPr lang="cs-CZ" sz="2400" dirty="0" smtClean="0"/>
              <a:t>……………………………………………………………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2204864"/>
            <a:ext cx="930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nurse</a:t>
            </a:r>
            <a:endParaRPr lang="en-GB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2708920"/>
            <a:ext cx="755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1820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284984"/>
            <a:ext cx="710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1910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3789040"/>
            <a:ext cx="50381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establishing the first nursing school.</a:t>
            </a:r>
            <a:endParaRPr lang="en-GB" sz="2400" dirty="0"/>
          </a:p>
        </p:txBody>
      </p:sp>
      <p:pic>
        <p:nvPicPr>
          <p:cNvPr id="3074" name="Picture 2" descr="File:Florence Nightingale Signature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890824">
            <a:off x="6356818" y="1543842"/>
            <a:ext cx="2771800" cy="4812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1/1a/Charles_Darwin_by_G._Richmo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8"/>
            <a:ext cx="7272808" cy="659735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038944"/>
          </a:xfrm>
        </p:spPr>
        <p:txBody>
          <a:bodyPr/>
          <a:lstStyle/>
          <a:p>
            <a:pPr algn="ctr"/>
            <a:r>
              <a:rPr lang="cs-CZ" b="1" u="sng" dirty="0" smtClean="0"/>
              <a:t>CHARLES DARWIN</a:t>
            </a:r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916832"/>
            <a:ext cx="601902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cs-CZ" sz="2400" dirty="0" smtClean="0"/>
              <a:t> </a:t>
            </a:r>
            <a:r>
              <a:rPr lang="en-GB" sz="2400" dirty="0" smtClean="0"/>
              <a:t>He was a famous …………………</a:t>
            </a:r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cs-CZ" sz="2400" dirty="0" smtClean="0"/>
              <a:t> </a:t>
            </a:r>
            <a:r>
              <a:rPr lang="en-GB" sz="2400" dirty="0" smtClean="0"/>
              <a:t>He was born </a:t>
            </a:r>
            <a:r>
              <a:rPr lang="cs-CZ" sz="2400" dirty="0" smtClean="0"/>
              <a:t>in </a:t>
            </a:r>
            <a:r>
              <a:rPr lang="en-GB" sz="2400" dirty="0" smtClean="0"/>
              <a:t>………..</a:t>
            </a:r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cs-CZ" sz="2400" dirty="0" smtClean="0"/>
              <a:t> </a:t>
            </a:r>
            <a:r>
              <a:rPr lang="en-GB" sz="2400" dirty="0" smtClean="0"/>
              <a:t>He died in ……….</a:t>
            </a:r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cs-CZ" sz="2400" dirty="0" smtClean="0"/>
              <a:t> </a:t>
            </a:r>
            <a:r>
              <a:rPr lang="en-GB" sz="2400" dirty="0" smtClean="0"/>
              <a:t>He is famous for ………………………………………</a:t>
            </a:r>
            <a:endParaRPr lang="en-GB" sz="2400" dirty="0"/>
          </a:p>
        </p:txBody>
      </p:sp>
      <p:pic>
        <p:nvPicPr>
          <p:cNvPr id="1028" name="Picture 4" descr="File:Charles Darwin Signature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713788">
            <a:off x="5999870" y="1055786"/>
            <a:ext cx="2209800" cy="8096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563888" y="1988840"/>
            <a:ext cx="1463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naturalist</a:t>
            </a:r>
            <a:endParaRPr lang="en-GB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492896"/>
            <a:ext cx="7793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1809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5157192"/>
            <a:ext cx="184731" cy="29054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88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068960"/>
            <a:ext cx="755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1882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3212976"/>
            <a:ext cx="41770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his evolutionary theory called </a:t>
            </a:r>
            <a:endParaRPr lang="cs-CZ" sz="2400" dirty="0" smtClean="0"/>
          </a:p>
          <a:p>
            <a:r>
              <a:rPr lang="en-GB" sz="2400" dirty="0" smtClean="0"/>
              <a:t>„The Origin of Species“.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Who was born first?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Who was an astronomer?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Can you name any Shakespeare´s plays?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What else did Shakespeare write?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Where was Shakespeare born?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What was Florence Nightingale famous for?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do you remember?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Can you name any other famous Britons?</a:t>
            </a:r>
            <a:endParaRPr lang="en-GB" dirty="0"/>
          </a:p>
        </p:txBody>
      </p:sp>
      <p:sp>
        <p:nvSpPr>
          <p:cNvPr id="3" name="TextovéPole 2"/>
          <p:cNvSpPr txBox="1"/>
          <p:nvPr/>
        </p:nvSpPr>
        <p:spPr>
          <a:xfrm rot="20271669">
            <a:off x="971600" y="2636912"/>
            <a:ext cx="19003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John Lennon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 rot="550274">
            <a:off x="6470686" y="4058691"/>
            <a:ext cx="1613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C. S. Lewis</a:t>
            </a:r>
            <a:endParaRPr lang="en-GB" sz="2400" dirty="0"/>
          </a:p>
        </p:txBody>
      </p:sp>
      <p:sp>
        <p:nvSpPr>
          <p:cNvPr id="5" name="TextovéPole 4"/>
          <p:cNvSpPr txBox="1"/>
          <p:nvPr/>
        </p:nvSpPr>
        <p:spPr>
          <a:xfrm rot="20245545">
            <a:off x="1259632" y="4437112"/>
            <a:ext cx="3436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Diane, Princess of Wales</a:t>
            </a:r>
            <a:endParaRPr lang="en-GB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916832"/>
            <a:ext cx="2381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Freddie Mercury</a:t>
            </a:r>
            <a:endParaRPr lang="en-GB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5445224"/>
            <a:ext cx="2381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Robbie Williams</a:t>
            </a:r>
            <a:endParaRPr lang="en-GB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1412776"/>
            <a:ext cx="1901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Kate </a:t>
            </a:r>
            <a:r>
              <a:rPr lang="en-GB" sz="2400" dirty="0" err="1" smtClean="0"/>
              <a:t>Winslet</a:t>
            </a:r>
            <a:endParaRPr lang="en-GB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3212976"/>
            <a:ext cx="2238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/>
              <a:t>Keira</a:t>
            </a:r>
            <a:r>
              <a:rPr lang="en-GB" sz="2400" dirty="0" smtClean="0"/>
              <a:t> </a:t>
            </a:r>
            <a:r>
              <a:rPr lang="en-GB" sz="2400" dirty="0" err="1" smtClean="0"/>
              <a:t>Knightley</a:t>
            </a:r>
            <a:endParaRPr lang="en-GB" sz="2400" dirty="0"/>
          </a:p>
        </p:txBody>
      </p:sp>
      <p:sp>
        <p:nvSpPr>
          <p:cNvPr id="10" name="TextovéPole 9"/>
          <p:cNvSpPr txBox="1"/>
          <p:nvPr/>
        </p:nvSpPr>
        <p:spPr>
          <a:xfrm rot="186124">
            <a:off x="1331640" y="3789040"/>
            <a:ext cx="17508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Jane Austen</a:t>
            </a:r>
            <a:endParaRPr lang="en-GB" sz="2400" dirty="0"/>
          </a:p>
        </p:txBody>
      </p:sp>
      <p:sp>
        <p:nvSpPr>
          <p:cNvPr id="11" name="TextovéPole 10"/>
          <p:cNvSpPr txBox="1"/>
          <p:nvPr/>
        </p:nvSpPr>
        <p:spPr>
          <a:xfrm rot="20940059">
            <a:off x="4860032" y="4797152"/>
            <a:ext cx="3084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Sir Winston Churchill</a:t>
            </a:r>
            <a:endParaRPr lang="en-GB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2492896"/>
            <a:ext cx="2445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Nicholas Winton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857328"/>
          </a:xfrm>
        </p:spPr>
        <p:txBody>
          <a:bodyPr>
            <a:normAutofit fontScale="70000" lnSpcReduction="20000"/>
          </a:bodyPr>
          <a:lstStyle/>
          <a:p>
            <a:r>
              <a:rPr lang="cs-CZ" sz="2800" b="1" dirty="0" smtClean="0"/>
              <a:t>Shakespeare, </a:t>
            </a:r>
            <a:r>
              <a:rPr lang="en-US" sz="2800" dirty="0" smtClean="0"/>
              <a:t>[</a:t>
            </a:r>
            <a:r>
              <a:rPr lang="cs-CZ" sz="2800" dirty="0" smtClean="0"/>
              <a:t>cit. 2011-05-22</a:t>
            </a:r>
            <a:r>
              <a:rPr lang="en-US" sz="2800" dirty="0" smtClean="0"/>
              <a:t>]</a:t>
            </a:r>
            <a:r>
              <a:rPr lang="cs-CZ" sz="2800" dirty="0" smtClean="0"/>
              <a:t>.</a:t>
            </a:r>
            <a:r>
              <a:rPr lang="en-US" sz="2800" dirty="0" smtClean="0"/>
              <a:t> </a:t>
            </a:r>
            <a:r>
              <a:rPr lang="cs-CZ" sz="2800" dirty="0" smtClean="0"/>
              <a:t>Dostupné z: </a:t>
            </a:r>
            <a:r>
              <a:rPr lang="cs-CZ" dirty="0" smtClean="0"/>
              <a:t>http://upload.wikimedia.org/wikipedia/commons/a/a2/Shakespeare.jpg</a:t>
            </a:r>
          </a:p>
          <a:p>
            <a:r>
              <a:rPr lang="cs-CZ" sz="2400" b="1" dirty="0" smtClean="0"/>
              <a:t>Sir </a:t>
            </a:r>
            <a:r>
              <a:rPr lang="cs-CZ" sz="2400" b="1" dirty="0" err="1" smtClean="0"/>
              <a:t>Isaac</a:t>
            </a:r>
            <a:r>
              <a:rPr lang="cs-CZ" sz="2400" b="1" dirty="0" smtClean="0"/>
              <a:t> Newton, </a:t>
            </a:r>
            <a:r>
              <a:rPr lang="en-US" sz="2400" dirty="0" smtClean="0"/>
              <a:t>[</a:t>
            </a:r>
            <a:r>
              <a:rPr lang="cs-CZ" sz="2400" dirty="0" smtClean="0"/>
              <a:t>cit. 2011-05-22</a:t>
            </a:r>
            <a:r>
              <a:rPr lang="en-US" sz="2400" dirty="0" smtClean="0"/>
              <a:t>]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r>
              <a:rPr lang="cs-CZ" sz="2400" dirty="0" smtClean="0"/>
              <a:t>Dostupné z: </a:t>
            </a:r>
            <a:r>
              <a:rPr lang="cs-CZ" dirty="0" smtClean="0"/>
              <a:t>http://upload.wikimedia.org/wikipedia/commons/5/50/Sir_Isaac_Newton_by_Sir_Godfrey_Kneller%2C_Bt.jpg</a:t>
            </a:r>
          </a:p>
          <a:p>
            <a:r>
              <a:rPr lang="cs-CZ" sz="2800" b="1" dirty="0" smtClean="0"/>
              <a:t>Sir </a:t>
            </a:r>
            <a:r>
              <a:rPr lang="cs-CZ" sz="2800" b="1" dirty="0" err="1" smtClean="0"/>
              <a:t>Isaac</a:t>
            </a:r>
            <a:r>
              <a:rPr lang="cs-CZ" sz="2800" b="1" dirty="0" smtClean="0"/>
              <a:t> Newton, podpis, </a:t>
            </a:r>
            <a:r>
              <a:rPr lang="en-US" sz="2800" dirty="0" smtClean="0"/>
              <a:t>[</a:t>
            </a:r>
            <a:r>
              <a:rPr lang="cs-CZ" sz="2800" dirty="0" smtClean="0"/>
              <a:t>cit. 2011-05-22</a:t>
            </a:r>
            <a:r>
              <a:rPr lang="en-US" sz="2800" dirty="0" smtClean="0"/>
              <a:t>]</a:t>
            </a:r>
            <a:r>
              <a:rPr lang="cs-CZ" sz="2800" dirty="0" smtClean="0"/>
              <a:t>.</a:t>
            </a:r>
            <a:r>
              <a:rPr lang="en-US" sz="2800" dirty="0" smtClean="0"/>
              <a:t> </a:t>
            </a:r>
            <a:r>
              <a:rPr lang="cs-CZ" sz="2800" dirty="0" smtClean="0"/>
              <a:t>Dostupné z: </a:t>
            </a:r>
            <a:r>
              <a:rPr lang="cs-CZ" dirty="0" smtClean="0"/>
              <a:t>http://en.wikipedia.org/wiki/File:Isaac_Newton_signature.svg</a:t>
            </a:r>
          </a:p>
          <a:p>
            <a:r>
              <a:rPr lang="cs-CZ" sz="2800" b="1" dirty="0" smtClean="0"/>
              <a:t>Florence </a:t>
            </a:r>
            <a:r>
              <a:rPr lang="cs-CZ" sz="2800" b="1" dirty="0" err="1" smtClean="0"/>
              <a:t>Nightingale</a:t>
            </a:r>
            <a:r>
              <a:rPr lang="cs-CZ" sz="2800" b="1" dirty="0" smtClean="0"/>
              <a:t>, </a:t>
            </a:r>
            <a:r>
              <a:rPr lang="en-US" sz="2800" dirty="0" smtClean="0"/>
              <a:t>[</a:t>
            </a:r>
            <a:r>
              <a:rPr lang="cs-CZ" sz="2800" dirty="0" smtClean="0"/>
              <a:t>cit. 2011-05-22</a:t>
            </a:r>
            <a:r>
              <a:rPr lang="en-US" sz="2800" dirty="0" smtClean="0"/>
              <a:t>]</a:t>
            </a:r>
            <a:r>
              <a:rPr lang="cs-CZ" sz="2800" dirty="0" smtClean="0"/>
              <a:t>.</a:t>
            </a:r>
            <a:r>
              <a:rPr lang="en-US" sz="2800" dirty="0" smtClean="0"/>
              <a:t> </a:t>
            </a:r>
            <a:r>
              <a:rPr lang="cs-CZ" sz="2800" dirty="0" smtClean="0"/>
              <a:t>Dostupné z: </a:t>
            </a:r>
            <a:r>
              <a:rPr lang="cs-CZ" dirty="0" smtClean="0"/>
              <a:t>http://upload.wikimedia.org/wikipedia/commons/8/8a/Florence_Nightingale_CDV_by_H_Lenthall.jpg</a:t>
            </a:r>
          </a:p>
          <a:p>
            <a:r>
              <a:rPr lang="cs-CZ" sz="2800" b="1" dirty="0" smtClean="0"/>
              <a:t>Florence </a:t>
            </a:r>
            <a:r>
              <a:rPr lang="cs-CZ" sz="2800" b="1" dirty="0" err="1" smtClean="0"/>
              <a:t>Nightingale</a:t>
            </a:r>
            <a:r>
              <a:rPr lang="cs-CZ" sz="2800" b="1" dirty="0" smtClean="0"/>
              <a:t>, podpis </a:t>
            </a:r>
            <a:r>
              <a:rPr lang="en-US" sz="2800" dirty="0" smtClean="0"/>
              <a:t>[</a:t>
            </a:r>
            <a:r>
              <a:rPr lang="cs-CZ" sz="2800" dirty="0" smtClean="0"/>
              <a:t>cit. 2011-05-22</a:t>
            </a:r>
            <a:r>
              <a:rPr lang="en-US" sz="2800" dirty="0" smtClean="0"/>
              <a:t>]</a:t>
            </a:r>
            <a:r>
              <a:rPr lang="cs-CZ" sz="2800" dirty="0" smtClean="0"/>
              <a:t>.</a:t>
            </a:r>
            <a:r>
              <a:rPr lang="en-US" sz="2800" dirty="0" smtClean="0"/>
              <a:t> </a:t>
            </a:r>
            <a:r>
              <a:rPr lang="cs-CZ" sz="2800" dirty="0" smtClean="0"/>
              <a:t>Dostupné z: </a:t>
            </a:r>
            <a:r>
              <a:rPr lang="cs-CZ" dirty="0" smtClean="0"/>
              <a:t>http://en.wikipedia.org/wiki/File:Florence_Nightingale_Signature.svg</a:t>
            </a:r>
          </a:p>
          <a:p>
            <a:r>
              <a:rPr lang="cs-CZ" sz="2800" b="1" dirty="0" smtClean="0"/>
              <a:t>Charles Darwin, </a:t>
            </a:r>
            <a:r>
              <a:rPr lang="en-US" sz="2800" dirty="0" smtClean="0"/>
              <a:t>[</a:t>
            </a:r>
            <a:r>
              <a:rPr lang="cs-CZ" sz="2800" dirty="0" smtClean="0"/>
              <a:t>cit. 2011-05-22</a:t>
            </a:r>
            <a:r>
              <a:rPr lang="en-US" sz="2800" dirty="0" smtClean="0"/>
              <a:t>]</a:t>
            </a:r>
            <a:r>
              <a:rPr lang="cs-CZ" sz="2800" dirty="0" smtClean="0"/>
              <a:t>.</a:t>
            </a:r>
            <a:r>
              <a:rPr lang="en-US" sz="2800" dirty="0" smtClean="0"/>
              <a:t> </a:t>
            </a:r>
            <a:r>
              <a:rPr lang="cs-CZ" sz="2800" dirty="0" smtClean="0"/>
              <a:t>Dostupné z: </a:t>
            </a:r>
            <a:r>
              <a:rPr lang="cs-CZ" dirty="0" smtClean="0"/>
              <a:t>http://upload.wikimedia.org/wikipedia/commons/1/1a/Charles_Darwin_by_G._Richmond.jpg</a:t>
            </a:r>
          </a:p>
          <a:p>
            <a:r>
              <a:rPr lang="cs-CZ" sz="2800" b="1" dirty="0" smtClean="0"/>
              <a:t>Charles Darwin, podpis </a:t>
            </a:r>
            <a:r>
              <a:rPr lang="en-US" sz="2800" dirty="0" smtClean="0"/>
              <a:t>[</a:t>
            </a:r>
            <a:r>
              <a:rPr lang="cs-CZ" sz="2800" dirty="0" smtClean="0"/>
              <a:t>cit. 2011-05-22</a:t>
            </a:r>
            <a:r>
              <a:rPr lang="en-US" sz="2800" dirty="0" smtClean="0"/>
              <a:t>]</a:t>
            </a:r>
            <a:r>
              <a:rPr lang="cs-CZ" sz="2800" dirty="0" smtClean="0"/>
              <a:t>.</a:t>
            </a:r>
            <a:r>
              <a:rPr lang="en-US" sz="2800" dirty="0" smtClean="0"/>
              <a:t> </a:t>
            </a:r>
            <a:r>
              <a:rPr lang="cs-CZ" sz="2800" dirty="0" smtClean="0"/>
              <a:t>Dostupné z: </a:t>
            </a:r>
            <a:r>
              <a:rPr lang="cs-CZ" dirty="0" smtClean="0"/>
              <a:t>http://en.wikipedia.org/wiki/File:Charles_Darwin_Signature.svg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slouží k seznámení se s některým z nejvýznamnějších britských osobností</a:t>
            </a:r>
          </a:p>
          <a:p>
            <a:r>
              <a:rPr lang="cs-CZ" sz="2000" dirty="0" smtClean="0"/>
              <a:t>1. slide – žáci spojují jména s příslušnými povoláními</a:t>
            </a:r>
          </a:p>
          <a:p>
            <a:r>
              <a:rPr lang="cs-CZ" sz="2000" dirty="0" smtClean="0"/>
              <a:t>2.-5. slide – základní informace o jednotlivých osobnostech, na </a:t>
            </a:r>
            <a:r>
              <a:rPr lang="cs-CZ" sz="2000" dirty="0" err="1" smtClean="0"/>
              <a:t>slidu</a:t>
            </a:r>
            <a:r>
              <a:rPr lang="cs-CZ" sz="2000" dirty="0" smtClean="0"/>
              <a:t> je vždy pouze začátek věty, žáci zkouší informace doplňovat, po </a:t>
            </a:r>
            <a:r>
              <a:rPr lang="cs-CZ" sz="2000" dirty="0" err="1" smtClean="0"/>
              <a:t>pokliku</a:t>
            </a:r>
            <a:r>
              <a:rPr lang="cs-CZ" sz="2000" dirty="0" smtClean="0"/>
              <a:t> se informace objeví; jméno osobnosti se také objeví po </a:t>
            </a:r>
            <a:r>
              <a:rPr lang="cs-CZ" sz="2000" dirty="0" err="1" smtClean="0"/>
              <a:t>pokliku</a:t>
            </a:r>
            <a:r>
              <a:rPr lang="cs-CZ" sz="2000" dirty="0" smtClean="0"/>
              <a:t>, žáci tak můžou hádat, o </a:t>
            </a:r>
            <a:r>
              <a:rPr lang="cs-CZ" sz="2000" smtClean="0"/>
              <a:t>jakou osobnost se jedná</a:t>
            </a:r>
            <a:endParaRPr lang="cs-CZ" sz="2000" dirty="0" smtClean="0"/>
          </a:p>
          <a:p>
            <a:r>
              <a:rPr lang="cs-CZ" sz="2000" dirty="0" smtClean="0"/>
              <a:t>6. slide – otázky k opakování, co si žáci zapamatovali</a:t>
            </a:r>
          </a:p>
          <a:p>
            <a:r>
              <a:rPr lang="cs-CZ" sz="2000" dirty="0" smtClean="0"/>
              <a:t>7. slide – jména některých dalších významných britských osobností (žáci mohou jmenovat sami, jména na tomto slide slouží jako příklady z mnoha, jména se objevují po </a:t>
            </a:r>
            <a:r>
              <a:rPr lang="cs-CZ" sz="2000" dirty="0" err="1" smtClean="0"/>
              <a:t>pokliku</a:t>
            </a:r>
            <a:r>
              <a:rPr lang="cs-CZ" sz="2000" dirty="0" smtClean="0"/>
              <a:t>)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298</TotalTime>
  <Words>550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FAMOUS BRITONS Anotace: Materiál slouží žákům 8. ročníku a slouží k seznámení se s několika nejvýznamnějšími osobnostmi Velké Británie</vt:lpstr>
      <vt:lpstr>Who were these people?</vt:lpstr>
      <vt:lpstr>WILLIAM SHAKESPEARE</vt:lpstr>
      <vt:lpstr>SIR ISAAC NEWTON</vt:lpstr>
      <vt:lpstr>FLORENCE NIGHTINGALE</vt:lpstr>
      <vt:lpstr>CHARLES DARWIN</vt:lpstr>
      <vt:lpstr>What do you remember?</vt:lpstr>
      <vt:lpstr>Can you name any other famous Britons?</vt:lpstr>
      <vt:lpstr>Odkazy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FAMOUS BRITONS</dc:title>
  <dc:creator>Lenočka</dc:creator>
  <cp:lastModifiedBy>Jan Táborský</cp:lastModifiedBy>
  <cp:revision>19</cp:revision>
  <dcterms:created xsi:type="dcterms:W3CDTF">2012-05-22T14:40:42Z</dcterms:created>
  <dcterms:modified xsi:type="dcterms:W3CDTF">2012-11-01T15:38:03Z</dcterms:modified>
</cp:coreProperties>
</file>