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210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2000">
              <a:srgbClr val="FFFF00">
                <a:alpha val="28000"/>
              </a:srgbClr>
            </a:gs>
            <a:gs pos="72000">
              <a:schemeClr val="accent3">
                <a:lumMod val="75000"/>
                <a:alpha val="65000"/>
              </a:schemeClr>
            </a:gs>
            <a:gs pos="82000">
              <a:schemeClr val="accent6">
                <a:lumMod val="40000"/>
                <a:lumOff val="60000"/>
                <a:alpha val="52000"/>
              </a:schemeClr>
            </a:gs>
            <a:gs pos="12000">
              <a:schemeClr val="accent6">
                <a:lumMod val="50000"/>
                <a:alpha val="56000"/>
              </a:schemeClr>
            </a:gs>
            <a:gs pos="30000">
              <a:srgbClr val="C7AC4C"/>
            </a:gs>
            <a:gs pos="38000">
              <a:schemeClr val="accent1">
                <a:lumMod val="20000"/>
                <a:lumOff val="80000"/>
                <a:alpha val="44000"/>
              </a:schemeClr>
            </a:gs>
            <a:gs pos="17000">
              <a:schemeClr val="tx2">
                <a:lumMod val="60000"/>
                <a:lumOff val="40000"/>
                <a:alpha val="67000"/>
              </a:schemeClr>
            </a:gs>
            <a:gs pos="100000">
              <a:srgbClr val="E6DCAC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8BD59D-1EA2-4A99-83EF-5822C88CAA3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F81689-58BB-4F4A-98DE-1BB67DCD1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6/Diversity_of_plants_image_version_3.png/258px-Diversity_of_plants_image_version_3.png" TargetMode="External"/><Relationship Id="rId2" Type="http://schemas.openxmlformats.org/officeDocument/2006/relationships/hyperlink" Target="http://upload.wikimedia.org/wikipedia/commons/1/14/Animal_diversity.pn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7/7b/Podgrzybek.jpg" TargetMode="External"/><Relationship Id="rId5" Type="http://schemas.openxmlformats.org/officeDocument/2006/relationships/hyperlink" Target="http://upload.wikimedia.org/wikipedia/commons/3/32/EscherichiaColi_NIAID.jpg" TargetMode="External"/><Relationship Id="rId4" Type="http://schemas.openxmlformats.org/officeDocument/2006/relationships/hyperlink" Target="http://cs.wikipedia.org/wiki/Soubor:S3-Alveolar_Macrophages_with_Conidia_in_Liquid_Medium.og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c/Soil_profile.jpg" TargetMode="External"/><Relationship Id="rId2" Type="http://schemas.openxmlformats.org/officeDocument/2006/relationships/hyperlink" Target="http://upload.wikimedia.org/wikipedia/commons/thumb/9/98/Kristalliner_Kalk.jpg/800px-Kristalliner_Kalk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img.csfd.cz/images/user/diary/2/2980_fjwoedb3e4h3.jpg" TargetMode="External"/><Relationship Id="rId5" Type="http://schemas.openxmlformats.org/officeDocument/2006/relationships/hyperlink" Target="http://www.zzz.sk/userfiles/zzz.sk/image/Clanky/5330/vzduch-predpoklad-dychania.jpg" TargetMode="External"/><Relationship Id="rId4" Type="http://schemas.openxmlformats.org/officeDocument/2006/relationships/hyperlink" Target="http://upload.wikimedia.org/wikipedia/commons/0/03/Glacial_iceberg_in_Argentina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62" y="571480"/>
          <a:ext cx="7215238" cy="5054096"/>
        </p:xfrm>
        <a:graphic>
          <a:graphicData uri="http://schemas.openxmlformats.org/drawingml/2006/table">
            <a:tbl>
              <a:tblPr/>
              <a:tblGrid>
                <a:gridCol w="3006350"/>
                <a:gridCol w="4208888"/>
              </a:tblGrid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VY_32_INOVACE_III.PR9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20. 9. 2012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64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Příroda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488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žáky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s tím, co je příroda a jak se dělí. Co je součástí živé a neživé přírody a jaké jsou základní podmínky života.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975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Pro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úplné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využití materiálu je nutné připojení k internetu.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, včetně vložených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fotografií,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není-li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61575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4500570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500306"/>
            <a:ext cx="8229600" cy="1143000"/>
          </a:xfr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r>
              <a:rPr lang="cs-CZ" sz="115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Příroda</a:t>
            </a:r>
            <a:endParaRPr lang="cs-CZ" sz="11500" dirty="0">
              <a:ln>
                <a:solidFill>
                  <a:schemeClr val="accent3">
                    <a:lumMod val="40000"/>
                    <a:lumOff val="60000"/>
                  </a:schemeClr>
                </a:solidFill>
              </a:ln>
              <a:solidFill>
                <a:srgbClr val="0A2109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Příroda je vše, co nás obklopuje a nebylo to vytvořeno člověkem.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71802" y="2285992"/>
            <a:ext cx="2469489" cy="1843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4286256"/>
            <a:ext cx="1928826" cy="2251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4643446"/>
            <a:ext cx="2571768" cy="192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1857364"/>
            <a:ext cx="2428892" cy="18137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0" y="4286256"/>
            <a:ext cx="2570149" cy="1919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84" y="1714488"/>
            <a:ext cx="2947315" cy="2212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48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Přírodu dělíme na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Živou</a:t>
            </a:r>
          </a:p>
          <a:p>
            <a:endParaRPr lang="cs-CZ" sz="3200" dirty="0">
              <a:solidFill>
                <a:srgbClr val="0A2109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vše, co dýchá, přijímá živiny, pohybuje se  a rozmnožuje se</a:t>
            </a:r>
          </a:p>
          <a:p>
            <a:endParaRPr lang="cs-CZ" sz="3200" dirty="0">
              <a:solidFill>
                <a:srgbClr val="0A2109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4525963"/>
          </a:xfrm>
        </p:spPr>
        <p:txBody>
          <a:bodyPr>
            <a:normAutofit/>
          </a:bodyPr>
          <a:lstStyle/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Neživou</a:t>
            </a:r>
          </a:p>
          <a:p>
            <a:endParaRPr lang="cs-CZ" sz="3200" dirty="0">
              <a:solidFill>
                <a:srgbClr val="0A2109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horniny a nerosty, půda, voda, vzduch, světlo a teplo pocházející ze </a:t>
            </a:r>
            <a:r>
              <a:rPr lang="cs-CZ" sz="36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Slunce</a:t>
            </a:r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Živou přírodu tvoří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Živočichové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Rostliny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Viry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Bakterie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Houby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Živočichové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Rostliny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Viry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5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akterie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Houby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Základními podmínkami pro život </a:t>
            </a:r>
            <a:r>
              <a:rPr lang="cs-CZ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jsou:</a:t>
            </a:r>
            <a:endParaRPr lang="cs-CZ" dirty="0">
              <a:ln>
                <a:solidFill>
                  <a:schemeClr val="accent3">
                    <a:lumMod val="40000"/>
                    <a:lumOff val="60000"/>
                  </a:schemeClr>
                </a:solidFill>
              </a:ln>
              <a:solidFill>
                <a:srgbClr val="0A210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Voda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Vzduch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Teplo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Světlo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Živiny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Neživou přírodu tvoří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214282" y="1600200"/>
            <a:ext cx="5643602" cy="4525963"/>
          </a:xfrm>
        </p:spPr>
        <p:txBody>
          <a:bodyPr/>
          <a:lstStyle/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Horniny a nerosty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Půda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Voda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Vzduch</a:t>
            </a:r>
          </a:p>
          <a:p>
            <a:r>
              <a:rPr lang="cs-CZ" sz="36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Světlo a teplo pocházející ze Slunce.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786446" y="1714488"/>
            <a:ext cx="3357554" cy="4525963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Horniny</a:t>
            </a:r>
            <a:endParaRPr lang="cs-CZ" dirty="0" smtClean="0"/>
          </a:p>
          <a:p>
            <a:r>
              <a:rPr lang="cs-CZ" dirty="0" err="1" smtClean="0">
                <a:hlinkClick r:id="rId3"/>
              </a:rPr>
              <a:t>Pedosféra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Voda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Vzduch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Slunce</a:t>
            </a:r>
            <a:endParaRPr lang="cs-CZ" dirty="0" smtClean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Otázky k </a:t>
            </a:r>
            <a:r>
              <a:rPr lang="cs-CZ" sz="49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opakování: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429684" cy="452596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Co je příroda?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Jak dělíme přírodu?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Jak dělíme živou </a:t>
            </a: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přírodu?</a:t>
            </a:r>
            <a:endParaRPr lang="cs-CZ" sz="2400" dirty="0">
              <a:ln>
                <a:solidFill>
                  <a:schemeClr val="accent3">
                    <a:lumMod val="40000"/>
                    <a:lumOff val="60000"/>
                  </a:schemeClr>
                </a:solidFill>
              </a:ln>
              <a:solidFill>
                <a:srgbClr val="0A2109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Co je součástí neživé přírody?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Jaké jsou základní  a nezbytné podmínky pro život?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Jmenuj příklady živočichů.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Jmenuj příklady rostlin.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Otázky k </a:t>
            </a:r>
            <a:r>
              <a:rPr lang="cs-CZ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cs typeface="Arial" pitchFamily="34" charset="0"/>
              </a:rPr>
              <a:t>opakování: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9001156" cy="5197493"/>
          </a:xfrm>
        </p:spPr>
        <p:txBody>
          <a:bodyPr>
            <a:normAutofit lnSpcReduction="10000"/>
          </a:bodyPr>
          <a:lstStyle/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1. Co </a:t>
            </a: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je příroda</a:t>
            </a: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?</a:t>
            </a:r>
          </a:p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Příroda je vše, co nás obklopuje a nebylo to vytvořeno člověkem.</a:t>
            </a:r>
            <a:endParaRPr lang="cs-CZ" sz="2400" dirty="0">
              <a:ln>
                <a:solidFill>
                  <a:schemeClr val="accent3">
                    <a:lumMod val="40000"/>
                    <a:lumOff val="60000"/>
                  </a:schemeClr>
                </a:solidFill>
              </a:ln>
              <a:solidFill>
                <a:schemeClr val="accent6">
                  <a:lumMod val="50000"/>
                </a:schemeClr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2. Jak dělíme přírodu?</a:t>
            </a:r>
          </a:p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živou a neživou</a:t>
            </a:r>
            <a:endParaRPr lang="cs-CZ" sz="2400" dirty="0" smtClean="0">
              <a:ln>
                <a:solidFill>
                  <a:schemeClr val="accent3">
                    <a:lumMod val="40000"/>
                    <a:lumOff val="60000"/>
                  </a:schemeClr>
                </a:solidFill>
              </a:ln>
              <a:solidFill>
                <a:srgbClr val="0A2109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3. Jak </a:t>
            </a: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dělíme živou přírodu</a:t>
            </a: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?</a:t>
            </a:r>
          </a:p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Živočichy</a:t>
            </a: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rostliny, bakterie, viry a houby</a:t>
            </a:r>
          </a:p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4. Co </a:t>
            </a: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je součástí neživé </a:t>
            </a: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přírody?</a:t>
            </a:r>
          </a:p>
          <a:p>
            <a:pPr marL="0" indent="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Horniny </a:t>
            </a: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nerosty, půda, voda, vzduch, světlo a teplo </a:t>
            </a: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pocházející ze </a:t>
            </a: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Slunce</a:t>
            </a: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n>
                <a:solidFill>
                  <a:schemeClr val="accent3">
                    <a:lumMod val="40000"/>
                    <a:lumOff val="60000"/>
                  </a:schemeClr>
                </a:solidFill>
              </a:ln>
              <a:solidFill>
                <a:srgbClr val="0A2109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5. Jaké </a:t>
            </a: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jsou základní  a nezbytné podmínky pro život</a:t>
            </a: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?</a:t>
            </a:r>
          </a:p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Voda</a:t>
            </a: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vzduch, teplo, světlo, živiny</a:t>
            </a:r>
          </a:p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6. Jmenuj </a:t>
            </a: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příklady živočichů.</a:t>
            </a:r>
          </a:p>
          <a:p>
            <a:pPr marL="457200" indent="-457200">
              <a:buNone/>
            </a:pPr>
            <a:r>
              <a:rPr lang="cs-CZ" sz="24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7. Jmenuj </a:t>
            </a:r>
            <a:r>
              <a:rPr lang="cs-CZ" sz="2400" dirty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rgbClr val="0A2109"/>
                </a:solidFill>
                <a:latin typeface="Arial" pitchFamily="34" charset="0"/>
                <a:ea typeface="+mj-ea"/>
                <a:cs typeface="Arial" pitchFamily="34" charset="0"/>
              </a:rPr>
              <a:t>příklady rostlin.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</TotalTime>
  <Words>367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Příroda</vt:lpstr>
      <vt:lpstr>Příroda je vše, co nás obklopuje a nebylo to vytvořeno člověkem.</vt:lpstr>
      <vt:lpstr>Přírodu dělíme na </vt:lpstr>
      <vt:lpstr>Živou přírodu tvoří</vt:lpstr>
      <vt:lpstr>Základními podmínkami pro život jsou:</vt:lpstr>
      <vt:lpstr>Neživou přírodu tvoří</vt:lpstr>
      <vt:lpstr>Otázky k opakování: </vt:lpstr>
      <vt:lpstr>Otázky k opakování: </vt:lpstr>
    </vt:vector>
  </TitlesOfParts>
  <Company>lumik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Arbalest</dc:creator>
  <cp:lastModifiedBy>Jirka</cp:lastModifiedBy>
  <cp:revision>31</cp:revision>
  <dcterms:created xsi:type="dcterms:W3CDTF">2012-09-28T09:44:06Z</dcterms:created>
  <dcterms:modified xsi:type="dcterms:W3CDTF">2012-11-01T16:33:57Z</dcterms:modified>
</cp:coreProperties>
</file>