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5" r:id="rId4"/>
    <p:sldId id="273" r:id="rId5"/>
    <p:sldId id="271" r:id="rId6"/>
    <p:sldId id="272" r:id="rId7"/>
    <p:sldId id="274" r:id="rId8"/>
    <p:sldId id="275" r:id="rId9"/>
    <p:sldId id="276" r:id="rId10"/>
    <p:sldId id="27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4615" autoAdjust="0"/>
    <p:restoredTop sz="86482" autoAdjust="0"/>
  </p:normalViewPr>
  <p:slideViewPr>
    <p:cSldViewPr>
      <p:cViewPr varScale="1">
        <p:scale>
          <a:sx n="63" d="100"/>
          <a:sy n="63" d="100"/>
        </p:scale>
        <p:origin x="-110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rlz=1T4AURU_csCZ501CZ504&amp;q=d%C4%9Bloha&amp;um=1&amp;ie=UTF-8&amp;tbm=isch&amp;source=og&amp;sa=N&amp;tab=wi&amp;ei=c6mSUKH3McPe4QTv3oCIDg&amp;biw=1280&amp;bih=641&amp;sei=dqmSULnBO-324QTBlYDwDg" TargetMode="External"/><Relationship Id="rId2" Type="http://schemas.openxmlformats.org/officeDocument/2006/relationships/hyperlink" Target="http://www.google.cz/search?num=10&amp;hl=cs&amp;site=imghp&amp;tbm=isch&amp;source=hp&amp;biw=1280&amp;bih=641&amp;q=vejcovody&amp;oq=vejcovody&amp;gs_l=img.12..0.1971.4146.0.6039.9.5.0.4.4.0.112.445.4j1.5.0...0.0...1ac.1.hOtoq_rGqh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Rozmnožovací soustava ženy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Pohlavní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 ženy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5030019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sz="9000" dirty="0" smtClean="0"/>
          </a:p>
          <a:p>
            <a:pPr marL="0" indent="0">
              <a:buNone/>
            </a:pPr>
            <a:endParaRPr lang="cs-CZ" sz="9000" dirty="0"/>
          </a:p>
          <a:p>
            <a:pPr>
              <a:buFont typeface="Wingdings" pitchFamily="2" charset="2"/>
              <a:buChar char="Ø"/>
            </a:pPr>
            <a:r>
              <a:rPr lang="cs-CZ" sz="9000" dirty="0" smtClean="0"/>
              <a:t>pohlavní </a:t>
            </a:r>
            <a:r>
              <a:rPr lang="cs-CZ" sz="9000" dirty="0" smtClean="0"/>
              <a:t>žláza</a:t>
            </a:r>
            <a:endParaRPr lang="cs-CZ" sz="9000" dirty="0" smtClean="0"/>
          </a:p>
          <a:p>
            <a:pPr>
              <a:buFont typeface="Wingdings" pitchFamily="2" charset="2"/>
              <a:buChar char="Ø"/>
            </a:pPr>
            <a:endParaRPr lang="cs-CZ" sz="3800" dirty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3800" dirty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3800" dirty="0" smtClean="0"/>
          </a:p>
          <a:p>
            <a:pPr>
              <a:buFont typeface="Wingdings" pitchFamily="2" charset="2"/>
              <a:buChar char="Ø"/>
            </a:pPr>
            <a:endParaRPr lang="cs-CZ" sz="7600" dirty="0" smtClean="0"/>
          </a:p>
          <a:p>
            <a:pPr>
              <a:buFont typeface="Wingdings" pitchFamily="2" charset="2"/>
              <a:buChar char="Ø"/>
            </a:pPr>
            <a:r>
              <a:rPr lang="cs-CZ" sz="9000" dirty="0"/>
              <a:t>p</a:t>
            </a:r>
            <a:r>
              <a:rPr lang="cs-CZ" sz="9000" dirty="0" smtClean="0"/>
              <a:t>řídatné pohlavní orgány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3800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564" y="1412776"/>
            <a:ext cx="3672408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76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žláza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Vaječníky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árový orgán vejčitého tvaru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ovorozenci  → 400 000 nezralých vajíček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 puberty  →</a:t>
            </a:r>
            <a:r>
              <a:rPr lang="cs-CZ" dirty="0" smtClean="0"/>
              <a:t>       4 000  nezralých vajíček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ospělost →            400  oplození schopných 						vajíček</a:t>
            </a: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funkce </a:t>
            </a:r>
            <a:r>
              <a:rPr lang="cs-CZ" sz="2800" dirty="0" smtClean="0"/>
              <a:t>:</a:t>
            </a:r>
          </a:p>
          <a:p>
            <a:pPr marL="0" indent="0">
              <a:buNone/>
            </a:pPr>
            <a:r>
              <a:rPr lang="cs-CZ" sz="2800" dirty="0" smtClean="0"/>
              <a:t>produkují pohlavní hormony</a:t>
            </a:r>
          </a:p>
          <a:p>
            <a:pPr lvl="8">
              <a:buFont typeface="Wingdings" pitchFamily="2" charset="2"/>
              <a:buChar char="q"/>
            </a:pPr>
            <a:r>
              <a:rPr lang="cs-CZ" sz="2800" b="1" i="1" dirty="0" smtClean="0"/>
              <a:t> </a:t>
            </a:r>
            <a:r>
              <a:rPr lang="cs-CZ" sz="2800" b="1" i="1" dirty="0"/>
              <a:t>e</a:t>
            </a:r>
            <a:r>
              <a:rPr lang="cs-CZ" sz="2800" b="1" i="1" dirty="0" smtClean="0"/>
              <a:t>strogeny</a:t>
            </a:r>
          </a:p>
          <a:p>
            <a:pPr lvl="8">
              <a:buFont typeface="Wingdings" pitchFamily="2" charset="2"/>
              <a:buChar char="q"/>
            </a:pPr>
            <a:r>
              <a:rPr lang="cs-CZ" sz="2800" b="1" i="1" dirty="0"/>
              <a:t>p</a:t>
            </a:r>
            <a:r>
              <a:rPr lang="cs-CZ" sz="2800" b="1" i="1" dirty="0" smtClean="0"/>
              <a:t>rogesteron</a:t>
            </a:r>
            <a:endParaRPr lang="cs-CZ" sz="2800" b="1" i="1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586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Vaječníkový cyklus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040560"/>
          </a:xfrm>
        </p:spPr>
        <p:txBody>
          <a:bodyPr>
            <a:normAutofit fontScale="85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/>
              <a:t>p</a:t>
            </a:r>
            <a:r>
              <a:rPr lang="cs-CZ" sz="2400" b="1" dirty="0" smtClean="0"/>
              <a:t>rimární folikul</a:t>
            </a:r>
          </a:p>
          <a:p>
            <a:pPr marL="0" indent="0">
              <a:buNone/>
            </a:pPr>
            <a:r>
              <a:rPr lang="cs-CZ" sz="2400" i="1" dirty="0"/>
              <a:t>v</a:t>
            </a:r>
            <a:r>
              <a:rPr lang="cs-CZ" sz="2400" i="1" dirty="0" smtClean="0"/>
              <a:t>áček s nezralým vajíčkem</a:t>
            </a:r>
          </a:p>
          <a:p>
            <a:pPr marL="0" indent="0">
              <a:buNone/>
            </a:pPr>
            <a:endParaRPr lang="cs-CZ" sz="2400" i="1" dirty="0" smtClean="0"/>
          </a:p>
          <a:p>
            <a:pPr>
              <a:buFont typeface="Courier New" pitchFamily="49" charset="0"/>
              <a:buChar char="o"/>
            </a:pPr>
            <a:r>
              <a:rPr lang="cs-CZ" sz="2400" b="1" dirty="0"/>
              <a:t>s</a:t>
            </a:r>
            <a:r>
              <a:rPr lang="cs-CZ" sz="2400" b="1" dirty="0" smtClean="0"/>
              <a:t>ekundární folikul</a:t>
            </a:r>
          </a:p>
          <a:p>
            <a:pPr marL="0" indent="0">
              <a:buNone/>
            </a:pPr>
            <a:r>
              <a:rPr lang="cs-CZ" sz="2400" i="1" dirty="0"/>
              <a:t>váček se zrajícím </a:t>
            </a:r>
            <a:r>
              <a:rPr lang="cs-CZ" sz="2400" i="1" dirty="0" smtClean="0"/>
              <a:t>vajíčkem</a:t>
            </a:r>
          </a:p>
          <a:p>
            <a:pPr marL="0" indent="0">
              <a:buNone/>
            </a:pPr>
            <a:endParaRPr lang="cs-CZ" sz="2400" i="1" dirty="0" smtClean="0"/>
          </a:p>
          <a:p>
            <a:pPr>
              <a:buFont typeface="Courier New" pitchFamily="49" charset="0"/>
              <a:buChar char="o"/>
            </a:pPr>
            <a:r>
              <a:rPr lang="cs-CZ" sz="2400" b="1" dirty="0" smtClean="0"/>
              <a:t>Graafův folikul</a:t>
            </a:r>
          </a:p>
          <a:p>
            <a:pPr marL="0" indent="0">
              <a:buNone/>
            </a:pPr>
            <a:r>
              <a:rPr lang="cs-CZ" sz="2400" i="1" dirty="0"/>
              <a:t>v</a:t>
            </a:r>
            <a:r>
              <a:rPr lang="cs-CZ" sz="2400" i="1" dirty="0" smtClean="0"/>
              <a:t>áček se zralým vajíčkem</a:t>
            </a:r>
          </a:p>
          <a:p>
            <a:pPr marL="0" indent="0">
              <a:buNone/>
            </a:pPr>
            <a:endParaRPr lang="cs-CZ" sz="2400" i="1" dirty="0" smtClean="0"/>
          </a:p>
          <a:p>
            <a:pPr>
              <a:buFont typeface="Courier New" pitchFamily="49" charset="0"/>
              <a:buChar char="o"/>
            </a:pPr>
            <a:r>
              <a:rPr lang="cs-CZ" sz="2400" b="1" dirty="0" smtClean="0"/>
              <a:t>ovulace</a:t>
            </a:r>
          </a:p>
          <a:p>
            <a:pPr marL="0" indent="0">
              <a:buNone/>
            </a:pPr>
            <a:r>
              <a:rPr lang="cs-CZ" sz="2400" i="1" dirty="0" smtClean="0"/>
              <a:t>uvolnění zralého vajíčka </a:t>
            </a:r>
            <a:r>
              <a:rPr lang="cs-CZ" sz="2400" dirty="0" smtClean="0"/>
              <a:t>→ </a:t>
            </a:r>
          </a:p>
          <a:p>
            <a:pPr marL="0" indent="0">
              <a:buNone/>
            </a:pPr>
            <a:r>
              <a:rPr lang="cs-CZ" sz="2400" i="1" dirty="0" smtClean="0"/>
              <a:t>vejcovodu</a:t>
            </a:r>
          </a:p>
          <a:p>
            <a:pPr marL="0" indent="0">
              <a:buNone/>
            </a:pPr>
            <a:endParaRPr lang="cs-CZ" sz="2400" i="1" dirty="0" smtClean="0"/>
          </a:p>
          <a:p>
            <a:pPr>
              <a:buFont typeface="Courier New" pitchFamily="49" charset="0"/>
              <a:buChar char="o"/>
            </a:pPr>
            <a:r>
              <a:rPr lang="cs-CZ" sz="2400" b="1" dirty="0"/>
              <a:t>p</a:t>
            </a:r>
            <a:r>
              <a:rPr lang="cs-CZ" sz="2400" b="1" dirty="0" smtClean="0"/>
              <a:t>rázdný folikul </a:t>
            </a:r>
            <a:r>
              <a:rPr lang="cs-CZ" sz="2400" dirty="0" smtClean="0"/>
              <a:t>→</a:t>
            </a:r>
          </a:p>
          <a:p>
            <a:pPr marL="0" indent="0">
              <a:buNone/>
            </a:pPr>
            <a:r>
              <a:rPr lang="cs-CZ" sz="2400" b="1" dirty="0" smtClean="0"/>
              <a:t>žluté tělísko </a:t>
            </a:r>
            <a:r>
              <a:rPr lang="cs-CZ" sz="2400" i="1" dirty="0" smtClean="0"/>
              <a:t>– menstruační</a:t>
            </a:r>
          </a:p>
          <a:p>
            <a:pPr marL="0" indent="0">
              <a:buNone/>
            </a:pPr>
            <a:r>
              <a:rPr lang="cs-CZ" sz="2400" b="1" dirty="0"/>
              <a:t>ž</a:t>
            </a:r>
            <a:r>
              <a:rPr lang="cs-CZ" sz="2400" b="1" dirty="0" smtClean="0"/>
              <a:t>luté tělísko </a:t>
            </a:r>
            <a:r>
              <a:rPr lang="cs-CZ" sz="2400" i="1" dirty="0" smtClean="0"/>
              <a:t>- těhotenské</a:t>
            </a:r>
          </a:p>
          <a:p>
            <a:pPr>
              <a:buFont typeface="Courier New" pitchFamily="49" charset="0"/>
              <a:buChar char="o"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12776"/>
            <a:ext cx="4536504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35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Přídatné 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 smtClean="0"/>
              <a:t>vejcovod</a:t>
            </a:r>
          </a:p>
          <a:p>
            <a:pPr>
              <a:buFont typeface="Wingdings" pitchFamily="2" charset="2"/>
              <a:buChar char="ü"/>
            </a:pP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d</a:t>
            </a:r>
            <a:r>
              <a:rPr lang="cs-CZ" sz="3600" dirty="0" smtClean="0"/>
              <a:t>ěloha</a:t>
            </a:r>
          </a:p>
          <a:p>
            <a:pPr>
              <a:buFont typeface="Wingdings" pitchFamily="2" charset="2"/>
              <a:buChar char="ü"/>
            </a:pP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p</a:t>
            </a:r>
            <a:r>
              <a:rPr lang="cs-CZ" sz="3600" dirty="0" smtClean="0"/>
              <a:t>ochva – vagína</a:t>
            </a:r>
          </a:p>
          <a:p>
            <a:pPr>
              <a:buFont typeface="Wingdings" pitchFamily="2" charset="2"/>
              <a:buChar char="ü"/>
            </a:pPr>
            <a:endParaRPr lang="cs-CZ" sz="3600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/>
              <a:t>z</a:t>
            </a:r>
            <a:r>
              <a:rPr lang="cs-CZ" sz="3600" dirty="0" smtClean="0"/>
              <a:t>evní rodidla</a:t>
            </a:r>
            <a:endParaRPr lang="cs-CZ" sz="3600" dirty="0"/>
          </a:p>
        </p:txBody>
      </p:sp>
      <p:pic>
        <p:nvPicPr>
          <p:cNvPr id="4" name="Picture 2" descr="http://t2.gstatic.com/images?q=tbn:ANd9GcRIzr6H6squ_1bErld2KYAfXAzP8rmrAfw0UHFM2zA68G_eOkK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96044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598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54724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/>
              <a:t>p</a:t>
            </a:r>
            <a:r>
              <a:rPr lang="cs-CZ" sz="3600" dirty="0" smtClean="0"/>
              <a:t>árové trubice</a:t>
            </a:r>
          </a:p>
          <a:p>
            <a:pPr marL="0" indent="0">
              <a:buNone/>
            </a:pPr>
            <a:endParaRPr lang="cs-CZ" sz="36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10 -15 cm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začínají nálevkovitým rozšířením nad vaječníky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řasinkový epitel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peristaltika svaloviny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transport vajíčka do dělohy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trvá asi týden</a:t>
            </a:r>
          </a:p>
          <a:p>
            <a:pPr lvl="1">
              <a:buFont typeface="Arial" pitchFamily="34" charset="0"/>
              <a:buChar char="•"/>
            </a:pPr>
            <a:endParaRPr lang="cs-CZ" sz="2400" dirty="0" smtClean="0"/>
          </a:p>
          <a:p>
            <a:pPr lvl="1"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Wingdings" pitchFamily="2" charset="2"/>
              <a:buChar char="ü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5124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nepárový dutý orgán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ruškovitý tvar</a:t>
            </a:r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t</a:t>
            </a:r>
            <a:r>
              <a:rPr lang="cs-CZ" dirty="0" smtClean="0"/>
              <a:t>ělo děložní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no děložní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ohy děložní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rdlo děložní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č</a:t>
            </a:r>
            <a:r>
              <a:rPr lang="cs-CZ" dirty="0" smtClean="0"/>
              <a:t>ípek děložní</a:t>
            </a:r>
          </a:p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liznice prodělává vlivem působení pohlavních hormonů → </a:t>
            </a:r>
            <a:r>
              <a:rPr lang="cs-CZ" b="1" dirty="0" smtClean="0"/>
              <a:t>menstruační</a:t>
            </a:r>
            <a:r>
              <a:rPr lang="cs-CZ" dirty="0" smtClean="0"/>
              <a:t> </a:t>
            </a:r>
            <a:r>
              <a:rPr lang="cs-CZ" b="1" dirty="0" smtClean="0"/>
              <a:t>cyklus</a:t>
            </a:r>
            <a:endParaRPr lang="cs-CZ" b="1" dirty="0"/>
          </a:p>
        </p:txBody>
      </p:sp>
      <p:pic>
        <p:nvPicPr>
          <p:cNvPr id="3076" name="Picture 4" descr="http://t0.gstatic.com/images?q=tbn:ANd9GcSYJnkVew2IHrHbvo5jwi2QTZdC2R8VUtr4RvtAv76B_NnVwSv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632" y="1124744"/>
            <a:ext cx="394484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632" y="4077072"/>
            <a:ext cx="403244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41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Menstruační cyklus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o</a:t>
            </a:r>
            <a:r>
              <a:rPr lang="cs-CZ" dirty="0" smtClean="0"/>
              <a:t>pakuje se po 28 dnech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ajíčko opustí jeden z vaječníků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ěloha se připravuje na možné těhotenství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/>
              <a:t>p</a:t>
            </a:r>
            <a:r>
              <a:rPr lang="cs-CZ" sz="3200" dirty="0" smtClean="0"/>
              <a:t>roliferace 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/>
              <a:t>o</a:t>
            </a:r>
            <a:r>
              <a:rPr lang="cs-CZ" sz="3200" dirty="0" smtClean="0"/>
              <a:t>vulace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/>
              <a:t>s</a:t>
            </a:r>
            <a:r>
              <a:rPr lang="cs-CZ" sz="3200" dirty="0" smtClean="0"/>
              <a:t>ekrece</a:t>
            </a:r>
          </a:p>
          <a:p>
            <a:pPr lvl="1">
              <a:buFont typeface="Courier New" pitchFamily="49" charset="0"/>
              <a:buChar char="o"/>
            </a:pPr>
            <a:r>
              <a:rPr lang="cs-CZ" sz="3200" dirty="0" smtClean="0"/>
              <a:t>menstruace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2869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Pochva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3600" dirty="0"/>
              <a:t>p</a:t>
            </a:r>
            <a:r>
              <a:rPr lang="cs-CZ" sz="3600" dirty="0" smtClean="0"/>
              <a:t>oddajná elastická trubice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sz="3200" dirty="0" smtClean="0"/>
              <a:t>kopulační orgán </a:t>
            </a:r>
          </a:p>
          <a:p>
            <a:pPr lvl="1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orodní kanál</a:t>
            </a:r>
          </a:p>
          <a:p>
            <a:pPr lvl="1">
              <a:buFont typeface="Arial" pitchFamily="34" charset="0"/>
              <a:buChar char="•"/>
            </a:pPr>
            <a:r>
              <a:rPr lang="cs-CZ" sz="3200" dirty="0"/>
              <a:t>ú</a:t>
            </a:r>
            <a:r>
              <a:rPr lang="cs-CZ" sz="3200" dirty="0" smtClean="0"/>
              <a:t>stí → původně kryto panenskou blánou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44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Zevní rodidla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velké stydké pysky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m</a:t>
            </a:r>
            <a:r>
              <a:rPr lang="cs-CZ" dirty="0" smtClean="0"/>
              <a:t>alé stydké pysky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oštěváček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elké předsíňové žlázy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m</a:t>
            </a:r>
            <a:r>
              <a:rPr lang="cs-CZ" dirty="0" smtClean="0"/>
              <a:t>alé předsíňové žlázy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6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http://www.google.cz/search?hl=cs&amp;cp=7&amp;gs_id=s&amp;xhr=t&amp;q=vaje%C4%8Dn%C3%ADky&amp;rlz=1R2AURU_csCZ501&amp;biw=1280&amp;bih=641&amp;bav=on.2,or.r_gc.r_pw.r_qf.&amp;</a:t>
            </a:r>
            <a:r>
              <a:rPr lang="cs-CZ" sz="900" dirty="0" smtClean="0"/>
              <a:t>bpcl=37189454&amp;wrapid=tljp1351786511941012&amp;um=1&amp;ie=UTF-8&amp;tbm=isch&amp;source=og&amp;sa=N&amp;tab=wi&amp;ei=taGSUJvYI6Xj4QSlvoHIAQ</a:t>
            </a:r>
          </a:p>
          <a:p>
            <a:r>
              <a:rPr lang="cs-CZ" sz="900" dirty="0"/>
              <a:t>http://www.google.cz/search?hl=cs&amp;cp=7&amp;gs_id=s&amp;xhr=t&amp;q=vaje%C4%8Dn%C3%ADky&amp;rlz=1R2AURU_csCZ501&amp;biw=1280&amp;bih=641&amp;bav=on.2,or.r_gc.r_pw.r_qf.&amp;</a:t>
            </a:r>
            <a:r>
              <a:rPr lang="cs-CZ" sz="900" dirty="0" smtClean="0"/>
              <a:t>bpcl=37189454&amp;wrapid=tljp1351786511941012&amp;um=1&amp;ie=UTF-8&amp;tbm=isch&amp;source=og&amp;sa=N&amp;tab=wi&amp;ei=taGSUJvYI6Xj4QSlvoHIAQ</a:t>
            </a:r>
          </a:p>
          <a:p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</a:t>
            </a:r>
            <a:r>
              <a:rPr lang="cs-CZ" sz="900" dirty="0" err="1">
                <a:hlinkClick r:id="rId2"/>
              </a:rPr>
              <a:t>vejcovody&amp;oq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vejcovody&amp;gs_l</a:t>
            </a:r>
            <a:r>
              <a:rPr lang="cs-CZ" sz="900" dirty="0">
                <a:hlinkClick r:id="rId2"/>
              </a:rPr>
              <a:t>=img.12..0.1971.4146.0.6039.9.5.0.4.4.0.112.445.4j1.5.0...0.0...</a:t>
            </a:r>
            <a:r>
              <a:rPr lang="cs-CZ" sz="900" dirty="0" smtClean="0">
                <a:hlinkClick r:id="rId2"/>
              </a:rPr>
              <a:t>1ac.1.hOtoq_rGqhM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www.google.cz/search?hl=cs&amp;rlz=1T4AURU_csCZ501CZ504&amp;q=d%C4%9Bloha&amp;um=1&amp;ie=UTF-8&amp;tbm=isch&amp;source=og&amp;sa=N&amp;tab=wi&amp;ei=c6mSUKH3McPe4QTv3oCIDg&amp;biw=1280&amp;bih=641&amp;sei=dqmSULnBO-324QTBlYDwDg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www.google.cz/search?hl=cs&amp;rlz=1T4AURU_csCZ501CZ504&amp;q=d%C4%9Bloha&amp;um=1&amp;ie=UTF-8&amp;tbm=isch&amp;source=og&amp;sa=N&amp;tab=wi&amp;ei=c6mSUKH3McPe4QTv3oCIDg&amp;biw=1280&amp;bih=641&amp;sei=dqmSULnBO-324QTBlYDwDg</a:t>
            </a:r>
            <a:endParaRPr lang="cs-CZ" sz="900" dirty="0" smtClean="0"/>
          </a:p>
          <a:p>
            <a:r>
              <a:rPr lang="cs-CZ" sz="900" dirty="0"/>
              <a:t>http://www.google.cz/search?hl=cs&amp;rlz=1T4AURU_csCZ501CZ504&amp;q=d%C4%9Bloha&amp;um=1&amp;ie=UTF-8&amp;tbm=isch&amp;source=og&amp;sa=N&amp;tab=wi&amp;ei=c6mSUKH3McPe4QTv3oCIDg&amp;biw=1280&amp;bih=641&amp;sei=dqmSULnBO-324QTBlYDwDg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40795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349</TotalTime>
  <Words>217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Rozmnožovací soustava ženy</vt:lpstr>
      <vt:lpstr>Rozmnožovací soustava ženy</vt:lpstr>
      <vt:lpstr>Pohlavní žláza</vt:lpstr>
      <vt:lpstr>Vaječníkový cyklus</vt:lpstr>
      <vt:lpstr>Přídatné pohlavní orgány</vt:lpstr>
      <vt:lpstr>vejcovody</vt:lpstr>
      <vt:lpstr>děloha</vt:lpstr>
      <vt:lpstr>Menstruační cyklus</vt:lpstr>
      <vt:lpstr>Pochva</vt:lpstr>
      <vt:lpstr>Zevní rodidla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45</cp:revision>
  <dcterms:created xsi:type="dcterms:W3CDTF">2012-10-09T15:11:06Z</dcterms:created>
  <dcterms:modified xsi:type="dcterms:W3CDTF">2012-11-01T17:18:53Z</dcterms:modified>
</cp:coreProperties>
</file>