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78" r:id="rId2"/>
    <p:sldId id="260" r:id="rId3"/>
    <p:sldId id="282" r:id="rId4"/>
    <p:sldId id="266" r:id="rId5"/>
    <p:sldId id="267" r:id="rId6"/>
    <p:sldId id="283" r:id="rId7"/>
    <p:sldId id="268" r:id="rId8"/>
    <p:sldId id="273" r:id="rId9"/>
    <p:sldId id="275" r:id="rId10"/>
    <p:sldId id="284" r:id="rId11"/>
    <p:sldId id="271" r:id="rId12"/>
    <p:sldId id="285" r:id="rId13"/>
    <p:sldId id="286" r:id="rId14"/>
    <p:sldId id="287" r:id="rId15"/>
    <p:sldId id="264" r:id="rId16"/>
    <p:sldId id="262" r:id="rId17"/>
    <p:sldId id="265" r:id="rId18"/>
    <p:sldId id="269" r:id="rId19"/>
    <p:sldId id="272" r:id="rId20"/>
    <p:sldId id="277" r:id="rId21"/>
    <p:sldId id="280" r:id="rId22"/>
    <p:sldId id="288" r:id="rId23"/>
    <p:sldId id="281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4D6020-6B1E-4A8F-84DE-6555D2DA7838}" type="datetimeFigureOut">
              <a:rPr lang="cs-CZ"/>
              <a:pPr>
                <a:defRPr/>
              </a:pPr>
              <a:t>2.11.2012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F6A2B-E677-40EC-B8CE-144009843C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0F991-C5ED-4854-85C9-9385B3943FC2}" type="datetimeFigureOut">
              <a:rPr lang="cs-CZ"/>
              <a:pPr>
                <a:defRPr/>
              </a:pPr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95051F-F05E-40DE-9FD2-C28B61D81B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A240BF-687F-4DC3-A177-7012F23398BC}" type="datetimeFigureOut">
              <a:rPr lang="cs-CZ"/>
              <a:pPr>
                <a:defRPr/>
              </a:pPr>
              <a:t>2.11.2012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A4456-961D-41EE-9F55-5A9BBDF154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17BFD0-158B-48C8-991C-6FC07B6952A4}" type="datetimeFigureOut">
              <a:rPr lang="cs-CZ"/>
              <a:pPr>
                <a:defRPr/>
              </a:pPr>
              <a:t>2.11.2012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9612F7-FF34-45E1-9299-2A40D8E447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0F9086-442E-4746-9725-E5078331879B}" type="datetimeFigureOut">
              <a:rPr lang="cs-CZ"/>
              <a:pPr>
                <a:defRPr/>
              </a:pPr>
              <a:t>2.11.2012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895A2-0BD8-41E7-BC6C-788F2F2A5F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A9E59-9F0B-4CD6-9931-BD21E1512D3A}" type="datetimeFigureOut">
              <a:rPr lang="cs-CZ"/>
              <a:pPr>
                <a:defRPr/>
              </a:pPr>
              <a:t>2.11.2012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A7FAEE-BE31-4CF0-B3A9-CD9E0277FD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950AE-C202-4A9D-8445-473642C12291}" type="datetimeFigureOut">
              <a:rPr lang="cs-CZ"/>
              <a:pPr>
                <a:defRPr/>
              </a:pPr>
              <a:t>2.11.2012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CD673-F960-46BD-8FB6-CD05CEC65A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D945F-2A76-43A7-9A02-07BCE7E2F735}" type="datetimeFigureOut">
              <a:rPr lang="cs-CZ"/>
              <a:pPr>
                <a:defRPr/>
              </a:pPr>
              <a:t>2.11.2012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928CA2-E092-445F-BDB6-E5E3E453EA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D1F10E-2BA6-4595-B29C-CCF2B8C99B73}" type="datetimeFigureOut">
              <a:rPr lang="cs-CZ"/>
              <a:pPr>
                <a:defRPr/>
              </a:pPr>
              <a:t>2.11.2012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AAB608-3FC0-49C5-97E0-448458FDFF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7D5DB0-A8DB-40A2-9303-9DCE6D6644CE}" type="datetimeFigureOut">
              <a:rPr lang="cs-CZ"/>
              <a:pPr>
                <a:defRPr/>
              </a:pPr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61AF6A-FDD6-4C4A-A2A8-514D847B22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52A46E-554A-4C91-9DB5-C743C72BB28B}" type="datetimeFigureOut">
              <a:rPr lang="cs-CZ"/>
              <a:pPr>
                <a:defRPr/>
              </a:pPr>
              <a:t>2.11.2012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B4EB21-0FBE-41A7-92AD-B587E95CE2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07F276CA-4745-47A9-9F43-992E76EBAD29}" type="datetimeFigureOut">
              <a:rPr lang="cs-CZ"/>
              <a:pPr>
                <a:defRPr/>
              </a:pPr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27AFC25B-06ED-45D0-A3FA-92FFBFBB8C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1" r:id="rId2"/>
    <p:sldLayoutId id="2147483793" r:id="rId3"/>
    <p:sldLayoutId id="2147483790" r:id="rId4"/>
    <p:sldLayoutId id="2147483789" r:id="rId5"/>
    <p:sldLayoutId id="2147483788" r:id="rId6"/>
    <p:sldLayoutId id="2147483794" r:id="rId7"/>
    <p:sldLayoutId id="2147483795" r:id="rId8"/>
    <p:sldLayoutId id="2147483796" r:id="rId9"/>
    <p:sldLayoutId id="2147483787" r:id="rId10"/>
    <p:sldLayoutId id="214748379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nternetprovsechny.cz/prehled-21-poskytovatelu-voip-sluzeb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mailto:loskot@setnam.cz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79588"/>
          </a:xfrm>
        </p:spPr>
        <p:txBody>
          <a:bodyPr/>
          <a:lstStyle/>
          <a:p>
            <a:r>
              <a:rPr lang="cs-CZ" smtClean="0"/>
              <a:t>VoIP – internetová telefonie</a:t>
            </a:r>
            <a:br>
              <a:rPr lang="cs-CZ" smtClean="0"/>
            </a:br>
            <a:r>
              <a:rPr lang="cs-CZ" smtClean="0"/>
              <a:t>Technická řešení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371600" y="3556000"/>
            <a:ext cx="6400800" cy="1473200"/>
          </a:xfrm>
        </p:spPr>
        <p:txBody>
          <a:bodyPr/>
          <a:lstStyle/>
          <a:p>
            <a:r>
              <a:rPr lang="cs-CZ" smtClean="0"/>
              <a:t>© Mgr. Petr Loskot</a:t>
            </a:r>
          </a:p>
          <a:p>
            <a:r>
              <a:rPr lang="cs-CZ" smtClean="0"/>
              <a:t>28.10.2012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VoIP</a:t>
            </a:r>
            <a:r>
              <a:rPr lang="cs-CZ" dirty="0" smtClean="0"/>
              <a:t> - Internetová telefonie</a:t>
            </a:r>
            <a:br>
              <a:rPr lang="cs-CZ" dirty="0" smtClean="0"/>
            </a:br>
            <a:r>
              <a:rPr lang="cs-CZ" dirty="0" smtClean="0"/>
              <a:t>Důvody používání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115616" y="2967334"/>
            <a:ext cx="7128791" cy="240065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5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Cena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VoIP</a:t>
            </a:r>
            <a:r>
              <a:rPr lang="cs-CZ" dirty="0" smtClean="0"/>
              <a:t> – internetová telefonie</a:t>
            </a:r>
            <a:br>
              <a:rPr lang="cs-CZ" dirty="0" smtClean="0"/>
            </a:br>
            <a:r>
              <a:rPr lang="cs-CZ" dirty="0" smtClean="0"/>
              <a:t>Technická řešení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700" cy="63976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Mé postřehy a rady</a:t>
            </a:r>
            <a:endParaRPr lang="cs-CZ" dirty="0"/>
          </a:p>
        </p:txBody>
      </p:sp>
      <p:sp>
        <p:nvSpPr>
          <p:cNvPr id="15363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700" cy="2697163"/>
          </a:xfrm>
        </p:spPr>
        <p:txBody>
          <a:bodyPr/>
          <a:lstStyle/>
          <a:p>
            <a:r>
              <a:rPr lang="cs-CZ" smtClean="0"/>
              <a:t>VoIP používám cca 10 let. </a:t>
            </a:r>
          </a:p>
          <a:p>
            <a:r>
              <a:rPr lang="cs-CZ" smtClean="0"/>
              <a:t>Je to bezesporu výrazná úspora peněz.</a:t>
            </a:r>
          </a:p>
          <a:p>
            <a:r>
              <a:rPr lang="cs-CZ" smtClean="0"/>
              <a:t>Fascinují mě stále nové technické možnosti.</a:t>
            </a:r>
          </a:p>
          <a:p>
            <a:r>
              <a:rPr lang="cs-CZ" smtClean="0"/>
              <a:t>Rád se s vámi podělím.</a:t>
            </a:r>
          </a:p>
        </p:txBody>
      </p:sp>
      <p:pic>
        <p:nvPicPr>
          <p:cNvPr id="15364" name="Obrázek 7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3500438"/>
            <a:ext cx="4211638" cy="315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73375" y="2133600"/>
            <a:ext cx="1662113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10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3850" y="2133600"/>
            <a:ext cx="2532063" cy="1427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79463" y="3141663"/>
            <a:ext cx="7408862" cy="3449637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u="sng" dirty="0" smtClean="0"/>
              <a:t>Spolehlivé internetové připojení</a:t>
            </a:r>
            <a:r>
              <a:rPr lang="cs-CZ" dirty="0" smtClean="0"/>
              <a:t>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Toto ovlivníme pouze výběrem poskytovatele.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Z praktických zkoušek  mohu doporučit pevné připojení rychlostí  alespoň 512 Mbps v obou směrech.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Negativní zkušenosti mám s WIFI, ale i zde se situace lepší.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U mobilního připojení nedostačuje GPRS ani EDGE.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Spolehlivě se dá volat pouze prostřednictvím 3G.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386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VoIP - Internetová telefonie</a:t>
            </a:r>
          </a:p>
        </p:txBody>
      </p:sp>
      <p:sp>
        <p:nvSpPr>
          <p:cNvPr id="16387" name="Zástupný symbol pro obsah 1"/>
          <p:cNvSpPr txBox="1">
            <a:spLocks/>
          </p:cNvSpPr>
          <p:nvPr/>
        </p:nvSpPr>
        <p:spPr bwMode="auto">
          <a:xfrm>
            <a:off x="755650" y="1916113"/>
            <a:ext cx="7408863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None/>
            </a:pPr>
            <a:r>
              <a:rPr lang="cs-CZ" sz="3000" b="1">
                <a:solidFill>
                  <a:schemeClr val="tx2"/>
                </a:solidFill>
                <a:latin typeface="Candara" pitchFamily="34" charset="0"/>
              </a:rPr>
              <a:t>Abychom mohli telefonovat přes Internet, potřebujeme: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79463" y="3141663"/>
            <a:ext cx="3679825" cy="2663825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u="sng" dirty="0" smtClean="0"/>
              <a:t>Zařízení na telefonování</a:t>
            </a:r>
            <a:r>
              <a:rPr lang="cs-CZ" dirty="0" smtClean="0"/>
              <a:t>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K prvotnímu vyzkoušení  postačí softwarový telefon (aplikace) a sluchátka s mikrofonem.</a:t>
            </a:r>
          </a:p>
        </p:txBody>
      </p:sp>
      <p:sp>
        <p:nvSpPr>
          <p:cNvPr id="17410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VoIP - Internetová telefonie</a:t>
            </a:r>
          </a:p>
        </p:txBody>
      </p:sp>
      <p:sp>
        <p:nvSpPr>
          <p:cNvPr id="17411" name="Zástupný symbol pro obsah 1"/>
          <p:cNvSpPr txBox="1">
            <a:spLocks/>
          </p:cNvSpPr>
          <p:nvPr/>
        </p:nvSpPr>
        <p:spPr bwMode="auto">
          <a:xfrm>
            <a:off x="755650" y="1916113"/>
            <a:ext cx="7408863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None/>
            </a:pPr>
            <a:r>
              <a:rPr lang="cs-CZ" sz="3000" b="1">
                <a:solidFill>
                  <a:schemeClr val="tx2"/>
                </a:solidFill>
                <a:latin typeface="Candara" pitchFamily="34" charset="0"/>
              </a:rPr>
              <a:t>Abychom mohli telefonovat přes Internet, potřebujeme:</a:t>
            </a:r>
          </a:p>
        </p:txBody>
      </p:sp>
      <p:pic>
        <p:nvPicPr>
          <p:cNvPr id="17412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10100" y="3213100"/>
            <a:ext cx="4202113" cy="348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23075" y="2636838"/>
            <a:ext cx="1978025" cy="182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79463" y="3141663"/>
            <a:ext cx="3679825" cy="2663825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u="sng" dirty="0" smtClean="0"/>
              <a:t>Zařízení na telefonování</a:t>
            </a:r>
            <a:r>
              <a:rPr lang="cs-CZ" dirty="0" smtClean="0"/>
              <a:t>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Mnohem lepší je nahradit sluchátka a mikrofon </a:t>
            </a:r>
            <a:r>
              <a:rPr lang="cs-CZ" b="1" dirty="0" smtClean="0">
                <a:solidFill>
                  <a:srgbClr val="FF0000"/>
                </a:solidFill>
              </a:rPr>
              <a:t>USB telefonem</a:t>
            </a:r>
            <a:r>
              <a:rPr lang="cs-CZ" dirty="0" smtClean="0"/>
              <a:t>.</a:t>
            </a:r>
          </a:p>
        </p:txBody>
      </p:sp>
      <p:sp>
        <p:nvSpPr>
          <p:cNvPr id="18434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VoIP - Internetová telefonie</a:t>
            </a:r>
          </a:p>
        </p:txBody>
      </p:sp>
      <p:sp>
        <p:nvSpPr>
          <p:cNvPr id="18435" name="Zástupný symbol pro obsah 1"/>
          <p:cNvSpPr txBox="1">
            <a:spLocks/>
          </p:cNvSpPr>
          <p:nvPr/>
        </p:nvSpPr>
        <p:spPr bwMode="auto">
          <a:xfrm>
            <a:off x="755650" y="1916113"/>
            <a:ext cx="7408863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None/>
            </a:pPr>
            <a:r>
              <a:rPr lang="cs-CZ" sz="3000" b="1">
                <a:solidFill>
                  <a:schemeClr val="tx2"/>
                </a:solidFill>
                <a:latin typeface="Candara" pitchFamily="34" charset="0"/>
              </a:rPr>
              <a:t>Abychom mohli telefonovat přes Internet, potřebujeme:</a:t>
            </a:r>
          </a:p>
        </p:txBody>
      </p:sp>
      <p:pic>
        <p:nvPicPr>
          <p:cNvPr id="18436" name="Obrázek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3284538"/>
            <a:ext cx="3924300" cy="294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79463" y="3141663"/>
            <a:ext cx="7408862" cy="3449637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u="sng" dirty="0" smtClean="0"/>
              <a:t>Účet u </a:t>
            </a:r>
            <a:r>
              <a:rPr lang="cs-CZ" b="1" u="sng" dirty="0" err="1" smtClean="0"/>
              <a:t>VoIP</a:t>
            </a:r>
            <a:r>
              <a:rPr lang="cs-CZ" b="1" u="sng" dirty="0" smtClean="0"/>
              <a:t> providera.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Registraci provedete během pár minut na webové stránce poskytovatele </a:t>
            </a:r>
            <a:r>
              <a:rPr lang="cs-CZ" dirty="0" err="1" smtClean="0"/>
              <a:t>VoIP</a:t>
            </a:r>
            <a:r>
              <a:rPr lang="cs-CZ" dirty="0" smtClean="0"/>
              <a:t> služby.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Přehled českých poskytovatelů naleznete na adrese: </a:t>
            </a:r>
            <a:r>
              <a:rPr lang="cs-CZ" dirty="0">
                <a:hlinkClick r:id="rId2"/>
              </a:rPr>
              <a:t>http://www.internetprovsechny.cz/prehled-21-poskytovatelu-voip-sluzeb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Často bývají mnohem výhodnější zahraniční provideři.</a:t>
            </a:r>
          </a:p>
        </p:txBody>
      </p:sp>
      <p:sp>
        <p:nvSpPr>
          <p:cNvPr id="19458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VoIP - Internetová telefonie</a:t>
            </a:r>
          </a:p>
        </p:txBody>
      </p:sp>
      <p:sp>
        <p:nvSpPr>
          <p:cNvPr id="19459" name="Zástupný symbol pro obsah 1"/>
          <p:cNvSpPr txBox="1">
            <a:spLocks/>
          </p:cNvSpPr>
          <p:nvPr/>
        </p:nvSpPr>
        <p:spPr bwMode="auto">
          <a:xfrm>
            <a:off x="755650" y="1916113"/>
            <a:ext cx="7408863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None/>
            </a:pPr>
            <a:r>
              <a:rPr lang="cs-CZ" sz="3000" b="1">
                <a:solidFill>
                  <a:schemeClr val="tx2"/>
                </a:solidFill>
                <a:latin typeface="Candara" pitchFamily="34" charset="0"/>
              </a:rPr>
              <a:t>Abychom mohli telefonovat přes Internet, potřebujeme: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Zařízení pro Internetovou telefonii.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676275" y="2678113"/>
            <a:ext cx="3822700" cy="63976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err="1" smtClean="0"/>
              <a:t>VoIP</a:t>
            </a:r>
            <a:r>
              <a:rPr lang="cs-CZ" b="1" dirty="0" smtClean="0"/>
              <a:t> telefon</a:t>
            </a:r>
            <a:endParaRPr lang="cs-CZ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611188" y="3429000"/>
            <a:ext cx="3821112" cy="26971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400" dirty="0" smtClean="0"/>
              <a:t>Dokonalé zařízení je </a:t>
            </a:r>
            <a:r>
              <a:rPr lang="cs-CZ" sz="2400" dirty="0" err="1" smtClean="0"/>
              <a:t>Lynksys</a:t>
            </a:r>
            <a:r>
              <a:rPr lang="cs-CZ" sz="2400" dirty="0" smtClean="0"/>
              <a:t> 942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Telefon je zároveň DHCP server.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Tzn., že za telefon  můžete zapojit </a:t>
            </a:r>
            <a:r>
              <a:rPr lang="cs-CZ" sz="2400" dirty="0" smtClean="0"/>
              <a:t>(další)  počítač.</a:t>
            </a:r>
            <a:endParaRPr lang="cs-CZ" sz="2400" dirty="0" smtClean="0"/>
          </a:p>
        </p:txBody>
      </p:sp>
      <p:pic>
        <p:nvPicPr>
          <p:cNvPr id="20484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27550" y="4481513"/>
            <a:ext cx="2952750" cy="221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27550" y="2060575"/>
            <a:ext cx="1944688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77000" y="3105150"/>
            <a:ext cx="2311400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Zařízení pro Internetovou telefonii.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676275" y="2678113"/>
            <a:ext cx="3822700" cy="63976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err="1" smtClean="0"/>
              <a:t>VoIP</a:t>
            </a:r>
            <a:r>
              <a:rPr lang="cs-CZ" b="1" dirty="0" smtClean="0"/>
              <a:t> telefon</a:t>
            </a:r>
            <a:endParaRPr lang="cs-CZ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611188" y="3429000"/>
            <a:ext cx="3821112" cy="2697163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400" dirty="0" smtClean="0"/>
              <a:t>Telefon s podsvíceným displejem nabízí: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2400" dirty="0" smtClean="0"/>
              <a:t>Identifikaci volaného.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2400" dirty="0" smtClean="0"/>
              <a:t>Adresář.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2400" dirty="0" smtClean="0"/>
              <a:t>Zmeškaná volání.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2400" dirty="0" smtClean="0"/>
              <a:t>Přesměrování …</a:t>
            </a:r>
            <a:endParaRPr lang="cs-CZ" sz="2400" dirty="0"/>
          </a:p>
        </p:txBody>
      </p:sp>
      <p:pic>
        <p:nvPicPr>
          <p:cNvPr id="21508" name="Obrázek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2133600"/>
            <a:ext cx="3384550" cy="451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Zařízení pro Internetovou telefonii.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23850" y="2060575"/>
            <a:ext cx="3822700" cy="6397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err="1" smtClean="0"/>
              <a:t>VoIP</a:t>
            </a:r>
            <a:r>
              <a:rPr lang="cs-CZ" b="1" dirty="0" smtClean="0"/>
              <a:t> telefon</a:t>
            </a:r>
            <a:endParaRPr lang="cs-CZ" b="1" dirty="0"/>
          </a:p>
        </p:txBody>
      </p:sp>
      <p:sp>
        <p:nvSpPr>
          <p:cNvPr id="22531" name="Zástupný symbol pro obsah 1"/>
          <p:cNvSpPr>
            <a:spLocks noGrp="1"/>
          </p:cNvSpPr>
          <p:nvPr>
            <p:ph sz="half" idx="2"/>
          </p:nvPr>
        </p:nvSpPr>
        <p:spPr>
          <a:xfrm>
            <a:off x="250825" y="2997200"/>
            <a:ext cx="3960813" cy="3671888"/>
          </a:xfrm>
        </p:spPr>
        <p:txBody>
          <a:bodyPr/>
          <a:lstStyle/>
          <a:p>
            <a:r>
              <a:rPr lang="cs-CZ" sz="2400" smtClean="0"/>
              <a:t>Telefon se nastavuje přes webové rozhraní.</a:t>
            </a:r>
          </a:p>
          <a:p>
            <a:r>
              <a:rPr lang="cs-CZ" sz="2400" smtClean="0"/>
              <a:t>Mezi základní nastavení patří:</a:t>
            </a:r>
          </a:p>
          <a:p>
            <a:pPr lvl="1"/>
            <a:r>
              <a:rPr lang="cs-CZ" sz="2400" smtClean="0"/>
              <a:t>login name</a:t>
            </a:r>
          </a:p>
          <a:p>
            <a:pPr lvl="1"/>
            <a:r>
              <a:rPr lang="cs-CZ" sz="2400" smtClean="0"/>
              <a:t>password.</a:t>
            </a:r>
          </a:p>
          <a:p>
            <a:r>
              <a:rPr lang="cs-CZ" sz="2400" smtClean="0"/>
              <a:t>Většina providerů má slušnou podporu i nastavení na webu.</a:t>
            </a:r>
          </a:p>
        </p:txBody>
      </p:sp>
      <p:pic>
        <p:nvPicPr>
          <p:cNvPr id="22534" name="Picture 6" descr="Lznksy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6100" y="2781300"/>
            <a:ext cx="4524375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Zařízení pro Internetovou telefonii.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676275" y="2678113"/>
            <a:ext cx="3822700" cy="63976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err="1" smtClean="0"/>
              <a:t>VoIP</a:t>
            </a:r>
            <a:r>
              <a:rPr lang="cs-CZ" b="1" dirty="0" smtClean="0"/>
              <a:t> brána</a:t>
            </a:r>
            <a:endParaRPr lang="cs-CZ" b="1" dirty="0"/>
          </a:p>
        </p:txBody>
      </p:sp>
      <p:sp>
        <p:nvSpPr>
          <p:cNvPr id="23555" name="Zástupný symbol pro obsah 1"/>
          <p:cNvSpPr>
            <a:spLocks noGrp="1"/>
          </p:cNvSpPr>
          <p:nvPr>
            <p:ph sz="half" idx="2"/>
          </p:nvPr>
        </p:nvSpPr>
        <p:spPr>
          <a:xfrm>
            <a:off x="677863" y="3429000"/>
            <a:ext cx="3819525" cy="2697163"/>
          </a:xfrm>
        </p:spPr>
        <p:txBody>
          <a:bodyPr/>
          <a:lstStyle/>
          <a:p>
            <a:r>
              <a:rPr lang="cs-CZ" sz="2400" smtClean="0"/>
              <a:t>Harwarové zařízení.</a:t>
            </a:r>
          </a:p>
          <a:p>
            <a:r>
              <a:rPr lang="cs-CZ" sz="2400" smtClean="0"/>
              <a:t>Do brány přivedete Internet a připojíte běžný telefon.</a:t>
            </a:r>
          </a:p>
          <a:p>
            <a:r>
              <a:rPr lang="cs-CZ" sz="2400" smtClean="0"/>
              <a:t>VoIP brána je cenově dostupná varianta.</a:t>
            </a:r>
          </a:p>
          <a:p>
            <a:endParaRPr lang="cs-CZ" sz="2400" smtClean="0"/>
          </a:p>
        </p:txBody>
      </p:sp>
      <p:pic>
        <p:nvPicPr>
          <p:cNvPr id="23556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2781300"/>
            <a:ext cx="4084638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Obrázek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60938" y="4797425"/>
            <a:ext cx="3360737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Zařízení pro Internetovou telefonii.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676275" y="2678113"/>
            <a:ext cx="3822700" cy="63976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err="1" smtClean="0"/>
              <a:t>VoIP</a:t>
            </a:r>
            <a:r>
              <a:rPr lang="cs-CZ" b="1" dirty="0" smtClean="0"/>
              <a:t> brána</a:t>
            </a:r>
            <a:endParaRPr lang="cs-CZ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323850" y="3284538"/>
            <a:ext cx="4173538" cy="316865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400" smtClean="0"/>
              <a:t>Brána se nastavuje přes webové rozhraní.</a:t>
            </a:r>
          </a:p>
          <a:p>
            <a:pPr>
              <a:lnSpc>
                <a:spcPct val="80000"/>
              </a:lnSpc>
            </a:pPr>
            <a:r>
              <a:rPr lang="cs-CZ" sz="2400" smtClean="0"/>
              <a:t>Do konektoru </a:t>
            </a:r>
            <a:r>
              <a:rPr lang="cs-CZ" sz="2400" b="1" smtClean="0"/>
              <a:t>LAN</a:t>
            </a:r>
            <a:r>
              <a:rPr lang="cs-CZ" sz="2400" smtClean="0"/>
              <a:t> přivedete Internet.</a:t>
            </a:r>
          </a:p>
          <a:p>
            <a:pPr>
              <a:lnSpc>
                <a:spcPct val="80000"/>
              </a:lnSpc>
            </a:pPr>
            <a:r>
              <a:rPr lang="cs-CZ" sz="2400" smtClean="0"/>
              <a:t>Do konektoru </a:t>
            </a:r>
            <a:r>
              <a:rPr lang="cs-CZ" sz="2400" b="1" smtClean="0"/>
              <a:t>PC</a:t>
            </a:r>
            <a:r>
              <a:rPr lang="cs-CZ" sz="2400" smtClean="0"/>
              <a:t> zapojíte počítač.</a:t>
            </a:r>
          </a:p>
          <a:p>
            <a:pPr>
              <a:lnSpc>
                <a:spcPct val="80000"/>
              </a:lnSpc>
            </a:pPr>
            <a:r>
              <a:rPr lang="cs-CZ" sz="2400" smtClean="0"/>
              <a:t>Do konektoru </a:t>
            </a:r>
            <a:r>
              <a:rPr lang="cs-CZ" sz="2400" b="1" smtClean="0"/>
              <a:t>PHONE</a:t>
            </a:r>
            <a:r>
              <a:rPr lang="cs-CZ" sz="2400" smtClean="0"/>
              <a:t> připojíte běžný telefon.</a:t>
            </a:r>
          </a:p>
          <a:p>
            <a:pPr>
              <a:lnSpc>
                <a:spcPct val="80000"/>
              </a:lnSpc>
            </a:pPr>
            <a:endParaRPr lang="cs-CZ" sz="2400" smtClean="0"/>
          </a:p>
          <a:p>
            <a:pPr>
              <a:lnSpc>
                <a:spcPct val="80000"/>
              </a:lnSpc>
            </a:pPr>
            <a:endParaRPr lang="cs-CZ" sz="2200" smtClean="0"/>
          </a:p>
        </p:txBody>
      </p:sp>
      <p:pic>
        <p:nvPicPr>
          <p:cNvPr id="24580" name="Obrázek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4950" y="3501008"/>
            <a:ext cx="4574588" cy="2304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Zařízení pro Internetovou telefonii.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676275" y="2678113"/>
            <a:ext cx="3822700" cy="63976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err="1" smtClean="0"/>
              <a:t>VoIP</a:t>
            </a:r>
            <a:r>
              <a:rPr lang="cs-CZ" b="1" dirty="0" smtClean="0"/>
              <a:t> brána</a:t>
            </a:r>
            <a:endParaRPr lang="cs-CZ" b="1" dirty="0"/>
          </a:p>
        </p:txBody>
      </p:sp>
      <p:sp>
        <p:nvSpPr>
          <p:cNvPr id="25603" name="Zástupný symbol pro obsah 1"/>
          <p:cNvSpPr>
            <a:spLocks noGrp="1"/>
          </p:cNvSpPr>
          <p:nvPr>
            <p:ph sz="half" idx="2"/>
          </p:nvPr>
        </p:nvSpPr>
        <p:spPr>
          <a:xfrm>
            <a:off x="677863" y="3429000"/>
            <a:ext cx="3819525" cy="2697163"/>
          </a:xfrm>
        </p:spPr>
        <p:txBody>
          <a:bodyPr/>
          <a:lstStyle/>
          <a:p>
            <a:r>
              <a:rPr lang="cs-CZ" sz="2400" smtClean="0"/>
              <a:t>Toto zařízení  Lynksys kombinuje VoIP bránu, čtyřportový router a WIFI access point.</a:t>
            </a:r>
          </a:p>
          <a:p>
            <a:r>
              <a:rPr lang="cs-CZ" sz="2400" smtClean="0"/>
              <a:t>Brána se nastavuje přes webové rozhraní.</a:t>
            </a:r>
          </a:p>
          <a:p>
            <a:endParaRPr lang="cs-CZ" sz="2400" smtClean="0"/>
          </a:p>
          <a:p>
            <a:endParaRPr lang="cs-CZ" sz="2400" smtClean="0"/>
          </a:p>
        </p:txBody>
      </p:sp>
      <p:pic>
        <p:nvPicPr>
          <p:cNvPr id="25604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2924175"/>
            <a:ext cx="4213225" cy="315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Zařízení pro Internetovou telefonii.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39750" y="2060575"/>
            <a:ext cx="3822700" cy="6397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err="1" smtClean="0"/>
              <a:t>VoIP</a:t>
            </a:r>
            <a:r>
              <a:rPr lang="cs-CZ" b="1" dirty="0" smtClean="0"/>
              <a:t> brána</a:t>
            </a:r>
            <a:endParaRPr lang="cs-CZ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611188" y="2997200"/>
            <a:ext cx="7927975" cy="1512888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cs-CZ" sz="2400" smtClean="0"/>
              <a:t>Do konektoru </a:t>
            </a:r>
            <a:r>
              <a:rPr lang="cs-CZ" sz="2400" b="1" smtClean="0"/>
              <a:t>INTERNET</a:t>
            </a:r>
            <a:r>
              <a:rPr lang="cs-CZ" sz="2400" smtClean="0"/>
              <a:t> přivedete Internet.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Do konektorů </a:t>
            </a:r>
            <a:r>
              <a:rPr lang="cs-CZ" sz="2400" b="1" smtClean="0"/>
              <a:t>ETHERNET</a:t>
            </a:r>
            <a:r>
              <a:rPr lang="cs-CZ" sz="2400" smtClean="0"/>
              <a:t> zapojíte až čtyři počítače.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Do konektorů </a:t>
            </a:r>
            <a:r>
              <a:rPr lang="cs-CZ" sz="2400" b="1" smtClean="0"/>
              <a:t>PHONE</a:t>
            </a:r>
            <a:r>
              <a:rPr lang="cs-CZ" sz="2400" smtClean="0"/>
              <a:t> </a:t>
            </a:r>
            <a:r>
              <a:rPr lang="cs-CZ" sz="2400" b="1" smtClean="0"/>
              <a:t>1 </a:t>
            </a:r>
            <a:r>
              <a:rPr lang="cs-CZ" sz="2400" smtClean="0"/>
              <a:t>a </a:t>
            </a:r>
            <a:r>
              <a:rPr lang="cs-CZ" sz="2400" b="1" smtClean="0"/>
              <a:t>PHONE</a:t>
            </a:r>
            <a:r>
              <a:rPr lang="cs-CZ" sz="2400" smtClean="0"/>
              <a:t> </a:t>
            </a:r>
            <a:r>
              <a:rPr lang="cs-CZ" sz="2400" b="1" smtClean="0"/>
              <a:t>2 </a:t>
            </a:r>
            <a:r>
              <a:rPr lang="cs-CZ" sz="2400" smtClean="0"/>
              <a:t>připojíte dva běžné telefony, můžete tak využívat dva nezávislé účty od různých operátorů.</a:t>
            </a:r>
          </a:p>
          <a:p>
            <a:pPr>
              <a:lnSpc>
                <a:spcPct val="90000"/>
              </a:lnSpc>
            </a:pPr>
            <a:endParaRPr lang="cs-CZ" sz="2400" smtClean="0"/>
          </a:p>
          <a:p>
            <a:pPr>
              <a:lnSpc>
                <a:spcPct val="90000"/>
              </a:lnSpc>
            </a:pPr>
            <a:endParaRPr lang="cs-CZ" sz="2400" smtClean="0"/>
          </a:p>
        </p:txBody>
      </p:sp>
      <p:pic>
        <p:nvPicPr>
          <p:cNvPr id="26628" name="Obrázek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4881563"/>
            <a:ext cx="7618412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VoIP</a:t>
            </a:r>
            <a:r>
              <a:rPr lang="cs-CZ" dirty="0" smtClean="0"/>
              <a:t> - Internetová telefonie</a:t>
            </a:r>
            <a:br>
              <a:rPr lang="cs-CZ" dirty="0" smtClean="0"/>
            </a:br>
            <a:r>
              <a:rPr lang="cs-CZ" dirty="0" smtClean="0"/>
              <a:t>Důvody používání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750" y="2349500"/>
            <a:ext cx="3822700" cy="6397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Aplikace pro </a:t>
            </a:r>
            <a:r>
              <a:rPr lang="cs-CZ" b="1" dirty="0" err="1" smtClean="0"/>
              <a:t>SmartPhony</a:t>
            </a:r>
            <a:endParaRPr lang="cs-CZ" b="1" dirty="0"/>
          </a:p>
        </p:txBody>
      </p:sp>
      <p:sp>
        <p:nvSpPr>
          <p:cNvPr id="27651" name="Zástupný symbol pro obsah 4"/>
          <p:cNvSpPr>
            <a:spLocks noGrp="1"/>
          </p:cNvSpPr>
          <p:nvPr>
            <p:ph sz="half" idx="2"/>
          </p:nvPr>
        </p:nvSpPr>
        <p:spPr>
          <a:xfrm>
            <a:off x="684213" y="3141663"/>
            <a:ext cx="3819525" cy="2697162"/>
          </a:xfrm>
        </p:spPr>
        <p:txBody>
          <a:bodyPr/>
          <a:lstStyle/>
          <a:p>
            <a:r>
              <a:rPr lang="cs-CZ" sz="2200" smtClean="0"/>
              <a:t>Existují pro telefony Nokia, pro OS Symbian, Windows Phone, Android …</a:t>
            </a:r>
          </a:p>
          <a:p>
            <a:r>
              <a:rPr lang="cs-CZ" sz="2200" smtClean="0"/>
              <a:t>Pro používání je nutný zapnutý datový tarif nebo WIFI.</a:t>
            </a:r>
          </a:p>
          <a:p>
            <a:r>
              <a:rPr lang="cs-CZ" sz="2200" smtClean="0"/>
              <a:t>Ke srozumitelnému telefonování je potřeba</a:t>
            </a:r>
            <a:r>
              <a:rPr lang="cs-CZ" smtClean="0"/>
              <a:t> 3G síť nebo kvalitní WIFI.</a:t>
            </a:r>
          </a:p>
          <a:p>
            <a:endParaRPr lang="cs-CZ" smtClean="0"/>
          </a:p>
        </p:txBody>
      </p:sp>
      <p:pic>
        <p:nvPicPr>
          <p:cNvPr id="2765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2636838"/>
            <a:ext cx="1914525" cy="380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Volání do zahraničí  je mnohonásobně levnější než z pevného či mobilního telefonu.</a:t>
            </a:r>
          </a:p>
          <a:p>
            <a:r>
              <a:rPr lang="cs-CZ" smtClean="0"/>
              <a:t>Na rozdíl od pevné linky či mobilního paušálu zde neplatíte žádné, případně minimální  měsíční poplatky.</a:t>
            </a:r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VoIP</a:t>
            </a:r>
            <a:r>
              <a:rPr lang="cs-CZ" dirty="0" smtClean="0"/>
              <a:t> - Internetová telefonie</a:t>
            </a:r>
            <a:br>
              <a:rPr lang="cs-CZ" dirty="0" smtClean="0"/>
            </a:br>
            <a:r>
              <a:rPr lang="cs-CZ" dirty="0" smtClean="0"/>
              <a:t>Důvody používání</a:t>
            </a:r>
            <a:endParaRPr lang="cs-CZ" dirty="0"/>
          </a:p>
        </p:txBody>
      </p:sp>
      <p:pic>
        <p:nvPicPr>
          <p:cNvPr id="296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4551363"/>
            <a:ext cx="3240087" cy="2119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392237">
            <a:off x="5216525" y="4318000"/>
            <a:ext cx="304800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71538" y="2674938"/>
            <a:ext cx="6292850" cy="3451225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Z </a:t>
            </a:r>
            <a:r>
              <a:rPr lang="cs-CZ" dirty="0" err="1" smtClean="0"/>
              <a:t>VoIP</a:t>
            </a:r>
            <a:r>
              <a:rPr lang="cs-CZ" dirty="0" smtClean="0"/>
              <a:t> telefonu můžete zavolat kdykoliv na:</a:t>
            </a:r>
          </a:p>
          <a:p>
            <a:pPr lvl="1" indent="-274320" fontAlgn="auto">
              <a:spcAft>
                <a:spcPts val="0"/>
              </a:spcAft>
              <a:defRPr/>
            </a:pPr>
            <a:r>
              <a:rPr lang="cs-CZ" sz="2400" dirty="0" smtClean="0"/>
              <a:t>Běžné telefonní číslo.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cs-CZ" sz="2400" dirty="0" smtClean="0"/>
              <a:t>Pevné linky v ČR.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cs-CZ" sz="2400" dirty="0" smtClean="0"/>
              <a:t>Mobilního operátora v ČR.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cs-CZ" sz="2400" dirty="0" smtClean="0"/>
              <a:t>Libovolné číslo ve světě.</a:t>
            </a:r>
          </a:p>
          <a:p>
            <a:pPr lvl="1" indent="-274320" fontAlgn="auto">
              <a:spcAft>
                <a:spcPts val="0"/>
              </a:spcAft>
              <a:defRPr/>
            </a:pPr>
            <a:r>
              <a:rPr lang="cs-CZ" sz="2400" dirty="0" smtClean="0"/>
              <a:t>Jiné </a:t>
            </a:r>
            <a:r>
              <a:rPr lang="cs-CZ" sz="2400" dirty="0" err="1" smtClean="0"/>
              <a:t>VoIP</a:t>
            </a:r>
            <a:r>
              <a:rPr lang="cs-CZ" sz="2400" dirty="0" smtClean="0"/>
              <a:t> číslo.</a:t>
            </a:r>
          </a:p>
          <a:p>
            <a:pPr lvl="2" fontAlgn="auto">
              <a:spcAft>
                <a:spcPts val="0"/>
              </a:spcAft>
              <a:defRPr/>
            </a:pPr>
            <a:endParaRPr lang="cs-CZ" dirty="0" smtClean="0"/>
          </a:p>
          <a:p>
            <a:pPr lvl="2" fontAlgn="auto">
              <a:spcAft>
                <a:spcPts val="0"/>
              </a:spcAft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VoIP</a:t>
            </a:r>
            <a:r>
              <a:rPr lang="cs-CZ" dirty="0" smtClean="0"/>
              <a:t> - Internetová telefonie</a:t>
            </a:r>
            <a:br>
              <a:rPr lang="cs-CZ" dirty="0" smtClean="0"/>
            </a:br>
            <a:r>
              <a:rPr lang="cs-CZ" dirty="0" smtClean="0"/>
              <a:t>Důvody používání</a:t>
            </a:r>
            <a:endParaRPr lang="cs-CZ" dirty="0"/>
          </a:p>
        </p:txBody>
      </p:sp>
      <p:pic>
        <p:nvPicPr>
          <p:cNvPr id="30724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56425" y="2751138"/>
            <a:ext cx="1954213" cy="221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Zařízení pro Internetovou telefonii.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676275" y="2678113"/>
            <a:ext cx="3822700" cy="63976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000" b="1" smtClean="0"/>
              <a:t>Pro použití se softwarovým telefony</a:t>
            </a:r>
          </a:p>
        </p:txBody>
      </p:sp>
      <p:sp>
        <p:nvSpPr>
          <p:cNvPr id="31747" name="Zástupný symbol pro obsah 1"/>
          <p:cNvSpPr>
            <a:spLocks noGrp="1"/>
          </p:cNvSpPr>
          <p:nvPr>
            <p:ph sz="half" idx="2"/>
          </p:nvPr>
        </p:nvSpPr>
        <p:spPr>
          <a:xfrm>
            <a:off x="677863" y="3429000"/>
            <a:ext cx="3819525" cy="2697163"/>
          </a:xfrm>
        </p:spPr>
        <p:txBody>
          <a:bodyPr/>
          <a:lstStyle/>
          <a:p>
            <a:r>
              <a:rPr lang="cs-CZ" sz="2800" smtClean="0"/>
              <a:t>Klasická sluchátka a mikrofon.</a:t>
            </a:r>
          </a:p>
          <a:p>
            <a:r>
              <a:rPr lang="cs-CZ" sz="2800" smtClean="0"/>
              <a:t>USB telefony.</a:t>
            </a:r>
          </a:p>
        </p:txBody>
      </p:sp>
      <p:pic>
        <p:nvPicPr>
          <p:cNvPr id="31748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30875" y="4476750"/>
            <a:ext cx="2736850" cy="2052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13263" y="3500438"/>
            <a:ext cx="1995487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0" name="Obrázek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89700" y="2708275"/>
            <a:ext cx="1978025" cy="182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Zařízení pro Internetovou telefonii.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676275" y="2678113"/>
            <a:ext cx="3822700" cy="639762"/>
          </a:xfrm>
        </p:spPr>
        <p:txBody>
          <a:bodyPr>
            <a:normAutofit/>
          </a:bodyPr>
          <a:lstStyle/>
          <a:p>
            <a:r>
              <a:rPr lang="cs-CZ" smtClean="0"/>
              <a:t>SmartPhony</a:t>
            </a:r>
          </a:p>
        </p:txBody>
      </p:sp>
      <p:sp>
        <p:nvSpPr>
          <p:cNvPr id="33795" name="Zástupný symbol pro obsah 1"/>
          <p:cNvSpPr>
            <a:spLocks noGrp="1"/>
          </p:cNvSpPr>
          <p:nvPr>
            <p:ph sz="half" idx="2"/>
          </p:nvPr>
        </p:nvSpPr>
        <p:spPr>
          <a:xfrm>
            <a:off x="677863" y="3429000"/>
            <a:ext cx="3819525" cy="2697163"/>
          </a:xfrm>
        </p:spPr>
        <p:txBody>
          <a:bodyPr/>
          <a:lstStyle/>
          <a:p>
            <a:r>
              <a:rPr lang="cs-CZ" sz="2400" smtClean="0"/>
              <a:t>Nepotřebují žádný speciální hardware.</a:t>
            </a:r>
          </a:p>
          <a:p>
            <a:r>
              <a:rPr lang="cs-CZ" sz="2400" smtClean="0"/>
              <a:t>Aplikace např.: CSipSimple:</a:t>
            </a:r>
          </a:p>
          <a:p>
            <a:pPr lvl="1"/>
            <a:r>
              <a:rPr lang="cs-CZ" sz="2400" smtClean="0"/>
              <a:t>Vyžaduje internet</a:t>
            </a:r>
          </a:p>
          <a:p>
            <a:pPr marL="1143000" lvl="2"/>
            <a:r>
              <a:rPr lang="cs-CZ" sz="2000" smtClean="0"/>
              <a:t>WIFI</a:t>
            </a:r>
          </a:p>
          <a:p>
            <a:pPr marL="1143000" lvl="2"/>
            <a:r>
              <a:rPr lang="cs-CZ" sz="2000" smtClean="0"/>
              <a:t>Datový tarif,  3G</a:t>
            </a:r>
          </a:p>
          <a:p>
            <a:endParaRPr lang="cs-CZ" sz="2400" smtClean="0"/>
          </a:p>
          <a:p>
            <a:endParaRPr lang="cs-CZ" sz="2400" smtClean="0"/>
          </a:p>
        </p:txBody>
      </p:sp>
      <p:pic>
        <p:nvPicPr>
          <p:cNvPr id="33796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7014440">
            <a:off x="5918201" y="2208212"/>
            <a:ext cx="2914650" cy="157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7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98963" y="4365625"/>
            <a:ext cx="2084387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619250" y="2852738"/>
            <a:ext cx="5932488" cy="3130550"/>
          </a:xfrm>
        </p:spPr>
        <p:txBody>
          <a:bodyPr>
            <a:normAutofit/>
          </a:bodyPr>
          <a:lstStyle/>
          <a:p>
            <a:pPr marL="457200" indent="-457200"/>
            <a:r>
              <a:rPr lang="cs-CZ" sz="2800" smtClean="0"/>
              <a:t>Pokud si chcete volání přes Internet vyzkoušet prakticky,  navštivte webové stránky VoIp providerů. </a:t>
            </a:r>
          </a:p>
          <a:p>
            <a:pPr marL="457200" indent="-457200"/>
            <a:r>
              <a:rPr lang="cs-CZ" sz="2800" smtClean="0"/>
              <a:t>Většina z nich má velmi dobrou technickou podporu.</a:t>
            </a:r>
          </a:p>
          <a:p>
            <a:pPr marL="457200" indent="-457200"/>
            <a:endParaRPr lang="cs-CZ" sz="2800" smtClean="0"/>
          </a:p>
        </p:txBody>
      </p:sp>
      <p:sp>
        <p:nvSpPr>
          <p:cNvPr id="34818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VoIP - Internetová telefonie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sah 1"/>
          <p:cNvSpPr>
            <a:spLocks noGrp="1"/>
          </p:cNvSpPr>
          <p:nvPr>
            <p:ph idx="1"/>
          </p:nvPr>
        </p:nvSpPr>
        <p:spPr>
          <a:xfrm>
            <a:off x="900113" y="3141663"/>
            <a:ext cx="7407275" cy="2192337"/>
          </a:xfrm>
        </p:spPr>
        <p:txBody>
          <a:bodyPr/>
          <a:lstStyle/>
          <a:p>
            <a:pPr marL="0" indent="0" algn="ctr">
              <a:buFont typeface="Symbol" pitchFamily="18" charset="2"/>
              <a:buNone/>
            </a:pPr>
            <a:r>
              <a:rPr lang="cs-CZ" sz="3200" smtClean="0"/>
              <a:t>Případné dotazy rád zodpovím na adrese: </a:t>
            </a:r>
            <a:r>
              <a:rPr lang="cs-CZ" sz="3200" smtClean="0">
                <a:hlinkClick r:id="rId2"/>
              </a:rPr>
              <a:t>loskot@seznam.cz</a:t>
            </a:r>
            <a:endParaRPr lang="cs-CZ" sz="3200" smtClean="0"/>
          </a:p>
          <a:p>
            <a:pPr marL="0" indent="0" algn="ctr">
              <a:buFont typeface="Symbol" pitchFamily="18" charset="2"/>
              <a:buNone/>
            </a:pPr>
            <a:endParaRPr lang="cs-CZ" smtClean="0"/>
          </a:p>
        </p:txBody>
      </p:sp>
      <p:sp>
        <p:nvSpPr>
          <p:cNvPr id="35842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VoIP - Internetová telefonie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3140968"/>
            <a:ext cx="7408333" cy="2193693"/>
          </a:xfrm>
        </p:spPr>
        <p:txBody>
          <a:bodyPr/>
          <a:lstStyle/>
          <a:p>
            <a:r>
              <a:rPr lang="cs-CZ" sz="3200" dirty="0" smtClean="0"/>
              <a:t>Myšlenky a informace vycházejí ze zkušeností autora a odborných školení.</a:t>
            </a:r>
          </a:p>
          <a:p>
            <a:r>
              <a:rPr lang="cs-CZ" sz="3200" dirty="0" smtClean="0"/>
              <a:t>Fotografie – vlastní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Ukázky nastavení – vlastní zařízení.</a:t>
            </a:r>
            <a:endParaRPr lang="cs-CZ" sz="3200" dirty="0" smtClean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VoIP</a:t>
            </a:r>
            <a:r>
              <a:rPr lang="cs-CZ" dirty="0"/>
              <a:t> - Internetová telefonie</a:t>
            </a:r>
          </a:p>
        </p:txBody>
      </p:sp>
    </p:spTree>
    <p:extLst>
      <p:ext uri="{BB962C8B-B14F-4D97-AF65-F5344CB8AC3E}">
        <p14:creationId xmlns:p14="http://schemas.microsoft.com/office/powerpoint/2010/main" val="1600981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obsah 1"/>
          <p:cNvSpPr>
            <a:spLocks noGrp="1"/>
          </p:cNvSpPr>
          <p:nvPr>
            <p:ph idx="1"/>
          </p:nvPr>
        </p:nvSpPr>
        <p:spPr>
          <a:xfrm>
            <a:off x="900113" y="3429000"/>
            <a:ext cx="7407275" cy="1330325"/>
          </a:xfrm>
        </p:spPr>
        <p:txBody>
          <a:bodyPr/>
          <a:lstStyle/>
          <a:p>
            <a:pPr marL="0" indent="0" algn="ctr">
              <a:buFont typeface="Symbol" pitchFamily="18" charset="2"/>
              <a:buNone/>
            </a:pPr>
            <a:r>
              <a:rPr lang="cs-CZ" sz="4000" smtClean="0"/>
              <a:t>Děkuji za pozornost.</a:t>
            </a:r>
          </a:p>
          <a:p>
            <a:pPr marL="0" indent="0" algn="ctr">
              <a:buFont typeface="Symbol" pitchFamily="18" charset="2"/>
              <a:buNone/>
            </a:pPr>
            <a:r>
              <a:rPr lang="cs-CZ" sz="4000" smtClean="0"/>
              <a:t>© Mgr. Petr Loskot</a:t>
            </a:r>
          </a:p>
        </p:txBody>
      </p:sp>
      <p:sp>
        <p:nvSpPr>
          <p:cNvPr id="36866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VoIP - Internetová telefonie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229</TotalTime>
  <Words>664</Words>
  <Application>Microsoft Office PowerPoint</Application>
  <PresentationFormat>Předvádění na obrazovce (4:3)</PresentationFormat>
  <Paragraphs>111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Vlnění</vt:lpstr>
      <vt:lpstr>VoIP – internetová telefonie Technická řešení</vt:lpstr>
      <vt:lpstr>VoIP - Internetová telefonie Důvody používání</vt:lpstr>
      <vt:lpstr>VoIP – internetová telefonie Technická řešení</vt:lpstr>
      <vt:lpstr>VoIP - Internetová telefonie</vt:lpstr>
      <vt:lpstr>VoIP - Internetová telefonie</vt:lpstr>
      <vt:lpstr>VoIP - Internetová telefonie</vt:lpstr>
      <vt:lpstr>VoIP - Internetová telefonie</vt:lpstr>
      <vt:lpstr>Zařízení pro Internetovou telefonii.</vt:lpstr>
      <vt:lpstr>Zařízení pro Internetovou telefonii.</vt:lpstr>
      <vt:lpstr>Zařízení pro Internetovou telefonii.</vt:lpstr>
      <vt:lpstr>Zařízení pro Internetovou telefonii.</vt:lpstr>
      <vt:lpstr>Zařízení pro Internetovou telefonii.</vt:lpstr>
      <vt:lpstr>Zařízení pro Internetovou telefonii.</vt:lpstr>
      <vt:lpstr>Zařízení pro Internetovou telefonii.</vt:lpstr>
      <vt:lpstr>VoIP - Internetová telefonie Důvody používání</vt:lpstr>
      <vt:lpstr>VoIP - Internetová telefonie Důvody používání</vt:lpstr>
      <vt:lpstr>VoIP - Internetová telefonie Důvody používání</vt:lpstr>
      <vt:lpstr>Zařízení pro Internetovou telefonii.</vt:lpstr>
      <vt:lpstr>Zařízení pro Internetovou telefonii.</vt:lpstr>
      <vt:lpstr>VoIP - Internetová telefonie</vt:lpstr>
      <vt:lpstr>VoIP - Internetová telefonie</vt:lpstr>
      <vt:lpstr>VoIP - Internetová telefonie</vt:lpstr>
      <vt:lpstr>VoIP - Internetová telefonie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VoIP – internetová telefonie</dc:title>
  <dc:creator>Spravce</dc:creator>
  <cp:lastModifiedBy>Petr Loskot</cp:lastModifiedBy>
  <cp:revision>48</cp:revision>
  <dcterms:created xsi:type="dcterms:W3CDTF">2012-10-26T05:45:27Z</dcterms:created>
  <dcterms:modified xsi:type="dcterms:W3CDTF">2012-11-02T07:19:32Z</dcterms:modified>
</cp:coreProperties>
</file>