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  <p:sldId id="273" r:id="rId19"/>
    <p:sldId id="275" r:id="rId20"/>
    <p:sldId id="276" r:id="rId21"/>
    <p:sldId id="277" r:id="rId22"/>
    <p:sldId id="282" r:id="rId23"/>
    <p:sldId id="280" r:id="rId24"/>
    <p:sldId id="281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D882-2F35-41DB-970C-2ED67BC6E82F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8E1E2-F12E-4509-9191-B9A85F97EF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D882-2F35-41DB-970C-2ED67BC6E82F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8E1E2-F12E-4509-9191-B9A85F97EF98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D882-2F35-41DB-970C-2ED67BC6E82F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8E1E2-F12E-4509-9191-B9A85F97EF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D882-2F35-41DB-970C-2ED67BC6E82F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8E1E2-F12E-4509-9191-B9A85F97EF9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D882-2F35-41DB-970C-2ED67BC6E82F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8E1E2-F12E-4509-9191-B9A85F97EF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D882-2F35-41DB-970C-2ED67BC6E82F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8E1E2-F12E-4509-9191-B9A85F97EF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D882-2F35-41DB-970C-2ED67BC6E82F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8E1E2-F12E-4509-9191-B9A85F97EF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D882-2F35-41DB-970C-2ED67BC6E82F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8E1E2-F12E-4509-9191-B9A85F97EF98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D882-2F35-41DB-970C-2ED67BC6E82F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8E1E2-F12E-4509-9191-B9A85F97EF9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D882-2F35-41DB-970C-2ED67BC6E82F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8E1E2-F12E-4509-9191-B9A85F97EF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D882-2F35-41DB-970C-2ED67BC6E82F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8E1E2-F12E-4509-9191-B9A85F97EF98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CE6D882-2F35-41DB-970C-2ED67BC6E82F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E7E8E1E2-F12E-4509-9191-B9A85F97EF9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mailto:loskot@setnam.cz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VoIP</a:t>
            </a:r>
            <a:r>
              <a:rPr lang="cs-CZ" dirty="0" smtClean="0"/>
              <a:t> – internetová telefonie</a:t>
            </a:r>
            <a:br>
              <a:rPr lang="cs-CZ" dirty="0" smtClean="0"/>
            </a:br>
            <a:r>
              <a:rPr lang="cs-CZ" dirty="0" smtClean="0"/>
              <a:t>Úvodní seznámení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© Mgr. Petr Loskot</a:t>
            </a:r>
          </a:p>
          <a:p>
            <a:r>
              <a:rPr lang="cs-CZ" dirty="0" smtClean="0"/>
              <a:t>28.10.2012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9840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Jistě tušíte, že je to jakési telefonování přes Internet.</a:t>
            </a:r>
          </a:p>
          <a:p>
            <a:r>
              <a:rPr lang="cs-CZ" dirty="0" smtClean="0"/>
              <a:t>Je to skutečně tak. </a:t>
            </a:r>
          </a:p>
          <a:p>
            <a:r>
              <a:rPr lang="cs-CZ" dirty="0" err="1" smtClean="0"/>
              <a:t>VoIP</a:t>
            </a:r>
            <a:r>
              <a:rPr lang="cs-CZ" dirty="0" smtClean="0"/>
              <a:t> znamená </a:t>
            </a:r>
            <a:r>
              <a:rPr lang="cs-CZ" dirty="0" err="1" smtClean="0"/>
              <a:t>Voice</a:t>
            </a:r>
            <a:r>
              <a:rPr lang="cs-CZ" dirty="0" smtClean="0"/>
              <a:t> </a:t>
            </a:r>
            <a:r>
              <a:rPr lang="cs-CZ" dirty="0" err="1" smtClean="0"/>
              <a:t>over</a:t>
            </a:r>
            <a:r>
              <a:rPr lang="cs-CZ" dirty="0" smtClean="0"/>
              <a:t> Internet Protokol, tedy hlas přes internetové připojení.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VoIP</a:t>
            </a:r>
            <a:r>
              <a:rPr lang="cs-CZ" dirty="0" smtClean="0"/>
              <a:t> - Internetová telefonie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6901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Historie internetového telefonování  není přesně stanovená.</a:t>
            </a:r>
          </a:p>
          <a:p>
            <a:r>
              <a:rPr lang="cs-CZ" dirty="0" smtClean="0"/>
              <a:t>Komerční rozvoj </a:t>
            </a:r>
            <a:r>
              <a:rPr lang="cs-CZ" dirty="0" err="1" smtClean="0"/>
              <a:t>VoIP</a:t>
            </a:r>
            <a:r>
              <a:rPr lang="cs-CZ" dirty="0" smtClean="0"/>
              <a:t> v Čechách lze umístit zhruba do přelomu tisíciletí.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VoIP</a:t>
            </a:r>
            <a:r>
              <a:rPr lang="cs-CZ" dirty="0" smtClean="0"/>
              <a:t> - Internetová telefonie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315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VoIP</a:t>
            </a:r>
            <a:r>
              <a:rPr lang="cs-CZ" dirty="0" smtClean="0"/>
              <a:t> - Internetová telefonie</a:t>
            </a:r>
            <a:br>
              <a:rPr lang="cs-CZ" dirty="0" smtClean="0"/>
            </a:br>
            <a:r>
              <a:rPr lang="cs-CZ" dirty="0" smtClean="0"/>
              <a:t>Možnosti</a:t>
            </a:r>
            <a:endParaRPr lang="cs-CZ" dirty="0"/>
          </a:p>
        </p:txBody>
      </p:sp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P2P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677332" y="3540149"/>
            <a:ext cx="3820055" cy="2697163"/>
          </a:xfrm>
        </p:spPr>
        <p:txBody>
          <a:bodyPr>
            <a:normAutofit fontScale="92500" lnSpcReduction="20000"/>
          </a:bodyPr>
          <a:lstStyle/>
          <a:p>
            <a:r>
              <a:rPr lang="cs-CZ" sz="2200" dirty="0" smtClean="0"/>
              <a:t>Toto byla prvotní myšlenka.</a:t>
            </a:r>
          </a:p>
          <a:p>
            <a:r>
              <a:rPr lang="cs-CZ" sz="2200" dirty="0" smtClean="0"/>
              <a:t>Podobně jako u počítačových sítí typu peer-to-peer.</a:t>
            </a:r>
          </a:p>
          <a:p>
            <a:r>
              <a:rPr lang="cs-CZ" sz="2200" dirty="0" smtClean="0"/>
              <a:t>Volající zadal do </a:t>
            </a:r>
            <a:r>
              <a:rPr lang="cs-CZ" sz="2200" dirty="0" err="1" smtClean="0"/>
              <a:t>VoIP</a:t>
            </a:r>
            <a:r>
              <a:rPr lang="cs-CZ" sz="2200" dirty="0" smtClean="0"/>
              <a:t> klienta IP adresu volaného (podobně jako zadáváme telefonní číslo) a spojení bylo navázáno.</a:t>
            </a:r>
          </a:p>
          <a:p>
            <a:r>
              <a:rPr lang="cs-CZ" sz="2200" dirty="0" smtClean="0"/>
              <a:t>Tato varianta se dnes příliš nevyužívá.</a:t>
            </a:r>
          </a:p>
          <a:p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Pomocí </a:t>
            </a:r>
            <a:r>
              <a:rPr lang="cs-CZ" dirty="0" err="1" smtClean="0"/>
              <a:t>VoIP</a:t>
            </a:r>
            <a:r>
              <a:rPr lang="cs-CZ" dirty="0" smtClean="0"/>
              <a:t> Providera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Registrací u poskytovatele získáte (podobně jako když si zakládáte E-mail) své </a:t>
            </a:r>
            <a:r>
              <a:rPr lang="cs-CZ" dirty="0" err="1" smtClean="0"/>
              <a:t>VoIP</a:t>
            </a:r>
            <a:r>
              <a:rPr lang="cs-CZ" dirty="0" smtClean="0"/>
              <a:t> telefonní číslo.</a:t>
            </a:r>
          </a:p>
          <a:p>
            <a:r>
              <a:rPr lang="cs-CZ" dirty="0" smtClean="0"/>
              <a:t>Na toto číslo Vám pak mohou volat ostatní účastníci.</a:t>
            </a:r>
          </a:p>
          <a:p>
            <a:r>
              <a:rPr lang="cs-CZ" dirty="0" smtClean="0"/>
              <a:t>Toto je dnes běžně komerčně využívaná varianta.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698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VoIP</a:t>
            </a:r>
            <a:r>
              <a:rPr lang="cs-CZ" dirty="0" smtClean="0"/>
              <a:t> - Internetová telefonie</a:t>
            </a:r>
            <a:br>
              <a:rPr lang="cs-CZ" dirty="0" smtClean="0"/>
            </a:br>
            <a:r>
              <a:rPr lang="cs-CZ" dirty="0" smtClean="0"/>
              <a:t>Důvody používání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1115616" y="2967334"/>
            <a:ext cx="7128791" cy="240065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15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Cena</a:t>
            </a:r>
            <a:endParaRPr lang="cs-CZ" sz="15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6831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Hovory mezi </a:t>
            </a:r>
            <a:r>
              <a:rPr lang="cs-CZ" dirty="0" err="1" smtClean="0"/>
              <a:t>telenonními</a:t>
            </a:r>
            <a:r>
              <a:rPr lang="cs-CZ" dirty="0" smtClean="0"/>
              <a:t> stanicemi u stejného poskytovatele jsou zcela zdarma.</a:t>
            </a:r>
          </a:p>
          <a:p>
            <a:r>
              <a:rPr lang="cs-CZ" dirty="0" smtClean="0"/>
              <a:t>Mezi mnoha poskytovateli existuje tzv. </a:t>
            </a:r>
            <a:r>
              <a:rPr lang="cs-CZ" dirty="0" err="1" smtClean="0"/>
              <a:t>peering</a:t>
            </a:r>
            <a:r>
              <a:rPr lang="cs-CZ" dirty="0" smtClean="0"/>
              <a:t>, to umožňuje volat  </a:t>
            </a:r>
            <a:r>
              <a:rPr lang="cs-CZ" dirty="0"/>
              <a:t>mezi </a:t>
            </a:r>
            <a:r>
              <a:rPr lang="cs-CZ" dirty="0" smtClean="0"/>
              <a:t>různými  </a:t>
            </a:r>
            <a:r>
              <a:rPr lang="cs-CZ" dirty="0" err="1" smtClean="0"/>
              <a:t>VoIP</a:t>
            </a:r>
            <a:r>
              <a:rPr lang="cs-CZ" dirty="0" smtClean="0"/>
              <a:t> sítěmi  také zcela </a:t>
            </a:r>
            <a:r>
              <a:rPr lang="cs-CZ" dirty="0"/>
              <a:t>zdarma</a:t>
            </a:r>
            <a:r>
              <a:rPr lang="cs-CZ" dirty="0" smtClean="0"/>
              <a:t>.</a:t>
            </a:r>
          </a:p>
          <a:p>
            <a:r>
              <a:rPr lang="cs-CZ" dirty="0" smtClean="0"/>
              <a:t>Volání na běžná telefonní čísla (pevná, mobilní) jsou za zlomek ceny oproti cenám pevných, ale zejména mobilních operátorů.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VoIP</a:t>
            </a:r>
            <a:r>
              <a:rPr lang="cs-CZ" dirty="0" smtClean="0"/>
              <a:t> - Internetová telefonie</a:t>
            </a:r>
            <a:br>
              <a:rPr lang="cs-CZ" dirty="0" smtClean="0"/>
            </a:br>
            <a:r>
              <a:rPr lang="cs-CZ" dirty="0" smtClean="0"/>
              <a:t>Důvody používání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1251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Volání do zahraničí  je mnohonásobně levnější než z pevného či mobilního telefonu.</a:t>
            </a:r>
          </a:p>
          <a:p>
            <a:r>
              <a:rPr lang="cs-CZ" dirty="0" smtClean="0"/>
              <a:t>Na rozdíl od pevné linky či mobilního paušálu zde neplatíte žádné, případně minimální  měsíční poplatky.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VoIP</a:t>
            </a:r>
            <a:r>
              <a:rPr lang="cs-CZ" dirty="0" smtClean="0"/>
              <a:t> - Internetová telefonie</a:t>
            </a:r>
            <a:br>
              <a:rPr lang="cs-CZ" dirty="0" smtClean="0"/>
            </a:br>
            <a:r>
              <a:rPr lang="cs-CZ" dirty="0" smtClean="0"/>
              <a:t>Důvody používání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4550886"/>
            <a:ext cx="3240360" cy="2120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17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72067" y="2675467"/>
            <a:ext cx="7228325" cy="2193693"/>
          </a:xfrm>
        </p:spPr>
        <p:txBody>
          <a:bodyPr>
            <a:normAutofit/>
          </a:bodyPr>
          <a:lstStyle/>
          <a:p>
            <a:r>
              <a:rPr lang="cs-CZ" dirty="0" smtClean="0"/>
              <a:t>Můžete zajisté namítnout, že to přece již dávno děláte.</a:t>
            </a:r>
          </a:p>
          <a:p>
            <a:r>
              <a:rPr lang="cs-CZ" dirty="0" smtClean="0"/>
              <a:t>Přes SKYPE, ICQ či jiné programy.</a:t>
            </a:r>
          </a:p>
          <a:p>
            <a:r>
              <a:rPr lang="cs-CZ" dirty="0" smtClean="0"/>
              <a:t>To je určitě pravda, nicméně volaný musí být v době hovoru u svého počítače.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VoIP</a:t>
            </a:r>
            <a:r>
              <a:rPr lang="cs-CZ" dirty="0" smtClean="0"/>
              <a:t> - Internetová telefonie</a:t>
            </a:r>
            <a:br>
              <a:rPr lang="cs-CZ" dirty="0" smtClean="0"/>
            </a:br>
            <a:r>
              <a:rPr lang="cs-CZ" dirty="0" smtClean="0"/>
              <a:t>Důvody používání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5406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72067" y="2675467"/>
            <a:ext cx="3699933" cy="3450696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Toto omezení dnes částečně eliminují chytré telefony.</a:t>
            </a:r>
          </a:p>
          <a:p>
            <a:r>
              <a:rPr lang="cs-CZ" dirty="0" smtClean="0"/>
              <a:t>Ale ne každý ho má.</a:t>
            </a:r>
          </a:p>
          <a:p>
            <a:r>
              <a:rPr lang="cs-CZ" dirty="0" smtClean="0"/>
              <a:t>Ne každý na něm má spuštěný datový tarif nebo je na WIFI.</a:t>
            </a:r>
          </a:p>
          <a:p>
            <a:r>
              <a:rPr lang="cs-CZ" dirty="0" smtClean="0"/>
              <a:t>A ještě ke všemu to velmi vybíjí baterii </a:t>
            </a:r>
            <a:r>
              <a:rPr lang="cs-CZ" dirty="0" err="1" smtClean="0"/>
              <a:t>smartfonu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VoIP</a:t>
            </a:r>
            <a:r>
              <a:rPr lang="cs-CZ" dirty="0" smtClean="0"/>
              <a:t> - Internetová telefonie</a:t>
            </a:r>
            <a:br>
              <a:rPr lang="cs-CZ" dirty="0" smtClean="0"/>
            </a:br>
            <a:r>
              <a:rPr lang="cs-CZ" dirty="0" smtClean="0"/>
              <a:t>Důvody používání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2636912"/>
            <a:ext cx="1914508" cy="3803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69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92237">
            <a:off x="5216352" y="4318707"/>
            <a:ext cx="3048000" cy="1767840"/>
          </a:xfrm>
          <a:prstGeom prst="rect">
            <a:avLst/>
          </a:prstGeom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72067" y="2675467"/>
            <a:ext cx="6292221" cy="3450696"/>
          </a:xfrm>
        </p:spPr>
        <p:txBody>
          <a:bodyPr>
            <a:normAutofit/>
          </a:bodyPr>
          <a:lstStyle/>
          <a:p>
            <a:r>
              <a:rPr lang="cs-CZ" dirty="0" smtClean="0"/>
              <a:t>Z </a:t>
            </a:r>
            <a:r>
              <a:rPr lang="cs-CZ" dirty="0" err="1" smtClean="0"/>
              <a:t>VoIP</a:t>
            </a:r>
            <a:r>
              <a:rPr lang="cs-CZ" dirty="0" smtClean="0"/>
              <a:t> telefonu můžete zavolat kdykoliv na:</a:t>
            </a:r>
          </a:p>
          <a:p>
            <a:pPr lvl="1"/>
            <a:r>
              <a:rPr lang="cs-CZ" sz="2400" dirty="0" smtClean="0"/>
              <a:t>Běžné telefonní číslo.</a:t>
            </a:r>
          </a:p>
          <a:p>
            <a:pPr lvl="2"/>
            <a:r>
              <a:rPr lang="cs-CZ" sz="2400" dirty="0" smtClean="0"/>
              <a:t>Pevné linky v ČR.</a:t>
            </a:r>
          </a:p>
          <a:p>
            <a:pPr lvl="2"/>
            <a:r>
              <a:rPr lang="cs-CZ" sz="2400" dirty="0" smtClean="0"/>
              <a:t>Mobilního operátora v ČR.</a:t>
            </a:r>
          </a:p>
          <a:p>
            <a:pPr lvl="2"/>
            <a:r>
              <a:rPr lang="cs-CZ" sz="2400" dirty="0" smtClean="0"/>
              <a:t>Libovolné číslo ve světě.</a:t>
            </a:r>
          </a:p>
          <a:p>
            <a:pPr lvl="1"/>
            <a:r>
              <a:rPr lang="cs-CZ" sz="2400" dirty="0" smtClean="0"/>
              <a:t>Jiné </a:t>
            </a:r>
            <a:r>
              <a:rPr lang="cs-CZ" sz="2400" dirty="0" err="1" smtClean="0"/>
              <a:t>VoIP</a:t>
            </a:r>
            <a:r>
              <a:rPr lang="cs-CZ" sz="2400" dirty="0" smtClean="0"/>
              <a:t> číslo.</a:t>
            </a:r>
          </a:p>
          <a:p>
            <a:pPr lvl="2"/>
            <a:endParaRPr lang="cs-CZ" dirty="0" smtClean="0"/>
          </a:p>
          <a:p>
            <a:pPr lvl="2"/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VoIP</a:t>
            </a:r>
            <a:r>
              <a:rPr lang="cs-CZ" dirty="0" smtClean="0"/>
              <a:t> - Internetová telefonie</a:t>
            </a:r>
            <a:br>
              <a:rPr lang="cs-CZ" dirty="0" smtClean="0"/>
            </a:br>
            <a:r>
              <a:rPr lang="cs-CZ" dirty="0" smtClean="0"/>
              <a:t>Důvody používání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6376" y="2751576"/>
            <a:ext cx="1953768" cy="2218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7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780122" y="3140968"/>
            <a:ext cx="7408333" cy="3450696"/>
          </a:xfrm>
        </p:spPr>
        <p:txBody>
          <a:bodyPr/>
          <a:lstStyle/>
          <a:p>
            <a:r>
              <a:rPr lang="cs-CZ" b="1" u="sng" dirty="0" smtClean="0"/>
              <a:t>Spolehlivé internetové připojení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Musí mít krátkou odezvu (ping).</a:t>
            </a:r>
          </a:p>
          <a:p>
            <a:r>
              <a:rPr lang="cs-CZ" dirty="0" smtClean="0"/>
              <a:t>Musí být dostatečně rychlý  </a:t>
            </a:r>
            <a:r>
              <a:rPr lang="cs-CZ" dirty="0" err="1" smtClean="0"/>
              <a:t>Download</a:t>
            </a:r>
            <a:r>
              <a:rPr lang="cs-CZ" dirty="0" smtClean="0"/>
              <a:t> i </a:t>
            </a:r>
            <a:r>
              <a:rPr lang="cs-CZ" dirty="0" err="1" smtClean="0"/>
              <a:t>Upload</a:t>
            </a:r>
            <a:r>
              <a:rPr lang="cs-CZ" dirty="0" smtClean="0"/>
              <a:t>. </a:t>
            </a:r>
          </a:p>
          <a:p>
            <a:r>
              <a:rPr lang="cs-CZ" dirty="0" smtClean="0"/>
              <a:t>Pozor na připojení typu ADSL, toto asynchronní připojení často nabízí velkou rychlost,  ale pouze při stahování – </a:t>
            </a:r>
            <a:r>
              <a:rPr lang="cs-CZ" dirty="0" err="1" smtClean="0"/>
              <a:t>Downloadu</a:t>
            </a:r>
            <a:r>
              <a:rPr lang="cs-CZ" dirty="0" smtClean="0"/>
              <a:t> a </a:t>
            </a:r>
            <a:r>
              <a:rPr lang="cs-CZ" dirty="0" err="1" smtClean="0"/>
              <a:t>Upload</a:t>
            </a:r>
            <a:r>
              <a:rPr lang="cs-CZ" dirty="0" smtClean="0"/>
              <a:t> bývá často pomalý.</a:t>
            </a:r>
          </a:p>
          <a:p>
            <a:r>
              <a:rPr lang="cs-CZ" dirty="0" smtClean="0"/>
              <a:t>Většina dnes nabízených pevných internetových připojení vyhovuje, problém bývá občas s WIFI.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VoIP</a:t>
            </a:r>
            <a:r>
              <a:rPr lang="cs-CZ" dirty="0"/>
              <a:t> - Internetová telefonie</a:t>
            </a:r>
          </a:p>
        </p:txBody>
      </p:sp>
      <p:sp>
        <p:nvSpPr>
          <p:cNvPr id="6" name="Zástupný symbol pro obsah 1"/>
          <p:cNvSpPr txBox="1">
            <a:spLocks/>
          </p:cNvSpPr>
          <p:nvPr/>
        </p:nvSpPr>
        <p:spPr>
          <a:xfrm>
            <a:off x="755576" y="1916832"/>
            <a:ext cx="7408333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3000" b="1" dirty="0" smtClean="0"/>
              <a:t>Abychom mohli telefonovat přes Internet, potřebujeme:</a:t>
            </a:r>
            <a:endParaRPr lang="cs-CZ" sz="3000" b="1" dirty="0"/>
          </a:p>
        </p:txBody>
      </p:sp>
    </p:spTree>
    <p:extLst>
      <p:ext uri="{BB962C8B-B14F-4D97-AF65-F5344CB8AC3E}">
        <p14:creationId xmlns:p14="http://schemas.microsoft.com/office/powerpoint/2010/main" val="158055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780122" y="3140968"/>
            <a:ext cx="7408333" cy="3450696"/>
          </a:xfrm>
        </p:spPr>
        <p:txBody>
          <a:bodyPr/>
          <a:lstStyle/>
          <a:p>
            <a:r>
              <a:rPr lang="cs-CZ" b="1" u="sng" dirty="0" smtClean="0"/>
              <a:t>Zařízení na telefonování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K prvotnímu vyzkoušení  postačí softwarový telefon (aplikace) a sluchátka s mikrofonem (jako na SKYPE).</a:t>
            </a:r>
          </a:p>
          <a:p>
            <a:r>
              <a:rPr lang="cs-CZ" dirty="0" err="1" smtClean="0"/>
              <a:t>VoIP</a:t>
            </a:r>
            <a:r>
              <a:rPr lang="cs-CZ" dirty="0" smtClean="0"/>
              <a:t> brána, ke které </a:t>
            </a:r>
            <a:r>
              <a:rPr lang="cs-CZ" dirty="0" err="1" smtClean="0"/>
              <a:t>připojítá</a:t>
            </a:r>
            <a:r>
              <a:rPr lang="cs-CZ" dirty="0" smtClean="0"/>
              <a:t> Váš stávající telefonní přístroj.</a:t>
            </a:r>
          </a:p>
          <a:p>
            <a:r>
              <a:rPr lang="cs-CZ" dirty="0" err="1" smtClean="0"/>
              <a:t>VoIP</a:t>
            </a:r>
            <a:r>
              <a:rPr lang="cs-CZ" dirty="0" smtClean="0"/>
              <a:t> telefon (nejkomfortnější varianta).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VoIP</a:t>
            </a:r>
            <a:r>
              <a:rPr lang="cs-CZ" dirty="0"/>
              <a:t> - Internetová telefonie</a:t>
            </a:r>
          </a:p>
        </p:txBody>
      </p:sp>
      <p:sp>
        <p:nvSpPr>
          <p:cNvPr id="6" name="Zástupný symbol pro obsah 1"/>
          <p:cNvSpPr txBox="1">
            <a:spLocks/>
          </p:cNvSpPr>
          <p:nvPr/>
        </p:nvSpPr>
        <p:spPr>
          <a:xfrm>
            <a:off x="755576" y="1916832"/>
            <a:ext cx="7408333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3000" b="1" dirty="0" smtClean="0"/>
              <a:t>Abychom mohli telefonovat přes Internet, potřebujeme:</a:t>
            </a:r>
            <a:endParaRPr lang="cs-CZ" sz="3000" b="1" dirty="0"/>
          </a:p>
        </p:txBody>
      </p:sp>
    </p:spTree>
    <p:extLst>
      <p:ext uri="{BB962C8B-B14F-4D97-AF65-F5344CB8AC3E}">
        <p14:creationId xmlns:p14="http://schemas.microsoft.com/office/powerpoint/2010/main" val="163036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780122" y="3140968"/>
            <a:ext cx="7408333" cy="3450696"/>
          </a:xfrm>
        </p:spPr>
        <p:txBody>
          <a:bodyPr/>
          <a:lstStyle/>
          <a:p>
            <a:r>
              <a:rPr lang="cs-CZ" b="1" u="sng" dirty="0" smtClean="0"/>
              <a:t>Účet u </a:t>
            </a:r>
            <a:r>
              <a:rPr lang="cs-CZ" b="1" u="sng" dirty="0" err="1" smtClean="0"/>
              <a:t>VoIP</a:t>
            </a:r>
            <a:r>
              <a:rPr lang="cs-CZ" b="1" u="sng" dirty="0" smtClean="0"/>
              <a:t> providera.</a:t>
            </a:r>
          </a:p>
          <a:p>
            <a:r>
              <a:rPr lang="cs-CZ" dirty="0" smtClean="0"/>
              <a:t>Registraci provedete během pár minut na webové stránce poskytovatele </a:t>
            </a:r>
            <a:r>
              <a:rPr lang="cs-CZ" dirty="0" err="1" smtClean="0"/>
              <a:t>VoIP</a:t>
            </a:r>
            <a:r>
              <a:rPr lang="cs-CZ" dirty="0" smtClean="0"/>
              <a:t> služby.</a:t>
            </a:r>
          </a:p>
          <a:p>
            <a:r>
              <a:rPr lang="cs-CZ" dirty="0" smtClean="0"/>
              <a:t>K prvotnímu vyzkoušení  dává často provider nějaký kredit (10 – 30 Kč).</a:t>
            </a:r>
          </a:p>
          <a:p>
            <a:r>
              <a:rPr lang="cs-CZ" dirty="0" smtClean="0"/>
              <a:t>Podle </a:t>
            </a:r>
            <a:r>
              <a:rPr lang="cs-CZ" dirty="0" err="1" smtClean="0"/>
              <a:t>údaju</a:t>
            </a:r>
            <a:r>
              <a:rPr lang="cs-CZ" dirty="0" smtClean="0"/>
              <a:t> providera musíte nastavit některé údaje v softwarovém či hardwarovém telefonu.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VoIP</a:t>
            </a:r>
            <a:r>
              <a:rPr lang="cs-CZ" dirty="0"/>
              <a:t> - Internetová telefonie</a:t>
            </a:r>
          </a:p>
        </p:txBody>
      </p:sp>
      <p:sp>
        <p:nvSpPr>
          <p:cNvPr id="6" name="Zástupný symbol pro obsah 1"/>
          <p:cNvSpPr txBox="1">
            <a:spLocks/>
          </p:cNvSpPr>
          <p:nvPr/>
        </p:nvSpPr>
        <p:spPr>
          <a:xfrm>
            <a:off x="755576" y="1916832"/>
            <a:ext cx="7408333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3000" b="1" dirty="0" smtClean="0"/>
              <a:t>Abychom mohli telefonovat přes Internet, potřebujeme:</a:t>
            </a:r>
            <a:endParaRPr lang="cs-CZ" sz="3000" b="1" dirty="0"/>
          </a:p>
        </p:txBody>
      </p:sp>
    </p:spTree>
    <p:extLst>
      <p:ext uri="{BB962C8B-B14F-4D97-AF65-F5344CB8AC3E}">
        <p14:creationId xmlns:p14="http://schemas.microsoft.com/office/powerpoint/2010/main" val="3235682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Zařízení pro Internetovou telefonii.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 dirty="0" smtClean="0"/>
              <a:t>Aplikace do počítače</a:t>
            </a:r>
            <a:endParaRPr lang="cs-CZ" b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Toto je vhodné k vyzkoušení služby.</a:t>
            </a:r>
          </a:p>
          <a:p>
            <a:r>
              <a:rPr lang="cs-CZ" sz="2400" dirty="0" smtClean="0"/>
              <a:t>Je to nejlevnější, ale nejméně kvalitní varianta. </a:t>
            </a:r>
          </a:p>
          <a:p>
            <a:r>
              <a:rPr lang="cs-CZ" sz="2400" dirty="0" smtClean="0"/>
              <a:t>K telefonování je nutný spuštěný počítač.</a:t>
            </a:r>
            <a:endParaRPr lang="cs-CZ" sz="24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1196" y="4477378"/>
            <a:ext cx="2736304" cy="205222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102" y="3501008"/>
            <a:ext cx="1995033" cy="165618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9348" y="2708920"/>
            <a:ext cx="1978152" cy="1822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303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Zařízení pro Internetovou telefonii.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 dirty="0" smtClean="0"/>
              <a:t>Aplikace do počítače</a:t>
            </a:r>
            <a:endParaRPr lang="cs-CZ" b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Existují placené i volně stažitelné  soft. </a:t>
            </a:r>
            <a:r>
              <a:rPr lang="cs-CZ" sz="2400" dirty="0"/>
              <a:t>t</a:t>
            </a:r>
            <a:r>
              <a:rPr lang="cs-CZ" sz="2400" dirty="0" smtClean="0"/>
              <a:t>elefony.</a:t>
            </a:r>
          </a:p>
          <a:p>
            <a:r>
              <a:rPr lang="cs-CZ" sz="2400" dirty="0" err="1" smtClean="0"/>
              <a:t>SoftPhone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Místo sluchátek je lepší požít nějaký USB telefon.</a:t>
            </a:r>
          </a:p>
          <a:p>
            <a:endParaRPr lang="cs-CZ" sz="24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171241"/>
            <a:ext cx="4339612" cy="3254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995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Zařízení pro Internetovou telefonii.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Aplikace do mobilu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Existují placené i volně stažitelné.</a:t>
            </a:r>
          </a:p>
          <a:p>
            <a:r>
              <a:rPr lang="cs-CZ" sz="2400" dirty="0" err="1" smtClean="0"/>
              <a:t>CSipSimple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Vyžaduje internet:</a:t>
            </a:r>
          </a:p>
          <a:p>
            <a:pPr lvl="1"/>
            <a:r>
              <a:rPr lang="cs-CZ" sz="2200" dirty="0" smtClean="0"/>
              <a:t>WIFI.</a:t>
            </a:r>
          </a:p>
          <a:p>
            <a:pPr lvl="1"/>
            <a:r>
              <a:rPr lang="cs-CZ" sz="2200" dirty="0" smtClean="0"/>
              <a:t>Datový tarif,  3G.</a:t>
            </a:r>
          </a:p>
          <a:p>
            <a:endParaRPr lang="cs-CZ" sz="2400" dirty="0" smtClean="0"/>
          </a:p>
          <a:p>
            <a:endParaRPr lang="cs-CZ" sz="24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14440">
            <a:off x="5918522" y="2207808"/>
            <a:ext cx="2913888" cy="15788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681" y="4365104"/>
            <a:ext cx="2083713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842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Zařízení pro Internetovou telefonii.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 dirty="0" err="1" smtClean="0"/>
              <a:t>VoIP</a:t>
            </a:r>
            <a:r>
              <a:rPr lang="cs-CZ" b="1" dirty="0" smtClean="0"/>
              <a:t> brána</a:t>
            </a:r>
            <a:endParaRPr lang="cs-CZ" b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Harwarové</a:t>
            </a:r>
            <a:r>
              <a:rPr lang="cs-CZ" sz="2400" dirty="0" smtClean="0"/>
              <a:t> zařízení.</a:t>
            </a:r>
          </a:p>
          <a:p>
            <a:r>
              <a:rPr lang="cs-CZ" sz="2400" dirty="0" smtClean="0"/>
              <a:t>Do brány přivedete Internet a připojíte běžný telefon.</a:t>
            </a:r>
          </a:p>
          <a:p>
            <a:r>
              <a:rPr lang="cs-CZ" sz="2400" dirty="0" err="1" smtClean="0"/>
              <a:t>VoIP</a:t>
            </a:r>
            <a:r>
              <a:rPr lang="cs-CZ" sz="2400" dirty="0" smtClean="0"/>
              <a:t> brána je cenově dostupná varianta.</a:t>
            </a:r>
          </a:p>
          <a:p>
            <a:endParaRPr lang="cs-CZ" sz="24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780928"/>
            <a:ext cx="4084175" cy="18002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037" y="4797152"/>
            <a:ext cx="3360187" cy="1323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74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Zařízení pro Internetovou telefonii.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 dirty="0" err="1" smtClean="0"/>
              <a:t>VoIP</a:t>
            </a:r>
            <a:r>
              <a:rPr lang="cs-CZ" b="1" dirty="0" smtClean="0"/>
              <a:t> telefon</a:t>
            </a:r>
            <a:endParaRPr lang="cs-CZ" b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2"/>
          </p:nvPr>
        </p:nvSpPr>
        <p:spPr>
          <a:xfrm>
            <a:off x="611560" y="3429000"/>
            <a:ext cx="3820055" cy="2697163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Harwarové</a:t>
            </a:r>
            <a:r>
              <a:rPr lang="cs-CZ" sz="2400" dirty="0" smtClean="0"/>
              <a:t> zařízení.</a:t>
            </a:r>
          </a:p>
          <a:p>
            <a:r>
              <a:rPr lang="cs-CZ" sz="2400" dirty="0" smtClean="0"/>
              <a:t>Do telefonu přivedete Internet a můžete telefonovat.</a:t>
            </a:r>
          </a:p>
          <a:p>
            <a:r>
              <a:rPr lang="cs-CZ" sz="2400" dirty="0" err="1" smtClean="0"/>
              <a:t>VoIP</a:t>
            </a:r>
            <a:r>
              <a:rPr lang="cs-CZ" sz="2400" dirty="0" smtClean="0"/>
              <a:t> telefon je nejkomfortnější varianta.</a:t>
            </a:r>
          </a:p>
          <a:p>
            <a:endParaRPr lang="cs-CZ" sz="24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132856"/>
            <a:ext cx="3384376" cy="4512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566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Zařízení pro Internetovou telefonii.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 dirty="0" err="1" smtClean="0"/>
              <a:t>VoIP</a:t>
            </a:r>
            <a:r>
              <a:rPr lang="cs-CZ" b="1" dirty="0" smtClean="0"/>
              <a:t> telefon</a:t>
            </a:r>
            <a:endParaRPr lang="cs-CZ" b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2"/>
          </p:nvPr>
        </p:nvSpPr>
        <p:spPr>
          <a:xfrm>
            <a:off x="611560" y="3429000"/>
            <a:ext cx="3820055" cy="2697163"/>
          </a:xfrm>
        </p:spPr>
        <p:txBody>
          <a:bodyPr>
            <a:normAutofit lnSpcReduction="10000"/>
          </a:bodyPr>
          <a:lstStyle/>
          <a:p>
            <a:r>
              <a:rPr lang="cs-CZ" sz="2400" dirty="0"/>
              <a:t>S tímto přístrojem využíváte  všechny dostupné funkce </a:t>
            </a:r>
            <a:r>
              <a:rPr lang="cs-CZ" sz="2400" dirty="0" smtClean="0"/>
              <a:t>sítě</a:t>
            </a:r>
            <a:r>
              <a:rPr lang="cs-CZ" sz="2400" dirty="0"/>
              <a:t>.</a:t>
            </a:r>
          </a:p>
          <a:p>
            <a:r>
              <a:rPr lang="cs-CZ" sz="2400" dirty="0"/>
              <a:t>Je to velmi podobné jako v GSM síti, např.: </a:t>
            </a:r>
          </a:p>
          <a:p>
            <a:pPr lvl="1"/>
            <a:r>
              <a:rPr lang="cs-CZ" sz="2200" dirty="0"/>
              <a:t>Vidíte kdo Vám volá</a:t>
            </a:r>
          </a:p>
          <a:p>
            <a:pPr lvl="1"/>
            <a:r>
              <a:rPr lang="cs-CZ" sz="2200" dirty="0" smtClean="0"/>
              <a:t>Zmeškaná </a:t>
            </a:r>
            <a:r>
              <a:rPr lang="cs-CZ" sz="2200" dirty="0"/>
              <a:t>volání a pod.</a:t>
            </a:r>
          </a:p>
          <a:p>
            <a:endParaRPr lang="cs-CZ" sz="24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132856"/>
            <a:ext cx="3384376" cy="4512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464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872067" y="2675467"/>
            <a:ext cx="7408333" cy="2337709"/>
          </a:xfrm>
        </p:spPr>
        <p:txBody>
          <a:bodyPr/>
          <a:lstStyle/>
          <a:p>
            <a:r>
              <a:rPr lang="cs-CZ" dirty="0" smtClean="0"/>
              <a:t>Toliko stručné seznámení s telefonováním přes Internet.</a:t>
            </a:r>
          </a:p>
          <a:p>
            <a:r>
              <a:rPr lang="cs-CZ" dirty="0"/>
              <a:t>S</a:t>
            </a:r>
            <a:r>
              <a:rPr lang="cs-CZ" dirty="0" smtClean="0"/>
              <a:t>eznámení </a:t>
            </a:r>
            <a:r>
              <a:rPr lang="cs-CZ" dirty="0"/>
              <a:t>s možností </a:t>
            </a:r>
            <a:r>
              <a:rPr lang="cs-CZ" dirty="0" smtClean="0"/>
              <a:t>obrovské úspory při telefonování.</a:t>
            </a:r>
          </a:p>
          <a:p>
            <a:r>
              <a:rPr lang="cs-CZ" dirty="0" smtClean="0"/>
              <a:t>Seznámení </a:t>
            </a:r>
            <a:r>
              <a:rPr lang="cs-CZ" dirty="0"/>
              <a:t>s </a:t>
            </a:r>
            <a:r>
              <a:rPr lang="cs-CZ" dirty="0" smtClean="0"/>
              <a:t>technickými variantami  a možnostmi.</a:t>
            </a:r>
          </a:p>
          <a:p>
            <a:endParaRPr lang="cs-CZ" dirty="0"/>
          </a:p>
        </p:txBody>
      </p:sp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VoIP</a:t>
            </a:r>
            <a:r>
              <a:rPr lang="cs-CZ" dirty="0"/>
              <a:t> - Internetová telefonie</a:t>
            </a: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5085184"/>
            <a:ext cx="7200800" cy="1620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46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872067" y="2675467"/>
            <a:ext cx="3555917" cy="31297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Pokud Vás moje prezentace zaujala a chtěli byste si volání přes Internet vyzkoušet prakticky,  podívejte se na prezentaci „Technická řešení“,  kde naleznete praktická řešení.</a:t>
            </a:r>
          </a:p>
          <a:p>
            <a:endParaRPr lang="cs-CZ" dirty="0"/>
          </a:p>
        </p:txBody>
      </p:sp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VoIP</a:t>
            </a:r>
            <a:r>
              <a:rPr lang="cs-CZ" dirty="0"/>
              <a:t> - Internetová telefonie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771" y="2708920"/>
            <a:ext cx="3821944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574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99592" y="3140968"/>
            <a:ext cx="7408333" cy="2193693"/>
          </a:xfrm>
        </p:spPr>
        <p:txBody>
          <a:bodyPr/>
          <a:lstStyle/>
          <a:p>
            <a:r>
              <a:rPr lang="cs-CZ" sz="3200" dirty="0" smtClean="0"/>
              <a:t>Myšlenky a informace vycházejí ze zkušeností autora a odborných školení.</a:t>
            </a:r>
          </a:p>
          <a:p>
            <a:r>
              <a:rPr lang="cs-CZ" sz="3200" dirty="0" smtClean="0"/>
              <a:t>Fotografie – vlastní.</a:t>
            </a:r>
          </a:p>
          <a:p>
            <a:r>
              <a:rPr lang="cs-CZ" sz="3200" dirty="0" smtClean="0"/>
              <a:t>Ukázky nastavení – vlastní zařízení.</a:t>
            </a:r>
          </a:p>
          <a:p>
            <a:pPr marL="0" indent="0" algn="ctr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VoIP</a:t>
            </a:r>
            <a:r>
              <a:rPr lang="cs-CZ" dirty="0"/>
              <a:t> - Internetová telefonie</a:t>
            </a:r>
          </a:p>
        </p:txBody>
      </p:sp>
    </p:spTree>
    <p:extLst>
      <p:ext uri="{BB962C8B-B14F-4D97-AF65-F5344CB8AC3E}">
        <p14:creationId xmlns:p14="http://schemas.microsoft.com/office/powerpoint/2010/main" val="1153327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99592" y="3140968"/>
            <a:ext cx="7408333" cy="2193693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dirty="0" smtClean="0"/>
              <a:t>Případné dotazy rád zodpovím na adrese: </a:t>
            </a:r>
            <a:r>
              <a:rPr lang="cs-CZ" sz="3200" dirty="0" smtClean="0">
                <a:hlinkClick r:id="rId2"/>
              </a:rPr>
              <a:t>loskot@seznam.cz</a:t>
            </a:r>
            <a:endParaRPr lang="cs-CZ" sz="3200" dirty="0" smtClean="0"/>
          </a:p>
          <a:p>
            <a:pPr marL="0" indent="0" algn="ctr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VoIP</a:t>
            </a:r>
            <a:r>
              <a:rPr lang="cs-CZ" dirty="0"/>
              <a:t> - Internetová telefonie</a:t>
            </a:r>
          </a:p>
        </p:txBody>
      </p:sp>
    </p:spTree>
    <p:extLst>
      <p:ext uri="{BB962C8B-B14F-4D97-AF65-F5344CB8AC3E}">
        <p14:creationId xmlns:p14="http://schemas.microsoft.com/office/powerpoint/2010/main" val="52218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99592" y="3429000"/>
            <a:ext cx="7408333" cy="132959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000" dirty="0"/>
              <a:t>Děkuji za pozornost.</a:t>
            </a:r>
          </a:p>
          <a:p>
            <a:pPr marL="0" indent="0" algn="ctr">
              <a:buNone/>
            </a:pPr>
            <a:r>
              <a:rPr lang="cs-CZ" sz="4000" dirty="0" smtClean="0"/>
              <a:t>© Mgr. Petr Loskot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VoIP</a:t>
            </a:r>
            <a:r>
              <a:rPr lang="cs-CZ" dirty="0"/>
              <a:t> - Internetová telefonie</a:t>
            </a:r>
          </a:p>
        </p:txBody>
      </p:sp>
    </p:spTree>
    <p:extLst>
      <p:ext uri="{BB962C8B-B14F-4D97-AF65-F5344CB8AC3E}">
        <p14:creationId xmlns:p14="http://schemas.microsoft.com/office/powerpoint/2010/main" val="560575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140</TotalTime>
  <Words>818</Words>
  <Application>Microsoft Office PowerPoint</Application>
  <PresentationFormat>Předvádění na obrazovce (4:3)</PresentationFormat>
  <Paragraphs>113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Vlnění</vt:lpstr>
      <vt:lpstr>VoIP – internetová telefonie Úvodní seznámení</vt:lpstr>
      <vt:lpstr>VoIP - Internetová telefonie</vt:lpstr>
      <vt:lpstr>VoIP - Internetová telefonie</vt:lpstr>
      <vt:lpstr>VoIP - Internetová telefonie Možnosti</vt:lpstr>
      <vt:lpstr>VoIP - Internetová telefonie Důvody používání</vt:lpstr>
      <vt:lpstr>VoIP - Internetová telefonie Důvody používání</vt:lpstr>
      <vt:lpstr>VoIP - Internetová telefonie Důvody používání</vt:lpstr>
      <vt:lpstr>VoIP - Internetová telefonie Důvody používání</vt:lpstr>
      <vt:lpstr>VoIP - Internetová telefonie Důvody používání</vt:lpstr>
      <vt:lpstr>VoIP - Internetová telefonie Důvody používání</vt:lpstr>
      <vt:lpstr>VoIP - Internetová telefonie</vt:lpstr>
      <vt:lpstr>VoIP - Internetová telefonie</vt:lpstr>
      <vt:lpstr>VoIP - Internetová telefonie</vt:lpstr>
      <vt:lpstr>Zařízení pro Internetovou telefonii.</vt:lpstr>
      <vt:lpstr>Zařízení pro Internetovou telefonii.</vt:lpstr>
      <vt:lpstr>Zařízení pro Internetovou telefonii.</vt:lpstr>
      <vt:lpstr>Zařízení pro Internetovou telefonii.</vt:lpstr>
      <vt:lpstr>Zařízení pro Internetovou telefonii.</vt:lpstr>
      <vt:lpstr>Zařízení pro Internetovou telefonii.</vt:lpstr>
      <vt:lpstr>VoIP - Internetová telefonie</vt:lpstr>
      <vt:lpstr>VoIP - Internetová telefonie</vt:lpstr>
      <vt:lpstr>VoIP - Internetová telefonie</vt:lpstr>
      <vt:lpstr>VoIP - Internetová telefonie</vt:lpstr>
      <vt:lpstr>VoIP - Internetová telefonie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VoIP – internetová telefonie</dc:title>
  <dc:creator>Spravce</dc:creator>
  <cp:lastModifiedBy>Petr Loskot</cp:lastModifiedBy>
  <cp:revision>30</cp:revision>
  <dcterms:created xsi:type="dcterms:W3CDTF">2012-10-26T05:45:27Z</dcterms:created>
  <dcterms:modified xsi:type="dcterms:W3CDTF">2012-11-02T09:02:46Z</dcterms:modified>
</cp:coreProperties>
</file>