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5"/>
  </p:notesMasterIdLst>
  <p:sldIdLst>
    <p:sldId id="376" r:id="rId2"/>
    <p:sldId id="256" r:id="rId3"/>
    <p:sldId id="344" r:id="rId4"/>
    <p:sldId id="361" r:id="rId5"/>
    <p:sldId id="378" r:id="rId6"/>
    <p:sldId id="381" r:id="rId7"/>
    <p:sldId id="380" r:id="rId8"/>
    <p:sldId id="382" r:id="rId9"/>
    <p:sldId id="384" r:id="rId10"/>
    <p:sldId id="385" r:id="rId11"/>
    <p:sldId id="386" r:id="rId12"/>
    <p:sldId id="387" r:id="rId13"/>
    <p:sldId id="388" r:id="rId14"/>
    <p:sldId id="389" r:id="rId15"/>
    <p:sldId id="383" r:id="rId16"/>
    <p:sldId id="362" r:id="rId17"/>
    <p:sldId id="356" r:id="rId18"/>
    <p:sldId id="390" r:id="rId19"/>
    <p:sldId id="391" r:id="rId20"/>
    <p:sldId id="392" r:id="rId21"/>
    <p:sldId id="357" r:id="rId22"/>
    <p:sldId id="309" r:id="rId23"/>
    <p:sldId id="3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70CAD6"/>
    <a:srgbClr val="006600"/>
    <a:srgbClr val="BF2D8B"/>
    <a:srgbClr val="5B36B6"/>
    <a:srgbClr val="AC33B9"/>
    <a:srgbClr val="F7C4A7"/>
    <a:srgbClr val="653EC6"/>
    <a:srgbClr val="D88CE0"/>
    <a:srgbClr val="9639B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52606-C243-4BFA-B113-2F394E86D4AA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80C16-5019-4AE3-8710-753C2E569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</a:t>
            </a:r>
            <a:r>
              <a:rPr lang="cs-CZ" sz="1700" dirty="0" smtClean="0">
                <a:latin typeface="Calibri" pitchFamily="34" charset="0"/>
              </a:rPr>
              <a:t>VY_22_INOVACE_24_2_ČASOVÁNÍ PRAVIDELNÝCH SLOVES V PŘÍTOMNÉM ČASE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Miroslava </a:t>
            </a:r>
            <a:r>
              <a:rPr lang="cs-CZ" sz="1700" dirty="0" err="1" smtClean="0">
                <a:latin typeface="Calibri" pitchFamily="34" charset="0"/>
              </a:rPr>
              <a:t>Plocková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oblast/Předmět/Téma: Jazyk a jazyková komunikace / Německý jazyk / </a:t>
            </a:r>
            <a:r>
              <a:rPr lang="cs-CZ" sz="1700" dirty="0" smtClean="0">
                <a:latin typeface="Calibri" pitchFamily="34" charset="0"/>
              </a:rPr>
              <a:t>Časování pravidelných sloves v přítomném čase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</a:t>
            </a:r>
            <a:r>
              <a:rPr lang="cs-CZ" sz="1700" dirty="0">
                <a:latin typeface="Calibri" pitchFamily="34" charset="0"/>
              </a:rPr>
              <a:t>učebního </a:t>
            </a:r>
            <a:r>
              <a:rPr lang="cs-CZ" sz="17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 Žáci si v prezentaci osvojí </a:t>
            </a:r>
            <a:r>
              <a:rPr lang="cs-CZ" sz="1700" dirty="0" smtClean="0">
                <a:latin typeface="Calibri" pitchFamily="34" charset="0"/>
              </a:rPr>
              <a:t> časování pravidelných sloves v přítomném čase. Procvičí si osobní zájmena, osobní koncovky. Vyzkouší si doplňování koncovek ke slovesům, překlad slovních spojení do němčiny a naopak.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</a:t>
            </a:r>
            <a:r>
              <a:rPr lang="cs-CZ" sz="1700" dirty="0">
                <a:latin typeface="Calibri" pitchFamily="34" charset="0"/>
              </a:rPr>
              <a:t>ve třídě</a:t>
            </a:r>
            <a:r>
              <a:rPr lang="cs-CZ" sz="1700" dirty="0" smtClean="0">
                <a:latin typeface="Calibri" pitchFamily="34" charset="0"/>
              </a:rPr>
              <a:t>: </a:t>
            </a:r>
            <a:r>
              <a:rPr lang="cs-CZ" sz="1700" dirty="0" smtClean="0">
                <a:latin typeface="Calibri" pitchFamily="34" charset="0"/>
              </a:rPr>
              <a:t>VII.B</a:t>
            </a: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</a:t>
            </a:r>
            <a:r>
              <a:rPr lang="cs-CZ" sz="1700" dirty="0">
                <a:latin typeface="Calibri" pitchFamily="34" charset="0"/>
              </a:rPr>
              <a:t>ověření</a:t>
            </a:r>
            <a:r>
              <a:rPr lang="cs-CZ" sz="1700" dirty="0" smtClean="0">
                <a:latin typeface="Calibri" pitchFamily="34" charset="0"/>
              </a:rPr>
              <a:t>: </a:t>
            </a:r>
            <a:r>
              <a:rPr lang="cs-CZ" sz="1700" dirty="0" smtClean="0">
                <a:latin typeface="Calibri" pitchFamily="34" charset="0"/>
              </a:rPr>
              <a:t>2.11.2012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1700" dirty="0">
                <a:latin typeface="Calibri" pitchFamily="34" charset="0"/>
              </a:rPr>
              <a:t>výše uvedený materiál jsem ověřil(a) 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</a:t>
            </a:r>
            <a:r>
              <a:rPr lang="cs-CZ" sz="1700" dirty="0">
                <a:latin typeface="Calibri" pitchFamily="34" charset="0"/>
              </a:rPr>
              <a:t>výuce a provedl(a) o tom zápis do </a:t>
            </a:r>
            <a:r>
              <a:rPr lang="cs-CZ" sz="17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  </a:t>
            </a:r>
            <a:r>
              <a:rPr lang="cs-CZ" sz="1400" dirty="0" smtClean="0">
                <a:latin typeface="Calibri" pitchFamily="34" charset="0"/>
              </a:rPr>
              <a:t>2.11.2012 </a:t>
            </a:r>
            <a:r>
              <a:rPr lang="cs-CZ" sz="1400" dirty="0" smtClean="0">
                <a:latin typeface="Calibri" pitchFamily="34" charset="0"/>
              </a:rPr>
              <a:t>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70CAD6"/>
          </a:solidFill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algn="ctr"/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PRAVIDELNÁ SLOVESA – PŘÍTOMNÝ ČAS </a:t>
            </a:r>
            <a:endParaRPr lang="cs-CZ" sz="3600" u="sng" dirty="0" smtClean="0">
              <a:solidFill>
                <a:srgbClr val="002060"/>
              </a:solidFill>
              <a:latin typeface="Calibri" pitchFamily="34" charset="0"/>
            </a:endParaRPr>
          </a:p>
          <a:p>
            <a:pPr algn="ctr"/>
            <a:r>
              <a:rPr lang="cs-CZ" sz="3200" u="sng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endParaRPr lang="cs-CZ" sz="3200" u="sng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206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ČASOVÁNÍ SLOVES</a:t>
            </a:r>
            <a:endParaRPr lang="cs-CZ" sz="6000" dirty="0">
              <a:solidFill>
                <a:srgbClr val="7030A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SLOVESA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patří mezi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ohebné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slovní druhy, protože se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časují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INFINITIV (=NEURČITEK) SLOVESA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je zakončen v němčině  na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koch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POSTUP PŘI ČASOVÁNÍ SLOVES: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1) u infinitivu slovesa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škrtnu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koncovku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-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strike="sngStrike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POSTUP PŘI ČASOVÁNÍ SLOVES: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55000" lnSpcReduction="2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2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) napíši pod sebe všechna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osobní zájmena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ich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- já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du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- ty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er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s – on, ona, ono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ir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- my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ihr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- vy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– oni, Vy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POSTUP PŘI ČASOVÁNÍ SLOVES: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55000" lnSpcReduction="2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3) napíši za osobní zájmena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tvar slovesa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který mi zůstal po odtržení koncovky v infinitivu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mal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mal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mal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w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ir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mal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ihr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mal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mal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POSTUP PŘI ČASOVÁNÍ SLOVES: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925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4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) ke tvaru slovesa přidám jeho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osobní koncovku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každá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osoba má svoji koncovku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1. 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OSOBA Č.J.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-  koncovka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 e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koch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lern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2. 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OSOBA Č.J.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-  koncovka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koch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lern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 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OSOBA Č.J.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es -  koncovka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 t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koch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lern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lach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1. 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OSOBA Č.MN.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wir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-  koncovka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wir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koch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wir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lern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2. 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OSOBA Č.MN.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ihr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-  koncovka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 t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ihr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koch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ihr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lern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 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OSOBA Č.MN.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-  koncovka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 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koch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lern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6000" strike="sngStrike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JEŠTĚ JEDNOU: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70000" lnSpcReduction="20000"/>
          </a:bodyPr>
          <a:lstStyle/>
          <a:p>
            <a:pPr algn="just">
              <a:buNone/>
            </a:pP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+ -e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=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+ -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=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+ -t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=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es 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w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ir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+ -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=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wir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ihr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+ -t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=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ihr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endParaRPr lang="cs-CZ" sz="60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+ -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=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  <a:cs typeface="Arial" pitchFamily="34" charset="0"/>
              </a:rPr>
              <a:t>mal</a:t>
            </a:r>
            <a:r>
              <a:rPr lang="cs-CZ" sz="6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en</a:t>
            </a:r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PAMATUJ: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85000" lnSpcReduction="20000"/>
          </a:bodyPr>
          <a:lstStyle/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pokud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končí tvar slovesa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po odtržení koncovky infinitivu na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-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, nebo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–d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, vkládá se před osobní koncovku ve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2.os.č.j. i mn.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a ve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3.os.č.j.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kvůli výslovnosti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– e</a:t>
            </a: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např.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ba</a:t>
            </a:r>
            <a:r>
              <a:rPr lang="cs-CZ" sz="4400" u="sng" dirty="0" err="1" smtClean="0">
                <a:latin typeface="Calibri" pitchFamily="34" charset="0"/>
                <a:cs typeface="Arial" pitchFamily="34" charset="0"/>
              </a:rPr>
              <a:t>d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+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+ 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st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rei</a:t>
            </a:r>
            <a:r>
              <a:rPr lang="cs-CZ" sz="4400" u="sng" dirty="0" err="1" smtClean="0">
                <a:latin typeface="Calibri" pitchFamily="34" charset="0"/>
                <a:cs typeface="Arial" pitchFamily="34" charset="0"/>
              </a:rPr>
              <a:t>t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+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+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t</a:t>
            </a:r>
          </a:p>
          <a:p>
            <a:pPr algn="just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ihr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war</a:t>
            </a:r>
            <a:r>
              <a:rPr lang="cs-CZ" sz="4400" u="sng" dirty="0" err="1" smtClean="0">
                <a:latin typeface="Calibri" pitchFamily="34" charset="0"/>
                <a:cs typeface="Arial" pitchFamily="34" charset="0"/>
              </a:rPr>
              <a:t>t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+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+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t</a:t>
            </a:r>
            <a:endParaRPr lang="cs-CZ" sz="44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PROCVIČ SI </a:t>
            </a:r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ČASOVÁNÍ SLOVESA </a:t>
            </a:r>
            <a:r>
              <a:rPr lang="cs-CZ" sz="3200" u="sng" dirty="0" smtClean="0">
                <a:solidFill>
                  <a:srgbClr val="002060"/>
                </a:solidFill>
                <a:latin typeface="Calibri" pitchFamily="34" charset="0"/>
              </a:rPr>
              <a:t>WOHNEN</a:t>
            </a:r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: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Calibri" pitchFamily="34" charset="0"/>
              </a:rPr>
              <a:t>i</a:t>
            </a:r>
            <a:r>
              <a:rPr lang="cs-CZ" sz="4000" dirty="0" err="1" smtClean="0">
                <a:latin typeface="Calibri" pitchFamily="34" charset="0"/>
              </a:rPr>
              <a:t>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du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, es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wir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ihr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endParaRPr lang="cs-CZ" sz="4000" dirty="0" smtClean="0">
              <a:latin typeface="Calibri" pitchFamily="34" charset="0"/>
            </a:endParaRPr>
          </a:p>
          <a:p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wohne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wohnst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wohnt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wohnen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wohnt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wohnen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PROCVIČ SI </a:t>
            </a:r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ČASOVÁNÍ SLOVESA </a:t>
            </a:r>
            <a:r>
              <a:rPr lang="cs-CZ" sz="3200" u="sng" dirty="0" smtClean="0">
                <a:solidFill>
                  <a:srgbClr val="002060"/>
                </a:solidFill>
                <a:latin typeface="Calibri" pitchFamily="34" charset="0"/>
              </a:rPr>
              <a:t>REITEN</a:t>
            </a:r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: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Calibri" pitchFamily="34" charset="0"/>
              </a:rPr>
              <a:t>i</a:t>
            </a:r>
            <a:r>
              <a:rPr lang="cs-CZ" sz="4000" dirty="0" err="1" smtClean="0">
                <a:latin typeface="Calibri" pitchFamily="34" charset="0"/>
              </a:rPr>
              <a:t>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du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, es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wir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ihr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,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endParaRPr lang="cs-CZ" sz="4000" dirty="0" smtClean="0">
              <a:latin typeface="Calibri" pitchFamily="34" charset="0"/>
            </a:endParaRPr>
          </a:p>
          <a:p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</a:rPr>
              <a:t>e</a:t>
            </a:r>
            <a:r>
              <a:rPr lang="cs-CZ" sz="4000" dirty="0" err="1" smtClean="0">
                <a:latin typeface="Calibri" pitchFamily="34" charset="0"/>
              </a:rPr>
              <a:t>st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</a:rPr>
              <a:t>e</a:t>
            </a:r>
            <a:r>
              <a:rPr lang="cs-CZ" sz="4000" dirty="0" err="1" smtClean="0">
                <a:latin typeface="Calibri" pitchFamily="34" charset="0"/>
              </a:rPr>
              <a:t>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</a:rPr>
              <a:t>e</a:t>
            </a:r>
            <a:r>
              <a:rPr lang="cs-CZ" sz="4000" dirty="0" err="1" smtClean="0">
                <a:latin typeface="Calibri" pitchFamily="34" charset="0"/>
              </a:rPr>
              <a:t>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reiten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A TEĎ ČASUJ NA PŘESKÁČKU: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Calibri" pitchFamily="34" charset="0"/>
              </a:rPr>
              <a:t>i</a:t>
            </a:r>
            <a:r>
              <a:rPr lang="cs-CZ" sz="4000" dirty="0" err="1" smtClean="0">
                <a:latin typeface="Calibri" pitchFamily="34" charset="0"/>
              </a:rPr>
              <a:t>ch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tanzen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</a:t>
            </a:r>
            <a:r>
              <a:rPr lang="cs-CZ" sz="4000" dirty="0" err="1" smtClean="0">
                <a:latin typeface="Calibri" pitchFamily="34" charset="0"/>
              </a:rPr>
              <a:t>u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chatten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</a:t>
            </a:r>
            <a:r>
              <a:rPr lang="cs-CZ" sz="4000" dirty="0" err="1" smtClean="0">
                <a:latin typeface="Calibri" pitchFamily="34" charset="0"/>
              </a:rPr>
              <a:t>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singen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w</a:t>
            </a:r>
            <a:r>
              <a:rPr lang="cs-CZ" sz="4000" dirty="0" err="1" smtClean="0">
                <a:latin typeface="Calibri" pitchFamily="34" charset="0"/>
              </a:rPr>
              <a:t>ir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schwimmen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</a:t>
            </a:r>
            <a:r>
              <a:rPr lang="cs-CZ" sz="4000" dirty="0" err="1" smtClean="0">
                <a:latin typeface="Calibri" pitchFamily="34" charset="0"/>
              </a:rPr>
              <a:t>hr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angeln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lachen</a:t>
            </a:r>
            <a:endParaRPr lang="cs-CZ" sz="4000" dirty="0" smtClean="0">
              <a:latin typeface="Calibri" pitchFamily="34" charset="0"/>
            </a:endParaRPr>
          </a:p>
          <a:p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tanz</a:t>
            </a:r>
            <a:r>
              <a:rPr lang="cs-CZ" sz="4000" u="sng" dirty="0" err="1" smtClean="0">
                <a:latin typeface="Calibri" pitchFamily="34" charset="0"/>
              </a:rPr>
              <a:t>e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chatt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</a:rPr>
              <a:t>e</a:t>
            </a:r>
            <a:r>
              <a:rPr lang="cs-CZ" sz="4000" u="sng" dirty="0" err="1" smtClean="0">
                <a:latin typeface="Calibri" pitchFamily="34" charset="0"/>
              </a:rPr>
              <a:t>st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sing</a:t>
            </a:r>
            <a:r>
              <a:rPr lang="cs-CZ" sz="4000" u="sng" dirty="0" err="1" smtClean="0">
                <a:latin typeface="Calibri" pitchFamily="34" charset="0"/>
              </a:rPr>
              <a:t>t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schwimm</a:t>
            </a:r>
            <a:r>
              <a:rPr lang="cs-CZ" sz="4000" u="sng" dirty="0" err="1" smtClean="0">
                <a:latin typeface="Calibri" pitchFamily="34" charset="0"/>
              </a:rPr>
              <a:t>en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angel</a:t>
            </a:r>
            <a:r>
              <a:rPr lang="cs-CZ" sz="4000" u="sng" dirty="0" err="1" smtClean="0">
                <a:latin typeface="Calibri" pitchFamily="34" charset="0"/>
              </a:rPr>
              <a:t>t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lach</a:t>
            </a:r>
            <a:r>
              <a:rPr lang="cs-CZ" sz="4000" u="sng" dirty="0" err="1" smtClean="0">
                <a:latin typeface="Calibri" pitchFamily="34" charset="0"/>
              </a:rPr>
              <a:t>en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spielst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Tennis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klettert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schwimmt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reite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chattet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surfen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fotografieren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</a:t>
            </a:r>
            <a:r>
              <a:rPr lang="cs-CZ" sz="4000" dirty="0" err="1" smtClean="0">
                <a:latin typeface="Calibri" pitchFamily="34" charset="0"/>
              </a:rPr>
              <a:t>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machst</a:t>
            </a:r>
            <a:r>
              <a:rPr lang="cs-CZ" sz="4000" dirty="0" smtClean="0">
                <a:latin typeface="Calibri" pitchFamily="34" charset="0"/>
              </a:rPr>
              <a:t> Judo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ty hraješ tenis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on leze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vy plavete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já jezdím na koni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ona </a:t>
            </a:r>
            <a:r>
              <a:rPr lang="cs-CZ" sz="4000" dirty="0" err="1" smtClean="0">
                <a:latin typeface="Calibri" pitchFamily="34" charset="0"/>
              </a:rPr>
              <a:t>četuje</a:t>
            </a:r>
            <a:r>
              <a:rPr lang="cs-CZ" sz="4000" dirty="0" smtClean="0">
                <a:latin typeface="Calibri" pitchFamily="34" charset="0"/>
              </a:rPr>
              <a:t> </a:t>
            </a: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my surfujeme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oni fotografují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ty děláš judo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o</a:t>
            </a:r>
            <a:r>
              <a:rPr lang="cs-CZ" sz="4000" dirty="0" smtClean="0">
                <a:latin typeface="Calibri" pitchFamily="34" charset="0"/>
              </a:rPr>
              <a:t>n stanuje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my </a:t>
            </a:r>
            <a:r>
              <a:rPr lang="cs-CZ" sz="4000" dirty="0" smtClean="0">
                <a:latin typeface="Calibri" pitchFamily="34" charset="0"/>
              </a:rPr>
              <a:t>kutíme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ty </a:t>
            </a:r>
            <a:r>
              <a:rPr lang="cs-CZ" sz="4000" dirty="0" smtClean="0">
                <a:latin typeface="Calibri" pitchFamily="34" charset="0"/>
              </a:rPr>
              <a:t>fotografuješ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Vy hrajete šachy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oni </a:t>
            </a:r>
            <a:r>
              <a:rPr lang="cs-CZ" sz="4000" dirty="0" smtClean="0">
                <a:latin typeface="Calibri" pitchFamily="34" charset="0"/>
              </a:rPr>
              <a:t>vaří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já </a:t>
            </a:r>
            <a:r>
              <a:rPr lang="cs-CZ" sz="4000" dirty="0" smtClean="0">
                <a:latin typeface="Calibri" pitchFamily="34" charset="0"/>
              </a:rPr>
              <a:t>se učím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o</a:t>
            </a:r>
            <a:r>
              <a:rPr lang="cs-CZ" sz="4000" dirty="0" smtClean="0">
                <a:latin typeface="Calibri" pitchFamily="34" charset="0"/>
              </a:rPr>
              <a:t>na cvičí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zelt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</a:rPr>
              <a:t>e</a:t>
            </a:r>
            <a:r>
              <a:rPr lang="cs-CZ" sz="4000" u="sng" dirty="0" err="1" smtClean="0">
                <a:latin typeface="Calibri" pitchFamily="34" charset="0"/>
              </a:rPr>
              <a:t>t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bastel</a:t>
            </a:r>
            <a:r>
              <a:rPr lang="cs-CZ" sz="4000" u="sng" dirty="0" err="1" smtClean="0">
                <a:latin typeface="Calibri" pitchFamily="34" charset="0"/>
              </a:rPr>
              <a:t>n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fotografier</a:t>
            </a:r>
            <a:r>
              <a:rPr lang="cs-CZ" sz="4000" u="sng" dirty="0" err="1" smtClean="0">
                <a:latin typeface="Calibri" pitchFamily="34" charset="0"/>
              </a:rPr>
              <a:t>st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spiel</a:t>
            </a:r>
            <a:r>
              <a:rPr lang="cs-CZ" sz="4000" u="sng" dirty="0" err="1" smtClean="0">
                <a:latin typeface="Calibri" pitchFamily="34" charset="0"/>
              </a:rPr>
              <a:t>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Schach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koch</a:t>
            </a:r>
            <a:r>
              <a:rPr lang="cs-CZ" sz="4000" u="sng" dirty="0" err="1" smtClean="0">
                <a:latin typeface="Calibri" pitchFamily="34" charset="0"/>
              </a:rPr>
              <a:t>en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lern</a:t>
            </a:r>
            <a:r>
              <a:rPr lang="cs-CZ" sz="4000" u="sng" dirty="0" err="1" smtClean="0">
                <a:latin typeface="Calibri" pitchFamily="34" charset="0"/>
              </a:rPr>
              <a:t>e</a:t>
            </a:r>
            <a:endParaRPr lang="cs-CZ" sz="4000" u="sng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</a:t>
            </a:r>
            <a:r>
              <a:rPr lang="cs-CZ" sz="4000" dirty="0" err="1" smtClean="0">
                <a:latin typeface="Calibri" pitchFamily="34" charset="0"/>
              </a:rPr>
              <a:t>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turn</a:t>
            </a:r>
            <a:r>
              <a:rPr lang="cs-CZ" sz="4000" u="sng" dirty="0" err="1" smtClean="0">
                <a:latin typeface="Calibri" pitchFamily="34" charset="0"/>
              </a:rPr>
              <a:t>t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643050"/>
            <a:ext cx="6858048" cy="4714908"/>
          </a:xfrm>
          <a:prstGeom prst="rect">
            <a:avLst/>
          </a:prstGeom>
          <a:solidFill>
            <a:srgbClr val="70CAD6"/>
          </a:solidFill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/>
          <a:lstStyle/>
          <a:p>
            <a:r>
              <a:rPr lang="cs-CZ" dirty="0" smtClean="0"/>
              <a:t>Obr. </a:t>
            </a:r>
            <a:r>
              <a:rPr lang="cs-CZ" dirty="0" err="1" smtClean="0"/>
              <a:t>smajlíka</a:t>
            </a:r>
            <a:r>
              <a:rPr lang="cs-CZ" dirty="0" smtClean="0"/>
              <a:t> – je dostupný pod licencí Microsoft Office 2007 na Office.</a:t>
            </a:r>
            <a:r>
              <a:rPr lang="cs-CZ" smtClean="0"/>
              <a:t>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883</TotalTime>
  <Words>683</Words>
  <Application>Microsoft Office PowerPoint</Application>
  <PresentationFormat>Předvádění na obrazovce (4:3)</PresentationFormat>
  <Paragraphs>182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ČASOVÁNÍ SLOVES</vt:lpstr>
      <vt:lpstr>SLOVESA </vt:lpstr>
      <vt:lpstr>INFINITIV (=NEURČITEK) SLOVESA </vt:lpstr>
      <vt:lpstr>POSTUP PŘI ČASOVÁNÍ SLOVES: </vt:lpstr>
      <vt:lpstr>POSTUP PŘI ČASOVÁNÍ SLOVES: </vt:lpstr>
      <vt:lpstr>POSTUP PŘI ČASOVÁNÍ SLOVES: </vt:lpstr>
      <vt:lpstr>POSTUP PŘI ČASOVÁNÍ SLOVES: </vt:lpstr>
      <vt:lpstr>1. OSOBA Č.J.: </vt:lpstr>
      <vt:lpstr>2. OSOBA Č.J.: </vt:lpstr>
      <vt:lpstr>3. OSOBA Č.J.: </vt:lpstr>
      <vt:lpstr>1. OSOBA Č.MN.: </vt:lpstr>
      <vt:lpstr>2. OSOBA Č.MN.: </vt:lpstr>
      <vt:lpstr>3. OSOBA Č.MN.: </vt:lpstr>
      <vt:lpstr>JEŠTĚ JEDNOU: </vt:lpstr>
      <vt:lpstr>PAMATUJ: </vt:lpstr>
      <vt:lpstr>PROCVIČ SI ČASOVÁNÍ SLOVESA WOHNEN:</vt:lpstr>
      <vt:lpstr>PROCVIČ SI ČASOVÁNÍ SLOVESA REITEN:</vt:lpstr>
      <vt:lpstr>A TEĎ ČASUJ NA PŘESKÁČKU:</vt:lpstr>
      <vt:lpstr>PŘELOŽ:</vt:lpstr>
      <vt:lpstr>PŘELOŽ: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238</cp:revision>
  <dcterms:created xsi:type="dcterms:W3CDTF">2012-06-10T15:39:28Z</dcterms:created>
  <dcterms:modified xsi:type="dcterms:W3CDTF">2012-10-27T16:48:16Z</dcterms:modified>
</cp:coreProperties>
</file>