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5" r:id="rId4"/>
    <p:sldId id="271" r:id="rId5"/>
    <p:sldId id="272" r:id="rId6"/>
    <p:sldId id="274" r:id="rId7"/>
    <p:sldId id="281" r:id="rId8"/>
    <p:sldId id="275" r:id="rId9"/>
    <p:sldId id="276" r:id="rId10"/>
    <p:sldId id="277" r:id="rId11"/>
    <p:sldId id="279" r:id="rId12"/>
    <p:sldId id="280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5" autoAdjust="0"/>
    <p:restoredTop sz="86482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Rozmnožovací soustava </a:t>
            </a:r>
            <a:r>
              <a:rPr lang="cs-CZ" dirty="0" smtClean="0"/>
              <a:t>muže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Pohlavní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5030019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sz="9000" dirty="0" smtClean="0"/>
          </a:p>
          <a:p>
            <a:pPr marL="0" indent="0">
              <a:buNone/>
            </a:pPr>
            <a:endParaRPr lang="cs-CZ" sz="9000" dirty="0"/>
          </a:p>
          <a:p>
            <a:pPr>
              <a:buFont typeface="Wingdings" pitchFamily="2" charset="2"/>
              <a:buChar char="Ø"/>
            </a:pPr>
            <a:r>
              <a:rPr lang="cs-CZ" sz="9000" dirty="0" smtClean="0"/>
              <a:t>pohlavní žláza</a:t>
            </a:r>
          </a:p>
          <a:p>
            <a:pPr>
              <a:buFont typeface="Wingdings" pitchFamily="2" charset="2"/>
              <a:buChar char="Ø"/>
            </a:pPr>
            <a:endParaRPr lang="cs-CZ" sz="3800" dirty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3800" dirty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7600" dirty="0" smtClean="0"/>
          </a:p>
          <a:p>
            <a:pPr>
              <a:buFont typeface="Wingdings" pitchFamily="2" charset="2"/>
              <a:buChar char="Ø"/>
            </a:pPr>
            <a:r>
              <a:rPr lang="cs-CZ" sz="9000" dirty="0"/>
              <a:t>p</a:t>
            </a:r>
            <a:r>
              <a:rPr lang="cs-CZ" sz="9000" dirty="0" smtClean="0"/>
              <a:t>řídatné pohlavní orgány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800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8" name="Picture 4" descr="http://t3.gstatic.com/images?q=tbn:ANd9GcQPlbnwEDILx5EGeqOXTul52AS30RBvkQJf4l_TyF_h7B28pjQ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442798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6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žláza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Varle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árový orgán vejčitého </a:t>
            </a:r>
            <a:r>
              <a:rPr lang="cs-CZ" dirty="0" smtClean="0"/>
              <a:t>tvaru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uložen v šourku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teplota o 4°C nižší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uhý obal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emenotvorné kanálky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300 – 350 m </a:t>
            </a:r>
            <a:r>
              <a:rPr lang="cs-CZ" dirty="0" smtClean="0">
                <a:sym typeface="Wingdings 3"/>
              </a:rPr>
              <a:t> spermie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err="1" smtClean="0"/>
              <a:t>Leydigovy</a:t>
            </a:r>
            <a:r>
              <a:rPr lang="cs-CZ" dirty="0" smtClean="0"/>
              <a:t> buňky </a:t>
            </a:r>
            <a:r>
              <a:rPr lang="cs-CZ" dirty="0" smtClean="0">
                <a:sym typeface="Wingdings 3"/>
              </a:rPr>
              <a:t>pohlavní hormon testosteron</a:t>
            </a:r>
          </a:p>
          <a:p>
            <a:pPr lvl="8"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										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b="1" i="1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586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Přídatné 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 smtClean="0"/>
              <a:t>nadvarle</a:t>
            </a: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c</a:t>
            </a:r>
            <a:r>
              <a:rPr lang="cs-CZ" sz="3600" dirty="0" smtClean="0"/>
              <a:t>hámovod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s</a:t>
            </a:r>
            <a:r>
              <a:rPr lang="cs-CZ" sz="3600" dirty="0" smtClean="0"/>
              <a:t>emenné váčky</a:t>
            </a: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předstojná žláza – prostata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m</a:t>
            </a:r>
            <a:r>
              <a:rPr lang="cs-CZ" sz="3600" dirty="0" smtClean="0"/>
              <a:t>očová trubice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šourek</a:t>
            </a: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penis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1598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nadvarle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54724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/>
              <a:t>p</a:t>
            </a:r>
            <a:r>
              <a:rPr lang="cs-CZ" sz="3600" dirty="0" smtClean="0"/>
              <a:t>árový orgán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hromažďující spermie</a:t>
            </a:r>
            <a:endParaRPr lang="cs-CZ" sz="24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začínají nálevkovitým rozšířením nad vaječníky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řasinkový epitel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peristaltika svaloviny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transport vajíčka do dělohy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trvá asi týden</a:t>
            </a:r>
          </a:p>
          <a:p>
            <a:pPr lvl="1">
              <a:buFont typeface="Arial" pitchFamily="34" charset="0"/>
              <a:buChar char="•"/>
            </a:pPr>
            <a:endParaRPr lang="cs-CZ" sz="2400" dirty="0" smtClean="0"/>
          </a:p>
          <a:p>
            <a:pPr lvl="1"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Wingdings" pitchFamily="2" charset="2"/>
              <a:buChar char="ü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124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chámovod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árová trubice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40 cm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rochází tříselným kanálem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od močovým měchýřem ústí do močové trubice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6041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Semenné váčky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vývod spojen s chámovodem před vstupem do prostaty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73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Předstojná žláza - prostata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err="1"/>
              <a:t>ž</a:t>
            </a:r>
            <a:r>
              <a:rPr lang="cs-CZ" dirty="0" err="1" smtClean="0"/>
              <a:t>lázosvalový</a:t>
            </a:r>
            <a:r>
              <a:rPr lang="cs-CZ" dirty="0" smtClean="0"/>
              <a:t> nepárový orgán</a:t>
            </a:r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elikost jedlého kaštanu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a</a:t>
            </a:r>
            <a:r>
              <a:rPr lang="cs-CZ" dirty="0" smtClean="0"/>
              <a:t>lkalická tekutina </a:t>
            </a:r>
            <a:r>
              <a:rPr lang="cs-CZ" dirty="0" smtClean="0">
                <a:sym typeface="Wingdings 3"/>
              </a:rPr>
              <a:t> neutralizuje kyselé prostředí močové trubice a pochvy  působí na životnost a pohyblivost spermií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z</a:t>
            </a:r>
            <a:r>
              <a:rPr lang="cs-CZ" dirty="0" smtClean="0">
                <a:sym typeface="Wingdings 3"/>
              </a:rPr>
              <a:t>bytnění – stáří – zúžení, vybočení močové trubice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7286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4000" dirty="0"/>
              <a:t>s</a:t>
            </a:r>
            <a:r>
              <a:rPr lang="cs-CZ" sz="4000" dirty="0" smtClean="0"/>
              <a:t>polečný vývod cest močových a pohlavních</a:t>
            </a:r>
          </a:p>
          <a:p>
            <a:pPr>
              <a:buFont typeface="Wingdings" pitchFamily="2" charset="2"/>
              <a:buChar char="ü"/>
            </a:pPr>
            <a:endParaRPr lang="cs-CZ" sz="3600" dirty="0" smtClean="0"/>
          </a:p>
          <a:p>
            <a:pPr>
              <a:buFont typeface="Wingdings" pitchFamily="2" charset="2"/>
              <a:buChar char="ü"/>
            </a:pPr>
            <a:endParaRPr lang="cs-CZ" sz="3600" dirty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prostupuje stěnou močového měchýře, prostatou a penisem</a:t>
            </a:r>
            <a:endParaRPr lang="cs-CZ" sz="3600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44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Šourek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4000" dirty="0" smtClean="0"/>
              <a:t>kožní vak s párovou dutinou, </a:t>
            </a:r>
          </a:p>
          <a:p>
            <a:pPr marL="0" indent="0">
              <a:buNone/>
            </a:pPr>
            <a:r>
              <a:rPr lang="cs-CZ" sz="4000" dirty="0" smtClean="0"/>
              <a:t>  v ní varle, nadvarle a začátek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chámovodů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27706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opulační orgán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akončen rozšířeným žaludem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enká, </a:t>
            </a:r>
            <a:r>
              <a:rPr lang="cs-CZ" dirty="0" err="1" smtClean="0"/>
              <a:t>posunlivá</a:t>
            </a:r>
            <a:r>
              <a:rPr lang="cs-CZ" dirty="0" smtClean="0"/>
              <a:t> kůže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opořivá tělesa s četnými dutinkami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68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ekutina obsahující sekrety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nadvarlete, semenných váčků, prostaty a zralé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spermie</a:t>
            </a: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06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900" dirty="0" smtClean="0"/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=1366&amp;bih=651&amp;q=pohlavn%C3%AD+soustava+mu%C5%BEe&amp;oq=pohlavn%C3%AD+soustava+mu%C5%BEe&amp;gs_l=img.12...7685.20279.0.22866.22.6.0.16.16.0.102.531.5j1.6.0...0.0...1ac.1.yaiKfYJ85G0</a:t>
            </a:r>
          </a:p>
        </p:txBody>
      </p:sp>
    </p:spTree>
    <p:extLst>
      <p:ext uri="{BB962C8B-B14F-4D97-AF65-F5344CB8AC3E}">
        <p14:creationId xmlns:p14="http://schemas.microsoft.com/office/powerpoint/2010/main" val="236528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432</TotalTime>
  <Words>217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Rozmnožovací soustava muže</vt:lpstr>
      <vt:lpstr>Rozmnožovací soustava </vt:lpstr>
      <vt:lpstr>Pohlavní žláza</vt:lpstr>
      <vt:lpstr>Přídatné pohlavní orgány</vt:lpstr>
      <vt:lpstr>nadvarle</vt:lpstr>
      <vt:lpstr>chámovod</vt:lpstr>
      <vt:lpstr>Semenné váčky</vt:lpstr>
      <vt:lpstr>Předstojná žláza - prostata</vt:lpstr>
      <vt:lpstr>Močová trubice</vt:lpstr>
      <vt:lpstr>Šourek</vt:lpstr>
      <vt:lpstr>Penis</vt:lpstr>
      <vt:lpstr>sperma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54</cp:revision>
  <dcterms:created xsi:type="dcterms:W3CDTF">2012-10-09T15:11:06Z</dcterms:created>
  <dcterms:modified xsi:type="dcterms:W3CDTF">2012-11-02T14:22:39Z</dcterms:modified>
</cp:coreProperties>
</file>