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3" r:id="rId2"/>
    <p:sldId id="261" r:id="rId3"/>
    <p:sldId id="267" r:id="rId4"/>
    <p:sldId id="264" r:id="rId5"/>
    <p:sldId id="265" r:id="rId6"/>
    <p:sldId id="266" r:id="rId7"/>
    <p:sldId id="257" r:id="rId8"/>
    <p:sldId id="258" r:id="rId9"/>
    <p:sldId id="259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B599F0-80E3-4DAC-950E-7756D967412D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828A47-73D1-4B3E-9D90-F46F4D2CC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28A47-73D1-4B3E-9D90-F46F4D2CC22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15947B0-8DB4-41EA-849D-F40FE7A4B59E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E4E6783-68F0-4F9F-B070-575937285F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15947B0-8DB4-41EA-849D-F40FE7A4B59E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E4E6783-68F0-4F9F-B070-575937285F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15947B0-8DB4-41EA-849D-F40FE7A4B59E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E4E6783-68F0-4F9F-B070-575937285F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947B0-8DB4-41EA-849D-F40FE7A4B59E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E6783-68F0-4F9F-B070-575937285F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947B0-8DB4-41EA-849D-F40FE7A4B59E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E6783-68F0-4F9F-B070-575937285F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15947B0-8DB4-41EA-849D-F40FE7A4B59E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E4E6783-68F0-4F9F-B070-575937285F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947B0-8DB4-41EA-849D-F40FE7A4B59E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E6783-68F0-4F9F-B070-575937285F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15947B0-8DB4-41EA-849D-F40FE7A4B59E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E4E6783-68F0-4F9F-B070-575937285F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15947B0-8DB4-41EA-849D-F40FE7A4B59E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E4E6783-68F0-4F9F-B070-575937285F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947B0-8DB4-41EA-849D-F40FE7A4B59E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E6783-68F0-4F9F-B070-575937285F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947B0-8DB4-41EA-849D-F40FE7A4B59E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E6783-68F0-4F9F-B070-575937285F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15947B0-8DB4-41EA-849D-F40FE7A4B59E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E4E6783-68F0-4F9F-B070-575937285F7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Co je na obrázku?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2286000" y="6374921"/>
            <a:ext cx="61722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</p:spTree>
  </p:cSld>
  <p:clrMapOvr>
    <a:masterClrMapping/>
  </p:clrMapOvr>
  <p:transition advTm="5148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990656" cy="252027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 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4" y="2060848"/>
            <a:ext cx="6264696" cy="4354020"/>
          </a:xfrm>
        </p:spPr>
        <p:txBody>
          <a:bodyPr>
            <a:noAutofit/>
          </a:bodyPr>
          <a:lstStyle/>
          <a:p>
            <a:r>
              <a:rPr lang="cs-CZ" dirty="0" smtClean="0"/>
              <a:t>Název školy:</a:t>
            </a:r>
            <a:br>
              <a:rPr lang="cs-CZ" dirty="0" smtClean="0"/>
            </a:br>
            <a:r>
              <a:rPr lang="cs-CZ" dirty="0" smtClean="0"/>
              <a:t>Střední škola dopravy, obchodu a služeb </a:t>
            </a:r>
            <a:br>
              <a:rPr lang="cs-CZ" dirty="0" smtClean="0"/>
            </a:br>
            <a:r>
              <a:rPr lang="cs-CZ" dirty="0" smtClean="0"/>
              <a:t>Klášterní nám. 126 </a:t>
            </a:r>
            <a:br>
              <a:rPr lang="cs-CZ" dirty="0" smtClean="0"/>
            </a:br>
            <a:r>
              <a:rPr lang="cs-CZ" dirty="0" smtClean="0"/>
              <a:t>Moravský Krumlov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Mgr. Dana </a:t>
            </a:r>
            <a:r>
              <a:rPr lang="cs-CZ" sz="1600" dirty="0" err="1" smtClean="0">
                <a:solidFill>
                  <a:schemeClr val="tx1"/>
                </a:solidFill>
              </a:rPr>
              <a:t>Frimlová</a:t>
            </a:r>
            <a:r>
              <a:rPr lang="cs-CZ" sz="1600" dirty="0" smtClean="0">
                <a:solidFill>
                  <a:schemeClr val="tx1"/>
                </a:solidFill>
              </a:rPr>
              <a:t/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Název projektu: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Rozšiřování kompetencí žáků se speciálními vzdělávacími potřebami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Číslo projektu: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VY – 52- FM – 17- 32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Název učebního materiálu VY – 52- FM </a:t>
            </a:r>
            <a:r>
              <a:rPr lang="cs-CZ" sz="1600" smtClean="0">
                <a:solidFill>
                  <a:schemeClr val="tx1"/>
                </a:solidFill>
              </a:rPr>
              <a:t>-18 </a:t>
            </a:r>
            <a:r>
              <a:rPr lang="cs-CZ" sz="1600" smtClean="0">
                <a:solidFill>
                  <a:schemeClr val="tx1"/>
                </a:solidFill>
              </a:rPr>
              <a:t> </a:t>
            </a:r>
            <a:r>
              <a:rPr lang="cs-CZ" sz="1600" dirty="0" smtClean="0">
                <a:solidFill>
                  <a:schemeClr val="tx1"/>
                </a:solidFill>
              </a:rPr>
              <a:t/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Co je na obrázku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Datum vytvoření: 8.9.2012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Datum ověření ve výuce: 18. 9. 2012</a:t>
            </a:r>
            <a:endParaRPr lang="cs-CZ" sz="16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260350"/>
            <a:ext cx="6408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Tm="5694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7467600" cy="4968552"/>
          </a:xfrm>
        </p:spPr>
        <p:txBody>
          <a:bodyPr>
            <a:normAutofit fontScale="70000" lnSpcReduction="20000"/>
          </a:bodyPr>
          <a:lstStyle/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/>
              <a:buChar char=""/>
            </a:pPr>
            <a:r>
              <a:rPr lang="cs-CZ" sz="2600" dirty="0" smtClean="0">
                <a:latin typeface="Century Schoolbook" pitchFamily="18" charset="0"/>
                <a:ea typeface="Calibri"/>
                <a:cs typeface="Times New Roman"/>
              </a:rPr>
              <a:t>Pracovní list je určený pro žáky 2-3 ročníků Kuchař číšník.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/>
              <a:buChar char=""/>
            </a:pPr>
            <a:r>
              <a:rPr lang="cs-CZ" sz="2600" dirty="0" smtClean="0">
                <a:latin typeface="Century Schoolbook" pitchFamily="18" charset="0"/>
                <a:ea typeface="Calibri"/>
                <a:cs typeface="Times New Roman"/>
              </a:rPr>
              <a:t>Jde o motivační a aktivační materiál při vizuálním poznávání výrobku, který je doplněn receptem.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/>
              <a:buChar char=""/>
            </a:pPr>
            <a:r>
              <a:rPr lang="cs-CZ" sz="2600" dirty="0" smtClean="0">
                <a:latin typeface="Century Schoolbook" pitchFamily="18" charset="0"/>
                <a:ea typeface="Calibri"/>
                <a:cs typeface="Times New Roman"/>
              </a:rPr>
              <a:t>Možnost využití:</a:t>
            </a:r>
          </a:p>
          <a:p>
            <a:pPr marL="342900" lvl="0" indent="287338">
              <a:lnSpc>
                <a:spcPct val="115000"/>
              </a:lnSpc>
              <a:spcAft>
                <a:spcPts val="0"/>
              </a:spcAft>
              <a:buFont typeface="Arial" pitchFamily="34" charset="0"/>
              <a:buChar char="•"/>
            </a:pPr>
            <a:r>
              <a:rPr lang="cs-CZ" sz="2600" dirty="0" smtClean="0">
                <a:latin typeface="Century Schoolbook" pitchFamily="18" charset="0"/>
                <a:ea typeface="Calibri"/>
                <a:cs typeface="Times New Roman"/>
              </a:rPr>
              <a:t>aktivace žáků na začátku odborného výcviku,</a:t>
            </a:r>
          </a:p>
          <a:p>
            <a:pPr marL="342900" lvl="0" indent="287338">
              <a:lnSpc>
                <a:spcPct val="115000"/>
              </a:lnSpc>
              <a:spcAft>
                <a:spcPts val="0"/>
              </a:spcAft>
              <a:buFont typeface="Arial" pitchFamily="34" charset="0"/>
              <a:buChar char="•"/>
            </a:pPr>
            <a:r>
              <a:rPr lang="cs-CZ" sz="2600" dirty="0" smtClean="0">
                <a:latin typeface="Century Schoolbook" pitchFamily="18" charset="0"/>
                <a:ea typeface="Calibri"/>
                <a:cs typeface="Times New Roman"/>
              </a:rPr>
              <a:t>diagnostika získaných vědomostí,</a:t>
            </a:r>
          </a:p>
          <a:p>
            <a:pPr marL="342900" lvl="0" indent="287338">
              <a:lnSpc>
                <a:spcPct val="115000"/>
              </a:lnSpc>
              <a:spcAft>
                <a:spcPts val="0"/>
              </a:spcAft>
              <a:buFont typeface="Arial" pitchFamily="34" charset="0"/>
              <a:buChar char="•"/>
            </a:pPr>
            <a:r>
              <a:rPr lang="cs-CZ" sz="2600" dirty="0" smtClean="0">
                <a:latin typeface="Century Schoolbook" pitchFamily="18" charset="0"/>
                <a:ea typeface="Calibri"/>
                <a:cs typeface="Times New Roman"/>
              </a:rPr>
              <a:t>zpětná vazba pro žáky, jak dobře zvládají učivo.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/>
              <a:buChar char=""/>
            </a:pPr>
            <a:r>
              <a:rPr lang="cs-CZ" sz="2600" dirty="0" smtClean="0">
                <a:latin typeface="Century Schoolbook" pitchFamily="18" charset="0"/>
                <a:ea typeface="Calibri"/>
                <a:cs typeface="Times New Roman"/>
              </a:rPr>
              <a:t>Metodický pokyn:</a:t>
            </a:r>
            <a:br>
              <a:rPr lang="cs-CZ" sz="2600" dirty="0" smtClean="0">
                <a:latin typeface="Century Schoolbook" pitchFamily="18" charset="0"/>
                <a:ea typeface="Calibri"/>
                <a:cs typeface="Times New Roman"/>
              </a:rPr>
            </a:br>
            <a:r>
              <a:rPr lang="cs-CZ" sz="2600" dirty="0" smtClean="0">
                <a:latin typeface="Century Schoolbook" pitchFamily="18" charset="0"/>
                <a:ea typeface="Calibri"/>
                <a:cs typeface="Times New Roman"/>
              </a:rPr>
              <a:t>Materiál lze použít dataprojektorem nebo vytisknout jako pracovní list.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/>
              <a:buChar char=""/>
            </a:pPr>
            <a:r>
              <a:rPr lang="cs-CZ" sz="2600" dirty="0" smtClean="0">
                <a:latin typeface="Century Schoolbook" pitchFamily="18" charset="0"/>
                <a:ea typeface="Calibri"/>
                <a:cs typeface="Times New Roman"/>
              </a:rPr>
              <a:t>Pomůcky:</a:t>
            </a:r>
          </a:p>
          <a:p>
            <a:pPr marL="630238" lvl="0" indent="-269875">
              <a:lnSpc>
                <a:spcPct val="115000"/>
              </a:lnSpc>
              <a:spcAft>
                <a:spcPts val="0"/>
              </a:spcAft>
              <a:buFont typeface="Arial" pitchFamily="34" charset="0"/>
              <a:buChar char="•"/>
            </a:pPr>
            <a:r>
              <a:rPr lang="cs-CZ" sz="2600" dirty="0" smtClean="0">
                <a:latin typeface="Century Schoolbook" pitchFamily="18" charset="0"/>
                <a:ea typeface="Calibri"/>
                <a:cs typeface="Times New Roman"/>
              </a:rPr>
              <a:t>Dataprojektor,</a:t>
            </a:r>
          </a:p>
          <a:p>
            <a:pPr marL="630238" lvl="0" indent="-269875">
              <a:lnSpc>
                <a:spcPct val="115000"/>
              </a:lnSpc>
              <a:spcAft>
                <a:spcPts val="600"/>
              </a:spcAft>
              <a:buFont typeface="Arial" pitchFamily="34" charset="0"/>
              <a:buChar char="•"/>
            </a:pPr>
            <a:r>
              <a:rPr lang="cs-CZ" sz="2600" dirty="0" smtClean="0">
                <a:latin typeface="Century Schoolbook" pitchFamily="18" charset="0"/>
                <a:ea typeface="Calibri"/>
                <a:cs typeface="Times New Roman"/>
              </a:rPr>
              <a:t>psací potřeby,</a:t>
            </a:r>
          </a:p>
          <a:p>
            <a:pPr marL="630238" lvl="0" indent="-269875">
              <a:lnSpc>
                <a:spcPct val="115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2600" dirty="0" smtClean="0">
                <a:latin typeface="Century Schoolbook" pitchFamily="18" charset="0"/>
                <a:ea typeface="Calibri"/>
                <a:cs typeface="Times New Roman"/>
              </a:rPr>
              <a:t>papír. 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/>
            </a:r>
            <a:br>
              <a:rPr lang="cs-CZ" dirty="0" smtClean="0">
                <a:latin typeface="Calibri"/>
                <a:ea typeface="Calibri"/>
                <a:cs typeface="Times New Roman"/>
              </a:rPr>
            </a:b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683568" y="4725144"/>
            <a:ext cx="7344815" cy="187220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836712"/>
            <a:ext cx="6953200" cy="2376264"/>
          </a:xfrm>
        </p:spPr>
        <p:txBody>
          <a:bodyPr>
            <a:normAutofit/>
          </a:bodyPr>
          <a:lstStyle/>
          <a:p>
            <a:r>
              <a:rPr lang="cs-CZ" b="1" dirty="0" smtClean="0"/>
              <a:t>Poznej výrobek na obrázku, napiš o jakou součást menu se jedná.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 flipV="1">
            <a:off x="1115616" y="5373215"/>
            <a:ext cx="69532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</p:spTree>
  </p:cSld>
  <p:clrMapOvr>
    <a:masterClrMapping/>
  </p:clrMapOvr>
  <p:transition advTm="5662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Suroviny, které možná budeš potřebovat:</a:t>
            </a:r>
            <a:endParaRPr lang="cs-CZ" b="1" dirty="0"/>
          </a:p>
        </p:txBody>
      </p:sp>
      <p:pic>
        <p:nvPicPr>
          <p:cNvPr id="1026" name="Picture 2" descr="G:\DCIM\100OLYMP\P1010075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41916" y="1600200"/>
            <a:ext cx="6498167" cy="4873625"/>
          </a:xfrm>
          <a:prstGeom prst="rect">
            <a:avLst/>
          </a:prstGeom>
          <a:noFill/>
        </p:spPr>
      </p:pic>
    </p:spTree>
  </p:cSld>
  <p:clrMapOvr>
    <a:masterClrMapping/>
  </p:clrMapOvr>
  <p:transition advTm="5741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Připravená hmota na další zpracování</a:t>
            </a:r>
            <a:endParaRPr lang="cs-CZ" b="1" dirty="0"/>
          </a:p>
        </p:txBody>
      </p:sp>
      <p:pic>
        <p:nvPicPr>
          <p:cNvPr id="2050" name="Picture 2" descr="G:\DCIM\100OLYMP\P1010077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41916" y="1600200"/>
            <a:ext cx="6498167" cy="4873625"/>
          </a:xfrm>
          <a:prstGeom prst="rect">
            <a:avLst/>
          </a:prstGeom>
          <a:noFill/>
        </p:spPr>
      </p:pic>
    </p:spTree>
  </p:cSld>
  <p:clrMapOvr>
    <a:masterClrMapping/>
  </p:clrMapOvr>
  <p:transition advTm="5491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Výrobek před tepelnou úpravou</a:t>
            </a:r>
            <a:endParaRPr lang="cs-CZ" b="1" dirty="0"/>
          </a:p>
        </p:txBody>
      </p:sp>
      <p:pic>
        <p:nvPicPr>
          <p:cNvPr id="1026" name="Picture 2" descr="G:\DCIM\100OLYMP\P1010022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173480" y="1773872"/>
            <a:ext cx="6035040" cy="4526280"/>
          </a:xfrm>
          <a:prstGeom prst="rect">
            <a:avLst/>
          </a:prstGeom>
          <a:noFill/>
        </p:spPr>
      </p:pic>
    </p:spTree>
  </p:cSld>
  <p:clrMapOvr>
    <a:masterClrMapping/>
  </p:clrMapOvr>
  <p:transition advTm="5429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Výrobek po tepelné úpravě</a:t>
            </a:r>
            <a:endParaRPr lang="cs-CZ" b="1" dirty="0"/>
          </a:p>
        </p:txBody>
      </p:sp>
      <p:pic>
        <p:nvPicPr>
          <p:cNvPr id="2050" name="Picture 2" descr="G:\DCIM\100OLYMP\P1010023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173480" y="1773872"/>
            <a:ext cx="6035040" cy="4526280"/>
          </a:xfrm>
          <a:prstGeom prst="rect">
            <a:avLst/>
          </a:prstGeom>
          <a:noFill/>
        </p:spPr>
      </p:pic>
    </p:spTree>
  </p:cSld>
  <p:clrMapOvr>
    <a:masterClrMapping/>
  </p:clrMapOvr>
  <p:transition advTm="5741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2146250"/>
          </a:xfrm>
        </p:spPr>
        <p:txBody>
          <a:bodyPr>
            <a:normAutofit/>
          </a:bodyPr>
          <a:lstStyle/>
          <a:p>
            <a:r>
              <a:rPr lang="cs-CZ" b="1" dirty="0" smtClean="0"/>
              <a:t>napiš výrobní postup a vyber správné suroviny: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068960"/>
            <a:ext cx="7467600" cy="3404992"/>
          </a:xfrm>
        </p:spPr>
        <p:txBody>
          <a:bodyPr/>
          <a:lstStyle/>
          <a:p>
            <a:r>
              <a:rPr lang="cs-CZ" dirty="0" smtClean="0"/>
              <a:t>Rohlík, hrubá mouka, vejce, sníh z bílků, sůl, mléko, kvasnice, petržel, kari, cibule, tuk, brambory, maso, pepř. </a:t>
            </a:r>
            <a:endParaRPr lang="cs-CZ" dirty="0"/>
          </a:p>
        </p:txBody>
      </p:sp>
    </p:spTree>
  </p:cSld>
  <p:clrMapOvr>
    <a:masterClrMapping/>
  </p:clrMapOvr>
  <p:transition advTm="5616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Runštuk</a:t>
            </a:r>
            <a:r>
              <a:rPr lang="cs-CZ" dirty="0" smtClean="0"/>
              <a:t>, J. a kol. </a:t>
            </a:r>
            <a:r>
              <a:rPr lang="cs-CZ" i="1" dirty="0" smtClean="0"/>
              <a:t>Receptury teplých pokrmů</a:t>
            </a:r>
            <a:r>
              <a:rPr lang="cs-CZ" dirty="0" smtClean="0"/>
              <a:t>. </a:t>
            </a:r>
            <a:r>
              <a:rPr lang="cs-CZ" smtClean="0"/>
              <a:t>Hradec Králové: R plus, 2004, ISBN 80-902492-5-6</a:t>
            </a:r>
          </a:p>
          <a:p>
            <a:r>
              <a:rPr lang="cs-CZ" smtClean="0"/>
              <a:t>Obrázky</a:t>
            </a:r>
            <a:r>
              <a:rPr lang="cs-CZ" dirty="0" smtClean="0"/>
              <a:t>: Archiv autora</a:t>
            </a:r>
            <a:endParaRPr lang="cs-CZ" dirty="0"/>
          </a:p>
        </p:txBody>
      </p:sp>
    </p:spTree>
  </p:cSld>
  <p:clrMapOvr>
    <a:masterClrMapping/>
  </p:clrMapOvr>
  <p:transition advTm="5554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190</TotalTime>
  <Words>132</Words>
  <Application>Microsoft Office PowerPoint</Application>
  <PresentationFormat>Předvádění na obrazovce (4:3)</PresentationFormat>
  <Paragraphs>28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Co je na obrázku?</vt:lpstr>
      <vt:lpstr>       </vt:lpstr>
      <vt:lpstr>Snímek 3</vt:lpstr>
      <vt:lpstr>Poznej výrobek na obrázku, napiš o jakou součást menu se jedná.</vt:lpstr>
      <vt:lpstr>Suroviny, které možná budeš potřebovat:</vt:lpstr>
      <vt:lpstr>Připravená hmota na další zpracování</vt:lpstr>
      <vt:lpstr>Výrobek před tepelnou úpravou</vt:lpstr>
      <vt:lpstr>Výrobek po tepelné úpravě</vt:lpstr>
      <vt:lpstr>napiš výrobní postup a vyber správné suroviny:  </vt:lpstr>
      <vt:lpstr>Použitá literatura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je na obrázku</dc:title>
  <dc:creator>Dana</dc:creator>
  <cp:lastModifiedBy>Dana</cp:lastModifiedBy>
  <cp:revision>31</cp:revision>
  <cp:lastPrinted>2012-10-18T19:24:04Z</cp:lastPrinted>
  <dcterms:created xsi:type="dcterms:W3CDTF">2012-07-29T12:44:53Z</dcterms:created>
  <dcterms:modified xsi:type="dcterms:W3CDTF">2012-10-31T10:29:28Z</dcterms:modified>
</cp:coreProperties>
</file>