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VY_32_INOVACE_2A08ČJ4_Skloňování podstatných jmen rodu ženského (1)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Skloňování podstatných jmen rodu ženského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D418648-F1E7-4EB2-B3E9-0560BAF31EC8}" type="presOf" srcId="{C73C7642-F245-4585-8F88-243F9FAEF6CA}" destId="{59F530CB-4999-43B3-A00D-6AB53886BD77}" srcOrd="1" destOrd="0" presId="urn:microsoft.com/office/officeart/2005/8/layout/target3"/>
    <dgm:cxn modelId="{FDA87D57-B045-4A21-A659-A53D83F7829C}" type="presOf" srcId="{019433A1-1324-4DE1-9E6F-32B851095F74}" destId="{A3817367-F2BC-482F-8832-FA00B51DCCF3}" srcOrd="0" destOrd="0" presId="urn:microsoft.com/office/officeart/2005/8/layout/target3"/>
    <dgm:cxn modelId="{70E5115C-C058-4780-92DA-D2A892D96C1A}" type="presOf" srcId="{FBBFC3EA-9D9D-4F3A-BEA6-9C2C0E46BF20}" destId="{832BF48F-0145-4429-9E02-8FCA946CCE9E}" srcOrd="1" destOrd="0" presId="urn:microsoft.com/office/officeart/2005/8/layout/target3"/>
    <dgm:cxn modelId="{5AFFEC55-C0F4-4BA6-9740-C6EFCCE0D83F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D7A94A2-9010-430E-8C9A-80DBE97DD29C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3826334-744E-40E3-839D-BE6282AE04D7}" type="presOf" srcId="{EBC41103-E2E5-4D48-9B4B-425520D3D098}" destId="{A27B6496-BF1B-4384-9217-9659064D5D6A}" srcOrd="1" destOrd="0" presId="urn:microsoft.com/office/officeart/2005/8/layout/target3"/>
    <dgm:cxn modelId="{B8210D41-EED4-46D6-AA5E-980BF9EEEFCF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750A528-CAE7-49D3-B136-491672CEAACB}" type="presOf" srcId="{39F8B381-5807-488E-AC22-73DD4140ED4A}" destId="{71045F8C-00FA-488E-A7BD-E2E6753D979D}" srcOrd="0" destOrd="0" presId="urn:microsoft.com/office/officeart/2005/8/layout/target3"/>
    <dgm:cxn modelId="{559B3BDC-67FD-4DBE-B7BF-DAED1B96B767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F41FB08B-8C3A-4CEB-8645-EB0CFC108A45}" type="presOf" srcId="{FBBFC3EA-9D9D-4F3A-BEA6-9C2C0E46BF20}" destId="{643EA938-EDE0-4533-ACCC-D2BD6F3A527C}" srcOrd="0" destOrd="0" presId="urn:microsoft.com/office/officeart/2005/8/layout/target3"/>
    <dgm:cxn modelId="{C9F817BC-B55E-4E34-8443-6FB94A35928D}" type="presOf" srcId="{EBC41103-E2E5-4D48-9B4B-425520D3D098}" destId="{3BA01B75-849B-4716-8BCD-084A86FF328F}" srcOrd="0" destOrd="0" presId="urn:microsoft.com/office/officeart/2005/8/layout/target3"/>
    <dgm:cxn modelId="{E858B489-9198-478F-A7D8-88AF2BB47AC2}" type="presParOf" srcId="{71045F8C-00FA-488E-A7BD-E2E6753D979D}" destId="{3577EC6B-C980-4F34-8C69-4365E7B8FC8C}" srcOrd="0" destOrd="0" presId="urn:microsoft.com/office/officeart/2005/8/layout/target3"/>
    <dgm:cxn modelId="{7AAF75B8-6F8A-4C09-BD3E-E3773E835580}" type="presParOf" srcId="{71045F8C-00FA-488E-A7BD-E2E6753D979D}" destId="{6940EB87-DC1D-4BC3-9408-9AC2E1FFC039}" srcOrd="1" destOrd="0" presId="urn:microsoft.com/office/officeart/2005/8/layout/target3"/>
    <dgm:cxn modelId="{3A67F02A-FF64-4BC3-8577-26004B487272}" type="presParOf" srcId="{71045F8C-00FA-488E-A7BD-E2E6753D979D}" destId="{BC35EE03-4121-4EF9-923D-7CB6D30D358D}" srcOrd="2" destOrd="0" presId="urn:microsoft.com/office/officeart/2005/8/layout/target3"/>
    <dgm:cxn modelId="{FCD0E2E0-A2CD-4EEF-A8D1-1FBBA1EF580E}" type="presParOf" srcId="{71045F8C-00FA-488E-A7BD-E2E6753D979D}" destId="{C95EEA27-3CBF-4645-A92D-9D8AF5C1CBFC}" srcOrd="3" destOrd="0" presId="urn:microsoft.com/office/officeart/2005/8/layout/target3"/>
    <dgm:cxn modelId="{CFA41C61-10F3-4225-B3F9-6BE409B2E94C}" type="presParOf" srcId="{71045F8C-00FA-488E-A7BD-E2E6753D979D}" destId="{851BB866-B6AE-4566-893F-4C635BA974FC}" srcOrd="4" destOrd="0" presId="urn:microsoft.com/office/officeart/2005/8/layout/target3"/>
    <dgm:cxn modelId="{0DC67D90-5600-4812-BEEE-37C0C86EEC81}" type="presParOf" srcId="{71045F8C-00FA-488E-A7BD-E2E6753D979D}" destId="{643EA938-EDE0-4533-ACCC-D2BD6F3A527C}" srcOrd="5" destOrd="0" presId="urn:microsoft.com/office/officeart/2005/8/layout/target3"/>
    <dgm:cxn modelId="{C5AD3C0C-4882-4412-B9FF-D47D868B74CE}" type="presParOf" srcId="{71045F8C-00FA-488E-A7BD-E2E6753D979D}" destId="{92F31B18-D66D-4CC7-89B9-378928DE877D}" srcOrd="6" destOrd="0" presId="urn:microsoft.com/office/officeart/2005/8/layout/target3"/>
    <dgm:cxn modelId="{456F9EAB-B162-44F5-8C55-605F5EBDD151}" type="presParOf" srcId="{71045F8C-00FA-488E-A7BD-E2E6753D979D}" destId="{902074E1-B931-4618-97F1-FADBE82E9C3C}" srcOrd="7" destOrd="0" presId="urn:microsoft.com/office/officeart/2005/8/layout/target3"/>
    <dgm:cxn modelId="{94B013E0-3DFB-4B95-8C07-2CC4024FC2F5}" type="presParOf" srcId="{71045F8C-00FA-488E-A7BD-E2E6753D979D}" destId="{A3817367-F2BC-482F-8832-FA00B51DCCF3}" srcOrd="8" destOrd="0" presId="urn:microsoft.com/office/officeart/2005/8/layout/target3"/>
    <dgm:cxn modelId="{245E35F1-FBCC-41FC-969B-20B3682552DC}" type="presParOf" srcId="{71045F8C-00FA-488E-A7BD-E2E6753D979D}" destId="{2DD79E57-A63E-47D4-A1AB-6DF333476AD4}" srcOrd="9" destOrd="0" presId="urn:microsoft.com/office/officeart/2005/8/layout/target3"/>
    <dgm:cxn modelId="{9CA73BFB-8D4B-43D4-9890-6E23DD44CE4D}" type="presParOf" srcId="{71045F8C-00FA-488E-A7BD-E2E6753D979D}" destId="{648967D3-ED80-4214-8D87-4E7012561E4A}" srcOrd="10" destOrd="0" presId="urn:microsoft.com/office/officeart/2005/8/layout/target3"/>
    <dgm:cxn modelId="{8BCD22CA-5B14-45D1-9356-C8202AEB51DF}" type="presParOf" srcId="{71045F8C-00FA-488E-A7BD-E2E6753D979D}" destId="{9A9B6F4F-B6FF-4F2D-B640-A8473E589523}" srcOrd="11" destOrd="0" presId="urn:microsoft.com/office/officeart/2005/8/layout/target3"/>
    <dgm:cxn modelId="{AC53F743-D53E-436B-93F9-897D724C8E1F}" type="presParOf" srcId="{71045F8C-00FA-488E-A7BD-E2E6753D979D}" destId="{13BD0FAF-9F2C-4708-9E63-A8E8E5252943}" srcOrd="12" destOrd="0" presId="urn:microsoft.com/office/officeart/2005/8/layout/target3"/>
    <dgm:cxn modelId="{A525E3E5-A7C2-447C-901D-68BDCA79FC5B}" type="presParOf" srcId="{71045F8C-00FA-488E-A7BD-E2E6753D979D}" destId="{6821E7C9-5E4B-45FA-8F82-01E6F26FAA25}" srcOrd="13" destOrd="0" presId="urn:microsoft.com/office/officeart/2005/8/layout/target3"/>
    <dgm:cxn modelId="{4C0AAAAD-DE6B-43A3-918E-BDA6C45E050A}" type="presParOf" srcId="{71045F8C-00FA-488E-A7BD-E2E6753D979D}" destId="{3BA01B75-849B-4716-8BCD-084A86FF328F}" srcOrd="14" destOrd="0" presId="urn:microsoft.com/office/officeart/2005/8/layout/target3"/>
    <dgm:cxn modelId="{3D35E1D2-27BB-4DE1-8A8D-7F91D14529AC}" type="presParOf" srcId="{71045F8C-00FA-488E-A7BD-E2E6753D979D}" destId="{4D19AB04-24FA-40C2-B203-52AE3D15E171}" srcOrd="15" destOrd="0" presId="urn:microsoft.com/office/officeart/2005/8/layout/target3"/>
    <dgm:cxn modelId="{C0B8D6D3-2550-425D-AA73-145F64768487}" type="presParOf" srcId="{71045F8C-00FA-488E-A7BD-E2E6753D979D}" destId="{832BF48F-0145-4429-9E02-8FCA946CCE9E}" srcOrd="16" destOrd="0" presId="urn:microsoft.com/office/officeart/2005/8/layout/target3"/>
    <dgm:cxn modelId="{3C09AA7D-22EC-41EA-83D5-2CA4DEA6B4AE}" type="presParOf" srcId="{71045F8C-00FA-488E-A7BD-E2E6753D979D}" destId="{E7297F21-D4FD-4A41-AE58-814D01A6B5E7}" srcOrd="17" destOrd="0" presId="urn:microsoft.com/office/officeart/2005/8/layout/target3"/>
    <dgm:cxn modelId="{BA5C776C-C6B6-4217-BF1F-EFB4ED4790A3}" type="presParOf" srcId="{71045F8C-00FA-488E-A7BD-E2E6753D979D}" destId="{59F530CB-4999-43B3-A00D-6AB53886BD77}" srcOrd="18" destOrd="0" presId="urn:microsoft.com/office/officeart/2005/8/layout/target3"/>
    <dgm:cxn modelId="{D68E3AE5-DC03-4E3F-AEAE-267A30791DF8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VY_32_INOVACE_2A08ČJ4_Skloňování podstatných jmen rodu ženského (1)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Skloňování podstatných jmen rodu ženského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4393B-92FE-45E9-ABD5-33DDBD3E8F8A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5042F-C007-4266-A108-74D624A3EC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470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4393B-92FE-45E9-ABD5-33DDBD3E8F8A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5042F-C007-4266-A108-74D624A3EC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383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4393B-92FE-45E9-ABD5-33DDBD3E8F8A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5042F-C007-4266-A108-74D624A3EC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975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4393B-92FE-45E9-ABD5-33DDBD3E8F8A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5042F-C007-4266-A108-74D624A3EC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84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4393B-92FE-45E9-ABD5-33DDBD3E8F8A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5042F-C007-4266-A108-74D624A3EC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633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4393B-92FE-45E9-ABD5-33DDBD3E8F8A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5042F-C007-4266-A108-74D624A3EC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996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4393B-92FE-45E9-ABD5-33DDBD3E8F8A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5042F-C007-4266-A108-74D624A3EC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168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4393B-92FE-45E9-ABD5-33DDBD3E8F8A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5042F-C007-4266-A108-74D624A3EC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9304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4393B-92FE-45E9-ABD5-33DDBD3E8F8A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5042F-C007-4266-A108-74D624A3EC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025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4393B-92FE-45E9-ABD5-33DDBD3E8F8A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5042F-C007-4266-A108-74D624A3EC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963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4393B-92FE-45E9-ABD5-33DDBD3E8F8A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5042F-C007-4266-A108-74D624A3EC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43680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4393B-92FE-45E9-ABD5-33DDBD3E8F8A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5042F-C007-4266-A108-74D624A3EC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781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4393B-92FE-45E9-ABD5-33DDBD3E8F8A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75042F-C007-4266-A108-74D624A3EC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81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9663906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2945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</a:t>
            </a:r>
            <a:r>
              <a:rPr lang="cs-CZ" dirty="0" smtClean="0"/>
              <a:t>čivo </a:t>
            </a:r>
            <a:r>
              <a:rPr lang="cs-CZ" dirty="0" smtClean="0"/>
              <a:t>je určeno žákům 4.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Prezentace </a:t>
            </a:r>
            <a:r>
              <a:rPr lang="cs-CZ" dirty="0" smtClean="0"/>
              <a:t>má za cíl motivovat žáky a aktivně je zapojit při osvojování nového </a:t>
            </a:r>
            <a:r>
              <a:rPr lang="cs-CZ" dirty="0" smtClean="0"/>
              <a:t>učiva.</a:t>
            </a:r>
            <a:endParaRPr lang="cs-CZ" dirty="0" smtClean="0"/>
          </a:p>
          <a:p>
            <a:r>
              <a:rPr lang="cs-CZ" dirty="0" smtClean="0"/>
              <a:t>Pomůcky</a:t>
            </a:r>
            <a:r>
              <a:rPr lang="cs-CZ" dirty="0" smtClean="0"/>
              <a:t>: přehled vzorů podstatných jmen rodu ženského (nástěnný), přehledy vzorů podstatných jmen rodu ženského </a:t>
            </a:r>
            <a:r>
              <a:rPr lang="cs-CZ" dirty="0" smtClean="0"/>
              <a:t>(karty </a:t>
            </a:r>
            <a:r>
              <a:rPr lang="cs-CZ" dirty="0" smtClean="0"/>
              <a:t>pro žáky s SPU), mazací tabulka, fix, fólie a tužka při vytištění materiálu </a:t>
            </a:r>
            <a:r>
              <a:rPr lang="cs-CZ" dirty="0" smtClean="0"/>
              <a:t>(při </a:t>
            </a:r>
            <a:r>
              <a:rPr lang="cs-CZ" dirty="0" smtClean="0"/>
              <a:t>opakování učiva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7680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Podstatná jména rodu ženského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solidFill>
                  <a:schemeClr val="accent4"/>
                </a:solidFill>
              </a:rPr>
              <a:t>P</a:t>
            </a:r>
            <a:r>
              <a:rPr lang="cs-CZ" dirty="0" smtClean="0">
                <a:solidFill>
                  <a:schemeClr val="accent4"/>
                </a:solidFill>
              </a:rPr>
              <a:t>odstatná </a:t>
            </a:r>
            <a:r>
              <a:rPr lang="cs-CZ" dirty="0" smtClean="0">
                <a:solidFill>
                  <a:schemeClr val="accent4"/>
                </a:solidFill>
              </a:rPr>
              <a:t>jména rodu ženského se skloňují podle vzorů:  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žena		růže		píseň  		kost  </a:t>
            </a:r>
            <a:endParaRPr lang="cs-CZ" dirty="0" smtClean="0">
              <a:solidFill>
                <a:srgbClr val="002060"/>
              </a:solidFill>
            </a:endParaRP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2060"/>
                </a:solidFill>
              </a:rPr>
              <a:t>p. </a:t>
            </a:r>
            <a:r>
              <a:rPr lang="cs-CZ" dirty="0" smtClean="0">
                <a:solidFill>
                  <a:srgbClr val="FF0000"/>
                </a:solidFill>
              </a:rPr>
              <a:t>- a	 - e		souhláska	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souhláska </a:t>
            </a:r>
            <a:endParaRPr lang="cs-CZ" dirty="0" smtClean="0">
              <a:solidFill>
                <a:srgbClr val="002060"/>
              </a:solidFill>
            </a:endParaRP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2060"/>
                </a:solidFill>
              </a:rPr>
              <a:t>p.			</a:t>
            </a:r>
            <a:r>
              <a:rPr lang="cs-CZ" dirty="0" smtClean="0">
                <a:solidFill>
                  <a:srgbClr val="FF0000"/>
                </a:solidFill>
              </a:rPr>
              <a:t>           - e (ě)		- i   </a:t>
            </a:r>
            <a:endParaRPr lang="cs-CZ" dirty="0" smtClean="0">
              <a:solidFill>
                <a:schemeClr val="accent4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4"/>
                </a:solidFill>
              </a:rPr>
              <a:t>R</a:t>
            </a:r>
            <a:r>
              <a:rPr lang="cs-CZ" dirty="0" smtClean="0">
                <a:solidFill>
                  <a:schemeClr val="accent4"/>
                </a:solidFill>
              </a:rPr>
              <a:t>ozděl </a:t>
            </a:r>
            <a:r>
              <a:rPr lang="cs-CZ" dirty="0" smtClean="0">
                <a:solidFill>
                  <a:schemeClr val="accent4"/>
                </a:solidFill>
              </a:rPr>
              <a:t>slova do jednotlivých vzorů: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</a:t>
            </a:r>
            <a:r>
              <a:rPr lang="cs-CZ" dirty="0" smtClean="0"/>
              <a:t>) věc</a:t>
            </a:r>
            <a:r>
              <a:rPr lang="cs-CZ" dirty="0" smtClean="0"/>
              <a:t>, zahrada, bledule, broskev, pecka, ves, obuv,</a:t>
            </a:r>
          </a:p>
          <a:p>
            <a:pPr marL="0" indent="0">
              <a:buNone/>
            </a:pPr>
            <a:r>
              <a:rPr lang="cs-CZ" dirty="0" smtClean="0"/>
              <a:t>káva, veselost, pěnkava, radost, jabloň, ulice</a:t>
            </a:r>
          </a:p>
          <a:p>
            <a:pPr marL="0" indent="0">
              <a:buNone/>
            </a:pPr>
            <a:r>
              <a:rPr lang="cs-CZ" dirty="0" smtClean="0"/>
              <a:t>b) trávě, slepici, v nouzi, hrušně, perly, větve, budovy, starosti, na židli, za chalupou, na pánvi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97883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Spoj slova se správným vzorem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550769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zkušenosti		stráň		zábavy	tabule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	</a:t>
            </a:r>
            <a:r>
              <a:rPr lang="cs-CZ" dirty="0" smtClean="0">
                <a:solidFill>
                  <a:schemeClr val="tx2"/>
                </a:solidFill>
              </a:rPr>
              <a:t>neděli		lži		sůl		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jíva							pasti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haldy						  hráz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postele					        kozy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silami						  mašle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náves	tykev		klobásy	obruč  věci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042207"/>
            <a:ext cx="110093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8641" y="2686335"/>
            <a:ext cx="1275327" cy="2254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214752"/>
            <a:ext cx="1224135" cy="1580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12142">
            <a:off x="5602692" y="3464821"/>
            <a:ext cx="1705324" cy="1131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5086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Napiš slovo v požadovaném tvaru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hvězda		7. p. č. mn. 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hráz			6. p. č. j.      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radost		2. p. č. j.     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lípa			4. p. č. mn. 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košile		6. p. č. mn. 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houba		1. p. č. mn. 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mrkev		2. p. č. mn. 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žádost		3. p. č. mn. ________________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7155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 www.microsoft.office.com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9414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134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Podstatná jména rodu ženského</vt:lpstr>
      <vt:lpstr>Spoj slova se správným vzorem</vt:lpstr>
      <vt:lpstr>Napiš slovo v požadovaném tvaru</vt:lpstr>
      <vt:lpstr>Citace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36</cp:revision>
  <dcterms:created xsi:type="dcterms:W3CDTF">2012-01-03T17:34:23Z</dcterms:created>
  <dcterms:modified xsi:type="dcterms:W3CDTF">2012-03-08T19:44:32Z</dcterms:modified>
</cp:coreProperties>
</file>