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60" r:id="rId5"/>
    <p:sldId id="268" r:id="rId6"/>
    <p:sldId id="267" r:id="rId7"/>
    <p:sldId id="261" r:id="rId8"/>
    <p:sldId id="269" r:id="rId9"/>
    <p:sldId id="263" r:id="rId10"/>
    <p:sldId id="265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</p14:sldIdLst>
        </p14:section>
        <p14:section name="Oddíl bez názvu" id="{023F685A-B691-46EF-9831-DF295F3DF06D}">
          <p14:sldIdLst>
            <p14:sldId id="259"/>
            <p14:sldId id="258"/>
            <p14:sldId id="260"/>
            <p14:sldId id="268"/>
            <p14:sldId id="267"/>
            <p14:sldId id="261"/>
            <p14:sldId id="269"/>
            <p14:sldId id="263"/>
            <p14:sldId id="265"/>
            <p14:sldId id="270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12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3.11.2012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num=10&amp;hl=cs&amp;site=imghp&amp;tbm=isch&amp;source=hp&amp;biw=1366&amp;bih=651&amp;q=%C5%BE%C3%AD%C5%BEala+obecn%C3%A1&amp;oq=%C5%BE%C3%AD%C5%BEala&amp;gs_l=img.1.1.0l6j0i24l4.1940.3819.0.5767.6.4.0.2.2.0.85.323.4.4.0...0.0...1ac.1.uK3vaiMVvCE" TargetMode="External"/><Relationship Id="rId2" Type="http://schemas.openxmlformats.org/officeDocument/2006/relationships/hyperlink" Target="http://www.google.cz/search?hl=cs&amp;cp=8&amp;gs_id=u&amp;xhr=t&amp;q=%C5%BE%C3%AD%C5%BEala+obecn%C3%A1&amp;bav=on.2,or.r_gc.r_pw.r_qf.&amp;bpcl=37189454&amp;biw=1366&amp;bih=651&amp;wrapid=tljp1351939927722014&amp;um=1&amp;ie=UTF-8&amp;tbm=isch&amp;source=og&amp;sa=N&amp;tab=wi&amp;ei=_PiUUKq7PIix0AW_64CgD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smtClean="0"/>
              <a:t>Žížala obecná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Kroužkovci</a:t>
            </a:r>
            <a:endParaRPr lang="cs-CZ" dirty="0"/>
          </a:p>
        </p:txBody>
      </p:sp>
      <p:pic>
        <p:nvPicPr>
          <p:cNvPr id="5122" name="Picture 2" descr="http://t1.gstatic.com/images?q=tbn:ANd9GcQ7sE1uRZ-lIuaMVGHH9Jmhbm42Qu-Dlt4Gj5cko1syO9cFLHeAj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492896"/>
            <a:ext cx="360040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zařazení</a:t>
            </a:r>
          </a:p>
          <a:p>
            <a:r>
              <a:rPr lang="cs-CZ" dirty="0"/>
              <a:t>c</a:t>
            </a:r>
            <a:r>
              <a:rPr lang="cs-CZ" dirty="0" smtClean="0"/>
              <a:t>harakteristika</a:t>
            </a:r>
          </a:p>
          <a:p>
            <a:r>
              <a:rPr lang="cs-CZ" dirty="0" smtClean="0"/>
              <a:t>pokožka</a:t>
            </a:r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rávicí trubice</a:t>
            </a:r>
            <a:endParaRPr lang="cs-CZ" dirty="0" smtClean="0"/>
          </a:p>
          <a:p>
            <a:r>
              <a:rPr lang="cs-CZ" dirty="0"/>
              <a:t>c</a:t>
            </a:r>
            <a:r>
              <a:rPr lang="cs-CZ" dirty="0" smtClean="0"/>
              <a:t>évní soustava</a:t>
            </a:r>
            <a:endParaRPr lang="cs-CZ" dirty="0" smtClean="0"/>
          </a:p>
          <a:p>
            <a:r>
              <a:rPr lang="cs-CZ" dirty="0" smtClean="0"/>
              <a:t>vylučovací soustava</a:t>
            </a: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ervová soustava</a:t>
            </a:r>
            <a:endParaRPr lang="cs-CZ" dirty="0" smtClean="0"/>
          </a:p>
          <a:p>
            <a:r>
              <a:rPr lang="cs-CZ" dirty="0" smtClean="0"/>
              <a:t>rozmnožování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02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Říše : 	živočichové</a:t>
            </a:r>
          </a:p>
          <a:p>
            <a:r>
              <a:rPr lang="cs-CZ" dirty="0" smtClean="0"/>
              <a:t>Kmen: 	</a:t>
            </a:r>
            <a:r>
              <a:rPr lang="cs-CZ" dirty="0" smtClean="0"/>
              <a:t>kroužkovci</a:t>
            </a:r>
            <a:endParaRPr lang="cs-CZ" dirty="0" smtClean="0"/>
          </a:p>
          <a:p>
            <a:r>
              <a:rPr lang="cs-CZ" dirty="0" smtClean="0"/>
              <a:t>Třída :	</a:t>
            </a:r>
            <a:r>
              <a:rPr lang="cs-CZ" dirty="0" err="1" smtClean="0"/>
              <a:t>opaskovci</a:t>
            </a:r>
            <a:endParaRPr lang="cs-CZ" dirty="0" smtClean="0"/>
          </a:p>
          <a:p>
            <a:r>
              <a:rPr lang="cs-CZ" dirty="0" smtClean="0"/>
              <a:t>Rod:         </a:t>
            </a:r>
            <a:r>
              <a:rPr lang="cs-CZ" dirty="0" smtClean="0"/>
              <a:t>žížala</a:t>
            </a:r>
            <a:endParaRPr lang="cs-CZ" dirty="0" smtClean="0"/>
          </a:p>
          <a:p>
            <a:r>
              <a:rPr lang="cs-CZ" dirty="0" smtClean="0"/>
              <a:t>Binomické jméno : 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r>
              <a:rPr lang="cs-CZ" b="1" dirty="0" err="1" smtClean="0"/>
              <a:t>Lumbricus</a:t>
            </a:r>
            <a:r>
              <a:rPr lang="cs-CZ" b="1" dirty="0" smtClean="0"/>
              <a:t> </a:t>
            </a:r>
            <a:r>
              <a:rPr lang="cs-CZ" b="1" dirty="0" err="1" smtClean="0"/>
              <a:t>terrestris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84784"/>
            <a:ext cx="2880320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cs-CZ" sz="5100" dirty="0"/>
              <a:t>s</a:t>
            </a:r>
            <a:r>
              <a:rPr lang="cs-CZ" sz="5100" dirty="0" smtClean="0"/>
              <a:t>tejnocenn</a:t>
            </a:r>
            <a:r>
              <a:rPr lang="cs-CZ" sz="5100" dirty="0" smtClean="0"/>
              <a:t>é článkování těla</a:t>
            </a:r>
          </a:p>
          <a:p>
            <a:pPr>
              <a:buFont typeface="Arial" pitchFamily="34" charset="0"/>
              <a:buChar char="•"/>
            </a:pPr>
            <a:endParaRPr lang="cs-CZ" sz="5100" dirty="0" smtClean="0"/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</a:t>
            </a:r>
            <a:r>
              <a:rPr lang="cs-CZ" sz="4000" dirty="0" err="1" smtClean="0"/>
              <a:t>vyjímka</a:t>
            </a:r>
            <a:r>
              <a:rPr lang="cs-CZ" sz="4000" dirty="0" smtClean="0"/>
              <a:t> </a:t>
            </a:r>
            <a:r>
              <a:rPr lang="cs-CZ" sz="4000" dirty="0" smtClean="0">
                <a:sym typeface="Wingdings 3"/>
              </a:rPr>
              <a:t></a:t>
            </a:r>
            <a:r>
              <a:rPr lang="cs-CZ" sz="4000" dirty="0" smtClean="0"/>
              <a:t> první a poslední   článek </a:t>
            </a:r>
          </a:p>
          <a:p>
            <a:pPr marL="0" indent="0">
              <a:buNone/>
            </a:pPr>
            <a:r>
              <a:rPr lang="cs-CZ" sz="4000" dirty="0"/>
              <a:t>	 </a:t>
            </a:r>
            <a:r>
              <a:rPr lang="cs-CZ" sz="4000" dirty="0" smtClean="0"/>
              <a:t>                        odlišný vzhled</a:t>
            </a:r>
          </a:p>
          <a:p>
            <a:pPr marL="0" indent="0">
              <a:buNone/>
            </a:pPr>
            <a:r>
              <a:rPr lang="cs-CZ" sz="4000" dirty="0" smtClean="0"/>
              <a:t>      některé orgány se opakují 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</a:t>
            </a:r>
            <a:r>
              <a:rPr lang="cs-CZ" sz="4000" dirty="0" smtClean="0"/>
              <a:t>některé orgány prostupují tělem</a:t>
            </a:r>
          </a:p>
          <a:p>
            <a:pPr>
              <a:buFont typeface="Wingdings" pitchFamily="2" charset="2"/>
              <a:buChar char="ü"/>
            </a:pPr>
            <a:endParaRPr lang="cs-CZ" sz="4400" dirty="0" smtClean="0"/>
          </a:p>
          <a:p>
            <a:pPr>
              <a:buFont typeface="Wingdings" pitchFamily="2" charset="2"/>
              <a:buChar char="§"/>
            </a:pPr>
            <a:r>
              <a:rPr lang="cs-CZ" sz="4400" dirty="0"/>
              <a:t>o</a:t>
            </a:r>
            <a:r>
              <a:rPr lang="cs-CZ" sz="4400" dirty="0" smtClean="0"/>
              <a:t>pasek </a:t>
            </a:r>
            <a:r>
              <a:rPr lang="cs-CZ" sz="4400" dirty="0" smtClean="0">
                <a:sym typeface="Wingdings 3"/>
              </a:rPr>
              <a:t>zduřelé články s kožními žlázami </a:t>
            </a:r>
            <a:r>
              <a:rPr lang="cs-CZ" sz="5100" dirty="0" smtClean="0">
                <a:sym typeface="Wingdings 3"/>
              </a:rPr>
              <a:t>sliz</a:t>
            </a:r>
          </a:p>
          <a:p>
            <a:pPr>
              <a:buFont typeface="Wingdings" pitchFamily="2" charset="2"/>
              <a:buChar char="§"/>
            </a:pPr>
            <a:endParaRPr lang="cs-CZ" sz="3400" dirty="0" smtClean="0">
              <a:sym typeface="Wingdings 3"/>
            </a:endParaRPr>
          </a:p>
          <a:p>
            <a:pPr marL="0" indent="0">
              <a:buNone/>
            </a:pPr>
            <a:r>
              <a:rPr lang="cs-CZ" sz="3400" dirty="0">
                <a:sym typeface="Wingdings 3"/>
              </a:rPr>
              <a:t> </a:t>
            </a:r>
            <a:r>
              <a:rPr lang="cs-CZ" sz="3400" dirty="0" smtClean="0">
                <a:sym typeface="Wingdings 3"/>
              </a:rPr>
              <a:t>         </a:t>
            </a:r>
            <a:r>
              <a:rPr lang="cs-CZ" sz="3400" dirty="0">
                <a:sym typeface="Wingdings 3"/>
              </a:rPr>
              <a:t>s</a:t>
            </a:r>
            <a:r>
              <a:rPr lang="cs-CZ" sz="3400" dirty="0" smtClean="0">
                <a:sym typeface="Wingdings 3"/>
              </a:rPr>
              <a:t>pojení jedinců, přenos spermií, kokon</a:t>
            </a:r>
          </a:p>
          <a:p>
            <a:pPr marL="0" indent="0">
              <a:buNone/>
            </a:pPr>
            <a:endParaRPr lang="cs-CZ" sz="4400" dirty="0">
              <a:sym typeface="Wingdings 3"/>
            </a:endParaRPr>
          </a:p>
          <a:p>
            <a:pPr>
              <a:buFont typeface="Wingdings" pitchFamily="2" charset="2"/>
              <a:buChar char="§"/>
            </a:pPr>
            <a:r>
              <a:rPr lang="cs-CZ" sz="5100" dirty="0" err="1">
                <a:sym typeface="Wingdings 3"/>
              </a:rPr>
              <a:t>f</a:t>
            </a:r>
            <a:r>
              <a:rPr lang="cs-CZ" sz="5100" dirty="0" err="1" smtClean="0">
                <a:sym typeface="Wingdings 3"/>
              </a:rPr>
              <a:t>otofóbní</a:t>
            </a:r>
            <a:endParaRPr lang="cs-CZ" sz="5100" dirty="0" smtClean="0">
              <a:sym typeface="Wingdings 3"/>
            </a:endParaRPr>
          </a:p>
          <a:p>
            <a:pPr>
              <a:buFont typeface="Wingdings" pitchFamily="2" charset="2"/>
              <a:buChar char="§"/>
            </a:pPr>
            <a:endParaRPr lang="cs-CZ" sz="5100" dirty="0" smtClean="0">
              <a:sym typeface="Wingdings 3"/>
            </a:endParaRPr>
          </a:p>
          <a:p>
            <a:pPr>
              <a:buFont typeface="Wingdings" pitchFamily="2" charset="2"/>
              <a:buChar char="§"/>
            </a:pPr>
            <a:r>
              <a:rPr lang="cs-CZ" sz="5100" dirty="0" smtClean="0"/>
              <a:t>dýchání </a:t>
            </a:r>
            <a:r>
              <a:rPr lang="cs-CZ" sz="5100" dirty="0" smtClean="0"/>
              <a:t>celým povrchem těla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sz="5100" dirty="0"/>
              <a:t>r</a:t>
            </a:r>
            <a:r>
              <a:rPr lang="cs-CZ" sz="5100" dirty="0" smtClean="0"/>
              <a:t>egenerační schopnost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pic>
        <p:nvPicPr>
          <p:cNvPr id="3077" name="Picture 5" descr="http://t1.gstatic.com/images?q=tbn:ANd9GcRvxAOElXBP2z_B4md3X51AtEfm3FGYubEShRFdC-ZkSjRiJHXHl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0829" y="1146466"/>
            <a:ext cx="3672408" cy="3290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http://t3.gstatic.com/images?q=tbn:ANd9GcTvSSH-cAeIKRGO6bSrRsYK67OjBPfYCpzhzexRxRjCpMOskIf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074" y="4546115"/>
            <a:ext cx="2286000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1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Pokožka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jednovrstevná, vlhká, bohatě prokrvená = dýchací funkce</a:t>
            </a:r>
            <a:endParaRPr lang="cs-CZ" dirty="0"/>
          </a:p>
        </p:txBody>
      </p:sp>
      <p:pic>
        <p:nvPicPr>
          <p:cNvPr id="7" name="Picture 2" descr="http://t1.gstatic.com/images?q=tbn:ANd9GcTZaHbFHhCEz14sou8hyn6VXxhx26YcnFTskij7Rfl7j0LiY9bD4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573016"/>
            <a:ext cx="561662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8750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Trávicí trubice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rochází celým tělem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ačíná ústy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ončí řitním otvorem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otrava :  rostlinného původu, převažuje tlející listí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 stranách žláznatého žaludku – vápenaté žlázy</a:t>
            </a:r>
            <a:r>
              <a:rPr lang="cs-CZ" dirty="0" smtClean="0">
                <a:sym typeface="Wingdings 3"/>
              </a:rPr>
              <a:t> neutralizují kyseliny tlejícího listí</a:t>
            </a:r>
          </a:p>
          <a:p>
            <a:pPr marL="0" indent="0">
              <a:buNone/>
            </a:pPr>
            <a:endParaRPr lang="cs-CZ" dirty="0" smtClean="0">
              <a:sym typeface="Wingdings 3"/>
            </a:endParaRP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rychlý metabolismus  </a:t>
            </a:r>
            <a:r>
              <a:rPr lang="cs-CZ" b="1" dirty="0" smtClean="0">
                <a:sym typeface="Wingdings 3"/>
              </a:rPr>
              <a:t>tvorba humusu</a:t>
            </a:r>
          </a:p>
          <a:p>
            <a:pPr marL="0" indent="0">
              <a:buNone/>
            </a:pPr>
            <a:r>
              <a:rPr lang="cs-CZ" b="1" dirty="0">
                <a:sym typeface="Wingdings 3"/>
              </a:rPr>
              <a:t>	</a:t>
            </a:r>
            <a:r>
              <a:rPr lang="cs-CZ" b="1" dirty="0" smtClean="0">
                <a:sym typeface="Wingdings 3"/>
              </a:rPr>
              <a:t>		</a:t>
            </a:r>
            <a:r>
              <a:rPr lang="cs-CZ" b="1" dirty="0">
                <a:sym typeface="Wingdings 3"/>
              </a:rPr>
              <a:t> </a:t>
            </a:r>
            <a:r>
              <a:rPr lang="cs-CZ" b="1" dirty="0" smtClean="0">
                <a:sym typeface="Wingdings 3"/>
              </a:rPr>
              <a:t>       kypření půdy </a:t>
            </a:r>
            <a:r>
              <a:rPr lang="cs-CZ" dirty="0" smtClean="0">
                <a:sym typeface="Wingdings 3"/>
              </a:rPr>
              <a:t>– provětrává, převrstvuje</a:t>
            </a:r>
            <a:endParaRPr lang="cs-CZ" b="1" dirty="0" smtClean="0">
              <a:sym typeface="Wingdings 3"/>
            </a:endParaRPr>
          </a:p>
          <a:p>
            <a:pPr marL="0" indent="0">
              <a:buNone/>
            </a:pPr>
            <a:endParaRPr lang="cs-CZ" b="1" dirty="0" smtClean="0">
              <a:sym typeface="Wingdings 3"/>
            </a:endParaRPr>
          </a:p>
          <a:p>
            <a:pPr marL="0" indent="0">
              <a:buNone/>
            </a:pPr>
            <a:endParaRPr lang="cs-CZ" b="1" dirty="0" smtClean="0">
              <a:sym typeface="Wingdings 3"/>
            </a:endParaRP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96752"/>
            <a:ext cx="345638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387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Cévní </a:t>
            </a:r>
            <a:r>
              <a:rPr lang="cs-CZ" dirty="0" err="1" smtClean="0"/>
              <a:t>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/>
              <a:t>u</a:t>
            </a:r>
            <a:r>
              <a:rPr lang="cs-CZ" b="1" dirty="0" smtClean="0"/>
              <a:t>zavřená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oběh krve </a:t>
            </a:r>
            <a:r>
              <a:rPr lang="cs-CZ" dirty="0" smtClean="0"/>
              <a:t>zajišťuje pulzující </a:t>
            </a:r>
            <a:r>
              <a:rPr lang="cs-CZ" b="1" i="1" dirty="0" smtClean="0"/>
              <a:t>hřbetní céva</a:t>
            </a:r>
            <a:r>
              <a:rPr lang="cs-CZ" dirty="0" smtClean="0"/>
              <a:t>, která je spojkami spojená s </a:t>
            </a:r>
            <a:r>
              <a:rPr lang="cs-CZ" b="1" i="1" dirty="0" smtClean="0"/>
              <a:t>břišní cévou</a:t>
            </a:r>
          </a:p>
          <a:p>
            <a:pPr marL="0" indent="0">
              <a:buNone/>
            </a:pPr>
            <a:endParaRPr lang="cs-CZ" b="1" i="1" dirty="0"/>
          </a:p>
          <a:p>
            <a:pPr marL="0" indent="0">
              <a:buNone/>
            </a:pPr>
            <a:r>
              <a:rPr lang="cs-CZ" i="1" dirty="0" smtClean="0"/>
              <a:t>krev </a:t>
            </a:r>
            <a:r>
              <a:rPr lang="cs-CZ" dirty="0" smtClean="0"/>
              <a:t>  červené krevní barvivo hemoglobin</a:t>
            </a:r>
            <a:endParaRPr lang="cs-CZ" b="1" i="1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51557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Vylučovací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err="1" smtClean="0"/>
              <a:t>metanefridie</a:t>
            </a:r>
            <a:endParaRPr lang="cs-CZ" b="1" dirty="0" smtClean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pakují se v každém článku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/>
              <a:t>o</a:t>
            </a:r>
            <a:r>
              <a:rPr lang="cs-CZ" i="1" dirty="0" smtClean="0"/>
              <a:t>brvená nálevka </a:t>
            </a:r>
            <a:r>
              <a:rPr lang="cs-CZ" dirty="0" smtClean="0"/>
              <a:t>začíná v každém článku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/>
              <a:t>v</a:t>
            </a:r>
            <a:r>
              <a:rPr lang="cs-CZ" i="1" dirty="0" smtClean="0"/>
              <a:t>inutý kanálek  </a:t>
            </a:r>
            <a:r>
              <a:rPr lang="cs-CZ" dirty="0" smtClean="0"/>
              <a:t>končí v následném článku </a:t>
            </a:r>
            <a:r>
              <a:rPr lang="cs-CZ" dirty="0" smtClean="0">
                <a:sym typeface="Wingdings 3"/>
              </a:rPr>
              <a:t> </a:t>
            </a: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                           na povrchu  těla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5394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/>
              <a:t>g</a:t>
            </a:r>
            <a:r>
              <a:rPr lang="cs-CZ" dirty="0" smtClean="0"/>
              <a:t>angliová nervová soustava</a:t>
            </a:r>
            <a:r>
              <a:rPr lang="cs-CZ" b="1" dirty="0" smtClean="0"/>
              <a:t> žebříčkovitého </a:t>
            </a:r>
            <a:r>
              <a:rPr lang="cs-CZ" dirty="0" smtClean="0"/>
              <a:t>typy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první článek 		2 páry zauzlin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ásledné články	1 pár zauzlin , menší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auzliny jsou příčně i podélně spojeny nervovými provazci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085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/>
              <a:t>Hermafrodité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permie si uchovávají po kopulaci v zásobním váčku do doby dozrání vlastních vajíček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olem oplozených vajíček – kokon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ývoj </a:t>
            </a:r>
            <a:r>
              <a:rPr lang="cs-CZ" dirty="0" smtClean="0">
                <a:sym typeface="Wingdings 3"/>
              </a:rPr>
              <a:t> přímý</a:t>
            </a:r>
            <a:endParaRPr lang="cs-CZ" dirty="0"/>
          </a:p>
        </p:txBody>
      </p:sp>
      <p:pic>
        <p:nvPicPr>
          <p:cNvPr id="1026" name="Picture 2" descr="http://t3.gstatic.com/images?q=tbn:ANd9GcTZlkio9_RxPpIorWGrcx1ftl0IbFoDWYdrsrzKOxmIRn2DmWL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7720" y="4005064"/>
            <a:ext cx="247650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267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900" dirty="0">
                <a:hlinkClick r:id="rId2"/>
              </a:rPr>
              <a:t>http://www.google.cz/search?hl=cs&amp;cp=8&amp;gs_id=u&amp;xhr=t&amp;q=%C5%BE%C3%AD%C5%BEala+obecn%C3%A1&amp;bav=on.2,or.r_gc.r_pw.r_qf.&amp;bpcl=37189454&amp;biw=1366&amp;bih=651&amp;wrapid=tljp1351939927722014&amp;um=1&amp;ie=UTF-8&amp;tbm=isch&amp;source=og&amp;sa=N&amp;tab=wi&amp;ei=_</a:t>
            </a:r>
            <a:r>
              <a:rPr lang="cs-CZ" sz="900" dirty="0" smtClean="0">
                <a:hlinkClick r:id="rId2"/>
              </a:rPr>
              <a:t>PiUUKq7PIix0AW_64CgDw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search?hl=cs&amp;cp=8&amp;gs_id=u&amp;xhr=t&amp;q=%C5%BE%C3%AD%C5%BEala+obecn%C3%A1&amp;bav=on.2,or.r_gc.r_pw.r_qf.&amp;bpcl=37189454&amp;biw=1366&amp;bih=651&amp;wrapid=tljp1351939927722014&amp;um=1&amp;ie=UTF-8&amp;tbm=isch&amp;source=og&amp;sa=N&amp;tab=wi&amp;ei=_</a:t>
            </a:r>
            <a:r>
              <a:rPr lang="cs-CZ" sz="900" dirty="0" smtClean="0">
                <a:hlinkClick r:id="rId2"/>
              </a:rPr>
              <a:t>PiUUKq7PIix0AW_64CgDw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search?hl=cs&amp;cp=8&amp;gs_id=u&amp;xhr=t&amp;q=%C5%BE%C3%AD%C5%BEala+obecn%C3%A1&amp;bav=on.2,or.r_gc.r_pw.r_qf.&amp;bpcl=37189454&amp;biw=1366&amp;bih=651&amp;wrapid=tljp1351939927722014&amp;um=1&amp;ie=UTF-8&amp;tbm=isch&amp;source=og&amp;sa=N&amp;tab=wi&amp;ei=_</a:t>
            </a:r>
            <a:r>
              <a:rPr lang="cs-CZ" sz="900" dirty="0" smtClean="0">
                <a:hlinkClick r:id="rId2"/>
              </a:rPr>
              <a:t>PiUUKq7PIix0AW_64CgDw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search?hl=cs&amp;cp=8&amp;gs_id=u&amp;xhr=t&amp;q=%C5%BE%C3%AD%C5%BEala+obecn%C3%A1&amp;bav=on.2,or.r_gc.r_pw.r_qf.&amp;bpcl=37189454&amp;biw=1366&amp;bih=651&amp;wrapid=tljp1351939927722014&amp;um=1&amp;ie=UTF-8&amp;tbm=isch&amp;source=og&amp;sa=N&amp;tab=wi&amp;ei=_</a:t>
            </a:r>
            <a:r>
              <a:rPr lang="cs-CZ" sz="900" dirty="0" smtClean="0">
                <a:hlinkClick r:id="rId2"/>
              </a:rPr>
              <a:t>PiUUKq7PIix0AW_64CgDw</a:t>
            </a:r>
            <a:endParaRPr lang="cs-CZ" sz="900" dirty="0" smtClean="0"/>
          </a:p>
          <a:p>
            <a:r>
              <a:rPr lang="cs-CZ" sz="900" dirty="0">
                <a:hlinkClick r:id="rId2"/>
              </a:rPr>
              <a:t>http://www.google.cz/search?hl=cs&amp;cp=8&amp;gs_id=u&amp;xhr=t&amp;q=%C5%BE%C3%AD%C5%BEala+obecn%C3%A1&amp;bav=on.2,or.r_gc.r_pw.r_qf.&amp;bpcl=37189454&amp;biw=1366&amp;bih=651&amp;wrapid=tljp1351939927722014&amp;um=1&amp;ie=UTF-8&amp;tbm=isch&amp;source=og&amp;sa=N&amp;tab=wi&amp;ei=_</a:t>
            </a:r>
            <a:r>
              <a:rPr lang="cs-CZ" sz="900" dirty="0" smtClean="0">
                <a:hlinkClick r:id="rId2"/>
              </a:rPr>
              <a:t>PiUUKq7PIix0AW_64CgDw</a:t>
            </a:r>
            <a:endParaRPr lang="cs-CZ" sz="900" dirty="0" smtClean="0"/>
          </a:p>
          <a:p>
            <a:r>
              <a:rPr lang="cs-CZ" sz="900" dirty="0"/>
              <a:t>http://www.google.cz/search?hl=cs&amp;pq=%C5%BE%C3%AD%C5%BEala+obecn%C3%A1+rozmno%C5%BEov%C3%A1n%C3%AD&amp;cp=28&amp;gs_id=4d&amp;xhr=t&amp;q=%C5%BEeb%C5%99%C3%AD%C4%8Dkovit%C3%A1+nervov%C3%A1+soustava&amp;bav=on.2,or.r_gc.r_pw.r_qf.&amp;</a:t>
            </a:r>
            <a:r>
              <a:rPr lang="cs-CZ" sz="900" dirty="0" smtClean="0"/>
              <a:t>bpcl=37189454&amp;biw=1366&amp;bih=651&amp;wrapid=tljp13519403655932102&amp;um=1&amp;ie=UTF-8&amp;tbm=isch&amp;source=og&amp;sa=N&amp;tab=wi&amp;ei=v_qUUL-XK_CU0QXgx4CYDw</a:t>
            </a:r>
          </a:p>
          <a:p>
            <a:r>
              <a:rPr lang="cs-CZ" sz="900" dirty="0">
                <a:hlinkClick r:id="rId3"/>
              </a:rPr>
              <a:t>http://www.google.cz/</a:t>
            </a:r>
            <a:r>
              <a:rPr lang="cs-CZ" sz="900" dirty="0" err="1">
                <a:hlinkClick r:id="rId3"/>
              </a:rPr>
              <a:t>search?num</a:t>
            </a:r>
            <a:r>
              <a:rPr lang="cs-CZ" sz="900" dirty="0">
                <a:hlinkClick r:id="rId3"/>
              </a:rPr>
              <a:t>=10&amp;hl=</a:t>
            </a:r>
            <a:r>
              <a:rPr lang="cs-CZ" sz="900" dirty="0" err="1">
                <a:hlinkClick r:id="rId3"/>
              </a:rPr>
              <a:t>cs&amp;site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imghp&amp;tbm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isch&amp;source</a:t>
            </a:r>
            <a:r>
              <a:rPr lang="cs-CZ" sz="900" dirty="0">
                <a:hlinkClick r:id="rId3"/>
              </a:rPr>
              <a:t>=</a:t>
            </a:r>
            <a:r>
              <a:rPr lang="cs-CZ" sz="900" dirty="0" err="1">
                <a:hlinkClick r:id="rId3"/>
              </a:rPr>
              <a:t>hp&amp;biw</a:t>
            </a:r>
            <a:r>
              <a:rPr lang="cs-CZ" sz="900" dirty="0">
                <a:hlinkClick r:id="rId3"/>
              </a:rPr>
              <a:t>=1366&amp;bih=651&amp;q=%C5%BE%C3%AD%C5%BEala+obecn%C3%A1&amp;oq=%C5%BE%C3%AD%C5%BEala&amp;gs_l=img.1.1.0l6j0i24l4.1940.3819.0.5767.6.4.0.2.2.0.85.323.4.4.0...0.0...</a:t>
            </a:r>
            <a:r>
              <a:rPr lang="cs-CZ" sz="900" dirty="0" smtClean="0">
                <a:hlinkClick r:id="rId3"/>
              </a:rPr>
              <a:t>1ac.1.uK3vaiMVvCE</a:t>
            </a:r>
            <a:endParaRPr lang="cs-CZ" sz="900" dirty="0" smtClean="0"/>
          </a:p>
          <a:p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=1366&amp;bih=651&amp;q=%C5%BE%C3%AD%C5%BEala+obecn%C3%A1&amp;oq=%C5%BE%C3%AD%C5%BEala&amp;gs_l=img.1.1.0l6j0i24l4.1940.3819.0.5767.6.4.0.2.2.0.85.323.4.4.0...0.0...1ac.1.uK3vaiMVvCE</a:t>
            </a:r>
          </a:p>
        </p:txBody>
      </p:sp>
    </p:spTree>
    <p:extLst>
      <p:ext uri="{BB962C8B-B14F-4D97-AF65-F5344CB8AC3E}">
        <p14:creationId xmlns:p14="http://schemas.microsoft.com/office/powerpoint/2010/main" val="2569890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390</TotalTime>
  <Words>235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Žížala obecná</vt:lpstr>
      <vt:lpstr>Osnova</vt:lpstr>
      <vt:lpstr>Zařazení</vt:lpstr>
      <vt:lpstr>charakteristika</vt:lpstr>
      <vt:lpstr>Pokožka</vt:lpstr>
      <vt:lpstr>Trávicí trubice</vt:lpstr>
      <vt:lpstr>Cévní soustAVA</vt:lpstr>
      <vt:lpstr>Vylučovací soustava</vt:lpstr>
      <vt:lpstr>Nervová soustava</vt:lpstr>
      <vt:lpstr>Rozmnožování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52</cp:revision>
  <dcterms:created xsi:type="dcterms:W3CDTF">2012-10-08T12:35:50Z</dcterms:created>
  <dcterms:modified xsi:type="dcterms:W3CDTF">2012-11-03T11:07:39Z</dcterms:modified>
</cp:coreProperties>
</file>