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VY_32_INOVACE_2A09Čj4_Skloňování podstatných jmen rodu ženského (2)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Skloňování podstatných jmen rodu ženského (2)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4442F5-BB18-4FEA-8C85-94BC7C77928B}" type="presOf" srcId="{EBC41103-E2E5-4D48-9B4B-425520D3D098}" destId="{A27B6496-BF1B-4384-9217-9659064D5D6A}" srcOrd="1" destOrd="0" presId="urn:microsoft.com/office/officeart/2005/8/layout/target3"/>
    <dgm:cxn modelId="{875B2BF5-ED2C-4086-8CD7-ED941A2A9D6C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FB53FAC-ABE2-4597-B390-1669455C110F}" type="presOf" srcId="{EBC41103-E2E5-4D48-9B4B-425520D3D098}" destId="{3BA01B75-849B-4716-8BCD-084A86FF328F}" srcOrd="0" destOrd="0" presId="urn:microsoft.com/office/officeart/2005/8/layout/target3"/>
    <dgm:cxn modelId="{9368465F-1549-4CFB-B992-2586C56169DC}" type="presOf" srcId="{FBBFC3EA-9D9D-4F3A-BEA6-9C2C0E46BF20}" destId="{832BF48F-0145-4429-9E02-8FCA946CCE9E}" srcOrd="1" destOrd="0" presId="urn:microsoft.com/office/officeart/2005/8/layout/target3"/>
    <dgm:cxn modelId="{9CFFFE15-D169-4748-9F47-4A9390E60676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1D7ED19-8AF2-436F-A4EE-93116EBB744E}" type="presOf" srcId="{39F8B381-5807-488E-AC22-73DD4140ED4A}" destId="{71045F8C-00FA-488E-A7BD-E2E6753D979D}" srcOrd="0" destOrd="0" presId="urn:microsoft.com/office/officeart/2005/8/layout/target3"/>
    <dgm:cxn modelId="{7CE1F42A-5793-499C-8608-8A452ADA0B5B}" type="presOf" srcId="{019433A1-1324-4DE1-9E6F-32B851095F74}" destId="{E7297F21-D4FD-4A41-AE58-814D01A6B5E7}" srcOrd="1" destOrd="0" presId="urn:microsoft.com/office/officeart/2005/8/layout/target3"/>
    <dgm:cxn modelId="{08D0F860-1955-481D-BAA5-0665ACB664B0}" type="presOf" srcId="{445C7998-7549-48B0-BD68-D4F0167F02E5}" destId="{4D19AB04-24FA-40C2-B203-52AE3D15E171}" srcOrd="1" destOrd="0" presId="urn:microsoft.com/office/officeart/2005/8/layout/target3"/>
    <dgm:cxn modelId="{634D3BA0-4783-47A3-B590-38920D4C24B4}" type="presOf" srcId="{FBBFC3EA-9D9D-4F3A-BEA6-9C2C0E46BF20}" destId="{643EA938-EDE0-4533-ACCC-D2BD6F3A527C}" srcOrd="0" destOrd="0" presId="urn:microsoft.com/office/officeart/2005/8/layout/target3"/>
    <dgm:cxn modelId="{5FE7DDB5-2290-4DC7-95EE-BBD432CB5921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FB62DEF-3F23-4685-8381-CAD71FD2B3A7}" type="presOf" srcId="{C73C7642-F245-4585-8F88-243F9FAEF6CA}" destId="{59F530CB-4999-43B3-A00D-6AB53886BD7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62F3D6A-BBC0-48AF-86F2-F031A9BF1E2F}" type="presParOf" srcId="{71045F8C-00FA-488E-A7BD-E2E6753D979D}" destId="{3577EC6B-C980-4F34-8C69-4365E7B8FC8C}" srcOrd="0" destOrd="0" presId="urn:microsoft.com/office/officeart/2005/8/layout/target3"/>
    <dgm:cxn modelId="{AC5FFB07-B9CC-436E-9509-D3285D98A8C0}" type="presParOf" srcId="{71045F8C-00FA-488E-A7BD-E2E6753D979D}" destId="{6940EB87-DC1D-4BC3-9408-9AC2E1FFC039}" srcOrd="1" destOrd="0" presId="urn:microsoft.com/office/officeart/2005/8/layout/target3"/>
    <dgm:cxn modelId="{5AFD667D-3CA9-4790-8B57-4DB31AD13A5B}" type="presParOf" srcId="{71045F8C-00FA-488E-A7BD-E2E6753D979D}" destId="{BC35EE03-4121-4EF9-923D-7CB6D30D358D}" srcOrd="2" destOrd="0" presId="urn:microsoft.com/office/officeart/2005/8/layout/target3"/>
    <dgm:cxn modelId="{7FB149CA-BFB5-49CF-A9D9-B6519355EE60}" type="presParOf" srcId="{71045F8C-00FA-488E-A7BD-E2E6753D979D}" destId="{C95EEA27-3CBF-4645-A92D-9D8AF5C1CBFC}" srcOrd="3" destOrd="0" presId="urn:microsoft.com/office/officeart/2005/8/layout/target3"/>
    <dgm:cxn modelId="{51BF4BF9-F45B-4211-8010-BFEED05CD73E}" type="presParOf" srcId="{71045F8C-00FA-488E-A7BD-E2E6753D979D}" destId="{851BB866-B6AE-4566-893F-4C635BA974FC}" srcOrd="4" destOrd="0" presId="urn:microsoft.com/office/officeart/2005/8/layout/target3"/>
    <dgm:cxn modelId="{15469771-23C9-4F4F-9F83-7B1DE6E33C61}" type="presParOf" srcId="{71045F8C-00FA-488E-A7BD-E2E6753D979D}" destId="{643EA938-EDE0-4533-ACCC-D2BD6F3A527C}" srcOrd="5" destOrd="0" presId="urn:microsoft.com/office/officeart/2005/8/layout/target3"/>
    <dgm:cxn modelId="{D5FD0B11-B4D2-4705-BBE1-EF27A8EEDBDE}" type="presParOf" srcId="{71045F8C-00FA-488E-A7BD-E2E6753D979D}" destId="{92F31B18-D66D-4CC7-89B9-378928DE877D}" srcOrd="6" destOrd="0" presId="urn:microsoft.com/office/officeart/2005/8/layout/target3"/>
    <dgm:cxn modelId="{AD76F7D2-9424-4011-9547-EE817CA1904B}" type="presParOf" srcId="{71045F8C-00FA-488E-A7BD-E2E6753D979D}" destId="{902074E1-B931-4618-97F1-FADBE82E9C3C}" srcOrd="7" destOrd="0" presId="urn:microsoft.com/office/officeart/2005/8/layout/target3"/>
    <dgm:cxn modelId="{F78A15EC-5485-4FF0-8A3D-5DE2484641DE}" type="presParOf" srcId="{71045F8C-00FA-488E-A7BD-E2E6753D979D}" destId="{A3817367-F2BC-482F-8832-FA00B51DCCF3}" srcOrd="8" destOrd="0" presId="urn:microsoft.com/office/officeart/2005/8/layout/target3"/>
    <dgm:cxn modelId="{B9AE83D2-8DAB-44E7-B995-1B8FE4655D85}" type="presParOf" srcId="{71045F8C-00FA-488E-A7BD-E2E6753D979D}" destId="{2DD79E57-A63E-47D4-A1AB-6DF333476AD4}" srcOrd="9" destOrd="0" presId="urn:microsoft.com/office/officeart/2005/8/layout/target3"/>
    <dgm:cxn modelId="{A5C33BD5-7D8A-4F8B-845C-8CF7AA8AC247}" type="presParOf" srcId="{71045F8C-00FA-488E-A7BD-E2E6753D979D}" destId="{648967D3-ED80-4214-8D87-4E7012561E4A}" srcOrd="10" destOrd="0" presId="urn:microsoft.com/office/officeart/2005/8/layout/target3"/>
    <dgm:cxn modelId="{D4C21067-2FF6-4BDF-B579-0BB887A04F75}" type="presParOf" srcId="{71045F8C-00FA-488E-A7BD-E2E6753D979D}" destId="{9A9B6F4F-B6FF-4F2D-B640-A8473E589523}" srcOrd="11" destOrd="0" presId="urn:microsoft.com/office/officeart/2005/8/layout/target3"/>
    <dgm:cxn modelId="{51169867-DF16-4A98-9B76-512A5C43F6D3}" type="presParOf" srcId="{71045F8C-00FA-488E-A7BD-E2E6753D979D}" destId="{13BD0FAF-9F2C-4708-9E63-A8E8E5252943}" srcOrd="12" destOrd="0" presId="urn:microsoft.com/office/officeart/2005/8/layout/target3"/>
    <dgm:cxn modelId="{2F50BF97-1CA2-4E71-8D28-1EA0123AC764}" type="presParOf" srcId="{71045F8C-00FA-488E-A7BD-E2E6753D979D}" destId="{6821E7C9-5E4B-45FA-8F82-01E6F26FAA25}" srcOrd="13" destOrd="0" presId="urn:microsoft.com/office/officeart/2005/8/layout/target3"/>
    <dgm:cxn modelId="{16A3A193-99EC-4B4D-9A64-8AFFF8586F60}" type="presParOf" srcId="{71045F8C-00FA-488E-A7BD-E2E6753D979D}" destId="{3BA01B75-849B-4716-8BCD-084A86FF328F}" srcOrd="14" destOrd="0" presId="urn:microsoft.com/office/officeart/2005/8/layout/target3"/>
    <dgm:cxn modelId="{27B7C2E6-9084-4608-A456-F893D827558E}" type="presParOf" srcId="{71045F8C-00FA-488E-A7BD-E2E6753D979D}" destId="{4D19AB04-24FA-40C2-B203-52AE3D15E171}" srcOrd="15" destOrd="0" presId="urn:microsoft.com/office/officeart/2005/8/layout/target3"/>
    <dgm:cxn modelId="{D173BB16-B48D-4CA8-98EC-D9F44A893193}" type="presParOf" srcId="{71045F8C-00FA-488E-A7BD-E2E6753D979D}" destId="{832BF48F-0145-4429-9E02-8FCA946CCE9E}" srcOrd="16" destOrd="0" presId="urn:microsoft.com/office/officeart/2005/8/layout/target3"/>
    <dgm:cxn modelId="{7B19CCE3-9218-4759-9BDD-D23BF6452A9A}" type="presParOf" srcId="{71045F8C-00FA-488E-A7BD-E2E6753D979D}" destId="{E7297F21-D4FD-4A41-AE58-814D01A6B5E7}" srcOrd="17" destOrd="0" presId="urn:microsoft.com/office/officeart/2005/8/layout/target3"/>
    <dgm:cxn modelId="{C609E8C3-D2B3-46BB-BF24-9EC26B084AB9}" type="presParOf" srcId="{71045F8C-00FA-488E-A7BD-E2E6753D979D}" destId="{59F530CB-4999-43B3-A00D-6AB53886BD77}" srcOrd="18" destOrd="0" presId="urn:microsoft.com/office/officeart/2005/8/layout/target3"/>
    <dgm:cxn modelId="{D4D075A0-CB0A-4309-80AA-DD92714F996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VY_32_INOVACE_2A09Čj4_Skloňování podstatných jmen rodu ženského (2)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Skloňování podstatných jmen rodu ženského (2)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027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973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312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0600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915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591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307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3635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508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680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329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374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DE167C-8D30-4D62-B368-2ADE1865E3D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D11AB-1759-4C30-A0F6-F43BFC14B1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279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573441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2517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prezentace je podpora aktivity žáků a jejich motivace při osvojování a procvičování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nástěnný přehled vzorů podstatných jmen rodu ženského, karty s přehledy vzorů podstatných jmen rodu ženského (pro žáky s SPU), mazací tabulky, </a:t>
            </a:r>
            <a:r>
              <a:rPr lang="cs-CZ" dirty="0" smtClean="0"/>
              <a:t>fixy.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107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Zařaď podstatná jména ke správnému vzoru a do správného </a:t>
            </a:r>
            <a:r>
              <a:rPr lang="cs-CZ" dirty="0" smtClean="0">
                <a:solidFill>
                  <a:srgbClr val="C00000"/>
                </a:solidFill>
              </a:rPr>
              <a:t>pádu.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kolej</a:t>
            </a:r>
            <a:r>
              <a:rPr lang="cs-CZ" dirty="0" smtClean="0"/>
              <a:t>, bez </a:t>
            </a:r>
            <a:r>
              <a:rPr lang="cs-CZ" dirty="0" smtClean="0">
                <a:solidFill>
                  <a:schemeClr val="accent1"/>
                </a:solidFill>
              </a:rPr>
              <a:t>košile</a:t>
            </a:r>
            <a:r>
              <a:rPr lang="cs-CZ" dirty="0" smtClean="0"/>
              <a:t>, o </a:t>
            </a:r>
            <a:r>
              <a:rPr lang="cs-CZ" dirty="0" smtClean="0">
                <a:solidFill>
                  <a:schemeClr val="accent1"/>
                </a:solidFill>
              </a:rPr>
              <a:t>mamince</a:t>
            </a:r>
            <a:r>
              <a:rPr lang="cs-CZ" dirty="0" smtClean="0"/>
              <a:t>, s</a:t>
            </a:r>
            <a:r>
              <a:rPr lang="cs-CZ" dirty="0" smtClean="0">
                <a:solidFill>
                  <a:schemeClr val="accent1"/>
                </a:solidFill>
              </a:rPr>
              <a:t> broskví</a:t>
            </a:r>
            <a:r>
              <a:rPr lang="cs-CZ" dirty="0" smtClean="0"/>
              <a:t>, ke </a:t>
            </a:r>
            <a:r>
              <a:rPr lang="cs-CZ" dirty="0" smtClean="0">
                <a:solidFill>
                  <a:schemeClr val="accent1"/>
                </a:solidFill>
              </a:rPr>
              <a:t>vsi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1"/>
                </a:solidFill>
              </a:rPr>
              <a:t>Aleno!</a:t>
            </a:r>
            <a:r>
              <a:rPr lang="cs-CZ" dirty="0" smtClean="0"/>
              <a:t>, pro </a:t>
            </a:r>
            <a:r>
              <a:rPr lang="cs-CZ" dirty="0" smtClean="0">
                <a:solidFill>
                  <a:schemeClr val="accent1"/>
                </a:solidFill>
              </a:rPr>
              <a:t>bleduli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1"/>
                </a:solidFill>
              </a:rPr>
              <a:t>zlost</a:t>
            </a:r>
            <a:r>
              <a:rPr lang="cs-CZ" dirty="0" smtClean="0"/>
              <a:t>, u </a:t>
            </a:r>
            <a:r>
              <a:rPr lang="cs-CZ" dirty="0" smtClean="0">
                <a:solidFill>
                  <a:schemeClr val="accent1"/>
                </a:solidFill>
              </a:rPr>
              <a:t>jabloně</a:t>
            </a:r>
            <a:r>
              <a:rPr lang="cs-CZ" dirty="0" smtClean="0"/>
              <a:t>, vidím </a:t>
            </a:r>
            <a:r>
              <a:rPr lang="cs-CZ" dirty="0" smtClean="0">
                <a:solidFill>
                  <a:schemeClr val="accent1"/>
                </a:solidFill>
              </a:rPr>
              <a:t>mrkev</a:t>
            </a:r>
            <a:r>
              <a:rPr lang="cs-CZ" dirty="0" smtClean="0"/>
              <a:t>, po </a:t>
            </a:r>
            <a:r>
              <a:rPr lang="cs-CZ" dirty="0" smtClean="0">
                <a:solidFill>
                  <a:schemeClr val="accent1"/>
                </a:solidFill>
              </a:rPr>
              <a:t>půlnoci</a:t>
            </a:r>
            <a:r>
              <a:rPr lang="cs-CZ" dirty="0" smtClean="0"/>
              <a:t>, s </a:t>
            </a:r>
            <a:r>
              <a:rPr lang="cs-CZ" dirty="0" smtClean="0">
                <a:solidFill>
                  <a:schemeClr val="accent1"/>
                </a:solidFill>
              </a:rPr>
              <a:t>mašlí</a:t>
            </a:r>
            <a:r>
              <a:rPr lang="cs-CZ" dirty="0" smtClean="0"/>
              <a:t>, ze </a:t>
            </a:r>
            <a:r>
              <a:rPr lang="cs-CZ" dirty="0" smtClean="0">
                <a:solidFill>
                  <a:schemeClr val="accent1"/>
                </a:solidFill>
              </a:rPr>
              <a:t>žuly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1"/>
                </a:solidFill>
              </a:rPr>
              <a:t>Jitce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1"/>
                </a:solidFill>
              </a:rPr>
              <a:t>kaple</a:t>
            </a:r>
            <a:r>
              <a:rPr lang="cs-CZ" dirty="0" smtClean="0"/>
              <a:t>, s</a:t>
            </a:r>
            <a:r>
              <a:rPr lang="cs-CZ" dirty="0" smtClean="0">
                <a:solidFill>
                  <a:schemeClr val="accent1"/>
                </a:solidFill>
              </a:rPr>
              <a:t> pověstí</a:t>
            </a:r>
          </a:p>
          <a:p>
            <a:pPr marL="0" indent="0">
              <a:buNone/>
            </a:pPr>
            <a:endParaRPr lang="cs-CZ" dirty="0">
              <a:solidFill>
                <a:schemeClr val="accent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153612"/>
              </p:ext>
            </p:extLst>
          </p:nvPr>
        </p:nvGraphicFramePr>
        <p:xfrm>
          <a:off x="1475656" y="3068960"/>
          <a:ext cx="6096000" cy="29616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4136"/>
                <a:gridCol w="1214264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růže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 p.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5240">
                <a:tc>
                  <a:txBody>
                    <a:bodyPr/>
                    <a:lstStyle/>
                    <a:p>
                      <a:r>
                        <a:rPr lang="cs-CZ" dirty="0" smtClean="0"/>
                        <a:t>6.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p.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6800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Za podstatná jména napiš správný tvar vzoru a pak doplň </a:t>
            </a:r>
            <a:r>
              <a:rPr lang="cs-CZ" dirty="0" smtClean="0">
                <a:solidFill>
                  <a:srgbClr val="C00000"/>
                </a:solidFill>
              </a:rPr>
              <a:t>i/y.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dvě </a:t>
            </a:r>
            <a:r>
              <a:rPr lang="cs-CZ" dirty="0" smtClean="0">
                <a:solidFill>
                  <a:srgbClr val="0070C0"/>
                </a:solidFill>
              </a:rPr>
              <a:t>dám_ (	),</a:t>
            </a:r>
            <a:r>
              <a:rPr lang="cs-CZ" dirty="0" smtClean="0"/>
              <a:t> v </a:t>
            </a:r>
            <a:r>
              <a:rPr lang="cs-CZ" dirty="0" err="1" smtClean="0">
                <a:solidFill>
                  <a:schemeClr val="accent1"/>
                </a:solidFill>
              </a:rPr>
              <a:t>pánv</a:t>
            </a:r>
            <a:r>
              <a:rPr lang="cs-CZ" dirty="0" smtClean="0">
                <a:solidFill>
                  <a:schemeClr val="accent1"/>
                </a:solidFill>
              </a:rPr>
              <a:t>_ (		), </a:t>
            </a:r>
            <a:r>
              <a:rPr lang="cs-CZ" dirty="0" smtClean="0"/>
              <a:t>na </a:t>
            </a:r>
            <a:r>
              <a:rPr lang="cs-CZ" dirty="0" err="1" smtClean="0">
                <a:solidFill>
                  <a:schemeClr val="accent1"/>
                </a:solidFill>
              </a:rPr>
              <a:t>tabul</a:t>
            </a:r>
            <a:r>
              <a:rPr lang="cs-CZ" dirty="0" smtClean="0">
                <a:solidFill>
                  <a:schemeClr val="accent1"/>
                </a:solidFill>
              </a:rPr>
              <a:t>_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(	), </a:t>
            </a:r>
            <a:r>
              <a:rPr lang="cs-CZ" dirty="0" smtClean="0"/>
              <a:t>ve </a:t>
            </a:r>
            <a:r>
              <a:rPr lang="cs-CZ" dirty="0" smtClean="0">
                <a:solidFill>
                  <a:schemeClr val="accent1"/>
                </a:solidFill>
              </a:rPr>
              <a:t>směs_ (	  ), </a:t>
            </a:r>
            <a:r>
              <a:rPr lang="cs-CZ" dirty="0" smtClean="0"/>
              <a:t>s </a:t>
            </a:r>
            <a:r>
              <a:rPr lang="cs-CZ" dirty="0" smtClean="0">
                <a:solidFill>
                  <a:schemeClr val="accent1"/>
                </a:solidFill>
              </a:rPr>
              <a:t>radost_ (	      ), </a:t>
            </a:r>
            <a:r>
              <a:rPr lang="cs-CZ" dirty="0" smtClean="0"/>
              <a:t>v </a:t>
            </a:r>
            <a:r>
              <a:rPr lang="cs-CZ" dirty="0" err="1" smtClean="0">
                <a:solidFill>
                  <a:schemeClr val="accent1"/>
                </a:solidFill>
              </a:rPr>
              <a:t>tykv</a:t>
            </a:r>
            <a:r>
              <a:rPr lang="cs-CZ" dirty="0" smtClean="0">
                <a:solidFill>
                  <a:schemeClr val="accent1"/>
                </a:solidFill>
              </a:rPr>
              <a:t>_ (	   ), </a:t>
            </a:r>
            <a:r>
              <a:rPr lang="cs-CZ" dirty="0" smtClean="0"/>
              <a:t>za </a:t>
            </a:r>
            <a:r>
              <a:rPr lang="cs-CZ" dirty="0" err="1" smtClean="0">
                <a:solidFill>
                  <a:schemeClr val="accent1"/>
                </a:solidFill>
              </a:rPr>
              <a:t>chalupam</a:t>
            </a:r>
            <a:r>
              <a:rPr lang="cs-CZ" dirty="0" smtClean="0">
                <a:solidFill>
                  <a:schemeClr val="accent1"/>
                </a:solidFill>
              </a:rPr>
              <a:t>_ (	   ), </a:t>
            </a:r>
            <a:r>
              <a:rPr lang="cs-CZ" dirty="0" smtClean="0"/>
              <a:t>na </a:t>
            </a:r>
            <a:r>
              <a:rPr lang="cs-CZ" dirty="0" err="1" smtClean="0">
                <a:solidFill>
                  <a:schemeClr val="accent1"/>
                </a:solidFill>
              </a:rPr>
              <a:t>televiz</a:t>
            </a:r>
            <a:r>
              <a:rPr lang="cs-CZ" dirty="0" smtClean="0">
                <a:solidFill>
                  <a:schemeClr val="accent1"/>
                </a:solidFill>
              </a:rPr>
              <a:t>_ (	  ), </a:t>
            </a:r>
            <a:r>
              <a:rPr lang="cs-CZ" dirty="0" smtClean="0"/>
              <a:t>ze </a:t>
            </a:r>
            <a:r>
              <a:rPr lang="cs-CZ" dirty="0" smtClean="0">
                <a:solidFill>
                  <a:schemeClr val="accent1"/>
                </a:solidFill>
              </a:rPr>
              <a:t>šťáv_ (	  ), </a:t>
            </a:r>
            <a:r>
              <a:rPr lang="cs-CZ" dirty="0" smtClean="0"/>
              <a:t>v </a:t>
            </a:r>
            <a:r>
              <a:rPr lang="cs-CZ" dirty="0" smtClean="0">
                <a:solidFill>
                  <a:schemeClr val="accent1"/>
                </a:solidFill>
              </a:rPr>
              <a:t>zem_ (	 ), </a:t>
            </a:r>
            <a:r>
              <a:rPr lang="cs-CZ" dirty="0" smtClean="0"/>
              <a:t>pod </a:t>
            </a:r>
            <a:r>
              <a:rPr lang="cs-CZ" dirty="0" err="1" smtClean="0">
                <a:solidFill>
                  <a:schemeClr val="accent1"/>
                </a:solidFill>
              </a:rPr>
              <a:t>větv</a:t>
            </a:r>
            <a:r>
              <a:rPr lang="cs-CZ" dirty="0" smtClean="0">
                <a:solidFill>
                  <a:schemeClr val="accent1"/>
                </a:solidFill>
              </a:rPr>
              <a:t>_ (	  ), </a:t>
            </a:r>
            <a:r>
              <a:rPr lang="cs-CZ" dirty="0" smtClean="0"/>
              <a:t>do </a:t>
            </a:r>
            <a:r>
              <a:rPr lang="cs-CZ" dirty="0" smtClean="0">
                <a:solidFill>
                  <a:schemeClr val="accent1"/>
                </a:solidFill>
              </a:rPr>
              <a:t>sol_ (	 ),</a:t>
            </a:r>
            <a:r>
              <a:rPr lang="cs-CZ" dirty="0" smtClean="0"/>
              <a:t> z </a:t>
            </a:r>
            <a:r>
              <a:rPr lang="cs-CZ" dirty="0" err="1" smtClean="0">
                <a:solidFill>
                  <a:schemeClr val="accent1"/>
                </a:solidFill>
              </a:rPr>
              <a:t>klenb</a:t>
            </a:r>
            <a:r>
              <a:rPr lang="cs-CZ" dirty="0" smtClean="0">
                <a:solidFill>
                  <a:schemeClr val="accent1"/>
                </a:solidFill>
              </a:rPr>
              <a:t>_ (	  ),</a:t>
            </a:r>
            <a:r>
              <a:rPr lang="cs-CZ" dirty="0"/>
              <a:t> </a:t>
            </a:r>
            <a:r>
              <a:rPr lang="cs-CZ" dirty="0" smtClean="0"/>
              <a:t>pod </a:t>
            </a:r>
            <a:r>
              <a:rPr lang="cs-CZ" dirty="0" err="1" smtClean="0">
                <a:solidFill>
                  <a:schemeClr val="accent1"/>
                </a:solidFill>
              </a:rPr>
              <a:t>lipam</a:t>
            </a:r>
            <a:r>
              <a:rPr lang="cs-CZ" dirty="0" smtClean="0">
                <a:solidFill>
                  <a:schemeClr val="accent1"/>
                </a:solidFill>
              </a:rPr>
              <a:t>_ (	   ), </a:t>
            </a:r>
            <a:r>
              <a:rPr lang="cs-CZ" dirty="0" smtClean="0"/>
              <a:t>v </a:t>
            </a:r>
            <a:r>
              <a:rPr lang="cs-CZ" dirty="0" err="1" smtClean="0">
                <a:solidFill>
                  <a:schemeClr val="accent1"/>
                </a:solidFill>
              </a:rPr>
              <a:t>rokl</a:t>
            </a:r>
            <a:r>
              <a:rPr lang="cs-CZ" dirty="0" smtClean="0">
                <a:solidFill>
                  <a:schemeClr val="accent1"/>
                </a:solidFill>
              </a:rPr>
              <a:t>_ (	 ), </a:t>
            </a:r>
            <a:r>
              <a:rPr lang="cs-CZ" dirty="0" smtClean="0"/>
              <a:t>v </a:t>
            </a:r>
            <a:r>
              <a:rPr lang="cs-CZ" dirty="0" err="1" smtClean="0">
                <a:solidFill>
                  <a:schemeClr val="accent1"/>
                </a:solidFill>
              </a:rPr>
              <a:t>lahv</a:t>
            </a:r>
            <a:r>
              <a:rPr lang="cs-CZ" dirty="0" smtClean="0">
                <a:solidFill>
                  <a:schemeClr val="accent1"/>
                </a:solidFill>
              </a:rPr>
              <a:t>_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(	 ), </a:t>
            </a:r>
            <a:r>
              <a:rPr lang="cs-CZ" dirty="0" smtClean="0"/>
              <a:t>v </a:t>
            </a:r>
            <a:r>
              <a:rPr lang="cs-CZ" dirty="0" err="1" smtClean="0">
                <a:solidFill>
                  <a:schemeClr val="accent1"/>
                </a:solidFill>
              </a:rPr>
              <a:t>nouz</a:t>
            </a:r>
            <a:r>
              <a:rPr lang="cs-CZ" dirty="0" smtClean="0">
                <a:solidFill>
                  <a:schemeClr val="accent1"/>
                </a:solidFill>
              </a:rPr>
              <a:t>_ (	 ),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chemeClr val="accent1"/>
                </a:solidFill>
              </a:rPr>
              <a:t>postel_ (	      ), 	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98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Doplň </a:t>
            </a:r>
            <a:r>
              <a:rPr lang="cs-CZ" dirty="0" smtClean="0">
                <a:solidFill>
                  <a:srgbClr val="C00000"/>
                </a:solidFill>
              </a:rPr>
              <a:t>i/y.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žížal_, </a:t>
            </a:r>
            <a:r>
              <a:rPr lang="cs-CZ" dirty="0" smtClean="0"/>
              <a:t>s </a:t>
            </a:r>
            <a:r>
              <a:rPr lang="cs-CZ" dirty="0" err="1" smtClean="0">
                <a:solidFill>
                  <a:schemeClr val="accent4"/>
                </a:solidFill>
              </a:rPr>
              <a:t>kozam</a:t>
            </a:r>
            <a:r>
              <a:rPr lang="cs-CZ" dirty="0" smtClean="0">
                <a:solidFill>
                  <a:schemeClr val="accent4"/>
                </a:solidFill>
              </a:rPr>
              <a:t>_,</a:t>
            </a:r>
            <a:r>
              <a:rPr lang="cs-CZ" dirty="0" smtClean="0"/>
              <a:t> nad </a:t>
            </a:r>
            <a:r>
              <a:rPr lang="cs-CZ" dirty="0" err="1" smtClean="0">
                <a:solidFill>
                  <a:schemeClr val="accent4"/>
                </a:solidFill>
              </a:rPr>
              <a:t>televiz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ve </a:t>
            </a:r>
            <a:r>
              <a:rPr lang="cs-CZ" dirty="0" smtClean="0">
                <a:solidFill>
                  <a:schemeClr val="accent4"/>
                </a:solidFill>
              </a:rPr>
              <a:t>směs_, </a:t>
            </a:r>
            <a:r>
              <a:rPr lang="cs-CZ" dirty="0" smtClean="0"/>
              <a:t>za </a:t>
            </a:r>
            <a:r>
              <a:rPr lang="cs-CZ" dirty="0" err="1" smtClean="0">
                <a:solidFill>
                  <a:schemeClr val="accent4"/>
                </a:solidFill>
              </a:rPr>
              <a:t>vs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na </a:t>
            </a:r>
            <a:r>
              <a:rPr lang="cs-CZ" dirty="0" err="1" smtClean="0">
                <a:solidFill>
                  <a:schemeClr val="accent4"/>
                </a:solidFill>
              </a:rPr>
              <a:t>strán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v </a:t>
            </a:r>
            <a:r>
              <a:rPr lang="cs-CZ" dirty="0" smtClean="0">
                <a:solidFill>
                  <a:schemeClr val="accent4"/>
                </a:solidFill>
              </a:rPr>
              <a:t>košil_, </a:t>
            </a:r>
            <a:r>
              <a:rPr lang="cs-CZ" dirty="0" smtClean="0"/>
              <a:t>v </a:t>
            </a:r>
            <a:r>
              <a:rPr lang="cs-CZ" dirty="0" err="1" smtClean="0">
                <a:solidFill>
                  <a:schemeClr val="accent4"/>
                </a:solidFill>
              </a:rPr>
              <a:t>otep_ch</a:t>
            </a:r>
            <a:r>
              <a:rPr lang="cs-CZ" dirty="0" smtClean="0">
                <a:solidFill>
                  <a:schemeClr val="accent4"/>
                </a:solidFill>
              </a:rPr>
              <a:t>, </a:t>
            </a:r>
            <a:r>
              <a:rPr lang="cs-CZ" dirty="0" smtClean="0"/>
              <a:t>s </a:t>
            </a:r>
            <a:r>
              <a:rPr lang="cs-CZ" dirty="0" err="1" smtClean="0">
                <a:solidFill>
                  <a:schemeClr val="accent4"/>
                </a:solidFill>
              </a:rPr>
              <a:t>cihlam</a:t>
            </a:r>
            <a:r>
              <a:rPr lang="cs-CZ" dirty="0" smtClean="0">
                <a:solidFill>
                  <a:schemeClr val="accent4"/>
                </a:solidFill>
              </a:rPr>
              <a:t>_, žiraf_, </a:t>
            </a:r>
            <a:r>
              <a:rPr lang="cs-CZ" dirty="0" smtClean="0"/>
              <a:t>mezi </a:t>
            </a:r>
            <a:r>
              <a:rPr lang="cs-CZ" dirty="0" err="1" smtClean="0">
                <a:solidFill>
                  <a:schemeClr val="accent4"/>
                </a:solidFill>
              </a:rPr>
              <a:t>soutěžem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v </a:t>
            </a:r>
            <a:r>
              <a:rPr lang="cs-CZ" dirty="0" smtClean="0">
                <a:solidFill>
                  <a:schemeClr val="accent4"/>
                </a:solidFill>
              </a:rPr>
              <a:t>neděl_,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chemeClr val="accent4"/>
                </a:solidFill>
              </a:rPr>
              <a:t>hráz_, </a:t>
            </a:r>
            <a:r>
              <a:rPr lang="cs-CZ" dirty="0" smtClean="0"/>
              <a:t>bez </a:t>
            </a:r>
            <a:r>
              <a:rPr lang="cs-CZ" dirty="0" err="1" smtClean="0">
                <a:solidFill>
                  <a:schemeClr val="accent4"/>
                </a:solidFill>
              </a:rPr>
              <a:t>přílb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o </a:t>
            </a:r>
            <a:r>
              <a:rPr lang="cs-CZ" dirty="0" err="1" smtClean="0">
                <a:solidFill>
                  <a:schemeClr val="accent4"/>
                </a:solidFill>
              </a:rPr>
              <a:t>církv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chemeClr val="accent4"/>
                </a:solidFill>
              </a:rPr>
              <a:t>ulic_, </a:t>
            </a:r>
            <a:r>
              <a:rPr lang="cs-CZ" dirty="0" smtClean="0"/>
              <a:t>za </a:t>
            </a:r>
            <a:r>
              <a:rPr lang="cs-CZ" dirty="0" err="1" smtClean="0">
                <a:solidFill>
                  <a:schemeClr val="accent4"/>
                </a:solidFill>
              </a:rPr>
              <a:t>opicem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bez </a:t>
            </a:r>
            <a:r>
              <a:rPr lang="cs-CZ" dirty="0" err="1" smtClean="0">
                <a:solidFill>
                  <a:schemeClr val="accent4"/>
                </a:solidFill>
              </a:rPr>
              <a:t>ploutv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do </a:t>
            </a:r>
            <a:r>
              <a:rPr lang="cs-CZ" dirty="0" smtClean="0">
                <a:solidFill>
                  <a:schemeClr val="accent4"/>
                </a:solidFill>
              </a:rPr>
              <a:t>Ostrav_, </a:t>
            </a:r>
            <a:r>
              <a:rPr lang="cs-CZ" dirty="0" smtClean="0"/>
              <a:t>z </a:t>
            </a:r>
            <a:r>
              <a:rPr lang="cs-CZ" dirty="0" smtClean="0">
                <a:solidFill>
                  <a:schemeClr val="accent4"/>
                </a:solidFill>
              </a:rPr>
              <a:t>mysl_, </a:t>
            </a:r>
            <a:r>
              <a:rPr lang="cs-CZ" dirty="0" smtClean="0"/>
              <a:t>o </a:t>
            </a:r>
            <a:r>
              <a:rPr lang="cs-CZ" dirty="0" err="1" smtClean="0">
                <a:solidFill>
                  <a:schemeClr val="accent4"/>
                </a:solidFill>
              </a:rPr>
              <a:t>boul_ch</a:t>
            </a:r>
            <a:r>
              <a:rPr lang="cs-CZ" dirty="0" smtClean="0">
                <a:solidFill>
                  <a:schemeClr val="accent4"/>
                </a:solidFill>
              </a:rPr>
              <a:t>, </a:t>
            </a:r>
            <a:r>
              <a:rPr lang="cs-CZ" dirty="0" smtClean="0"/>
              <a:t>do </a:t>
            </a:r>
            <a:r>
              <a:rPr lang="cs-CZ" dirty="0" smtClean="0">
                <a:solidFill>
                  <a:schemeClr val="accent4"/>
                </a:solidFill>
              </a:rPr>
              <a:t>škol_, </a:t>
            </a:r>
            <a:r>
              <a:rPr lang="cs-CZ" dirty="0" err="1" smtClean="0">
                <a:solidFill>
                  <a:schemeClr val="accent4"/>
                </a:solidFill>
              </a:rPr>
              <a:t>barv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pod </a:t>
            </a:r>
            <a:r>
              <a:rPr lang="cs-CZ" dirty="0" err="1" smtClean="0">
                <a:solidFill>
                  <a:schemeClr val="accent4"/>
                </a:solidFill>
              </a:rPr>
              <a:t>střecham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chemeClr val="accent4"/>
                </a:solidFill>
              </a:rPr>
              <a:t>zem_, víl_ !, </a:t>
            </a:r>
            <a:r>
              <a:rPr lang="cs-CZ" dirty="0" smtClean="0"/>
              <a:t>v </a:t>
            </a:r>
            <a:r>
              <a:rPr lang="cs-CZ" dirty="0" smtClean="0">
                <a:solidFill>
                  <a:schemeClr val="accent4"/>
                </a:solidFill>
              </a:rPr>
              <a:t>potížích_, </a:t>
            </a:r>
            <a:r>
              <a:rPr lang="cs-CZ" dirty="0" smtClean="0"/>
              <a:t>na </a:t>
            </a:r>
            <a:r>
              <a:rPr lang="cs-CZ" dirty="0" err="1" smtClean="0">
                <a:solidFill>
                  <a:schemeClr val="accent4"/>
                </a:solidFill>
              </a:rPr>
              <a:t>židl</a:t>
            </a:r>
            <a:r>
              <a:rPr lang="cs-CZ" smtClean="0">
                <a:solidFill>
                  <a:schemeClr val="accent4"/>
                </a:solidFill>
              </a:rPr>
              <a:t>_</a:t>
            </a:r>
            <a:endParaRPr lang="cs-CZ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3637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281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Zařaď podstatná jména ke správnému vzoru a do správného pádu.</vt:lpstr>
      <vt:lpstr>Za podstatná jména napiš správný tvar vzoru a pak doplň i/y.</vt:lpstr>
      <vt:lpstr>Doplň i/y.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41</cp:revision>
  <dcterms:created xsi:type="dcterms:W3CDTF">2012-01-05T16:36:40Z</dcterms:created>
  <dcterms:modified xsi:type="dcterms:W3CDTF">2012-03-08T19:47:12Z</dcterms:modified>
</cp:coreProperties>
</file>