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21"/>
  </p:notesMasterIdLst>
  <p:sldIdLst>
    <p:sldId id="276" r:id="rId2"/>
    <p:sldId id="256" r:id="rId3"/>
    <p:sldId id="257" r:id="rId4"/>
    <p:sldId id="258" r:id="rId5"/>
    <p:sldId id="259" r:id="rId6"/>
    <p:sldId id="261" r:id="rId7"/>
    <p:sldId id="262" r:id="rId8"/>
    <p:sldId id="263" r:id="rId9"/>
    <p:sldId id="265" r:id="rId10"/>
    <p:sldId id="266" r:id="rId11"/>
    <p:sldId id="267" r:id="rId12"/>
    <p:sldId id="268" r:id="rId13"/>
    <p:sldId id="269" r:id="rId14"/>
    <p:sldId id="272" r:id="rId15"/>
    <p:sldId id="273" r:id="rId16"/>
    <p:sldId id="271" r:id="rId17"/>
    <p:sldId id="274" r:id="rId18"/>
    <p:sldId id="277" r:id="rId19"/>
    <p:sldId id="278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5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6BAA523-D4FB-4C25-93F7-C1B7A2CC8A2F}" type="datetimeFigureOut">
              <a:rPr lang="cs-CZ" smtClean="0"/>
              <a:pPr/>
              <a:t>4.11.2012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6E104D0-DC49-4FDB-B6FC-4DB3F725D3F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90039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4.11.2012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zoom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4.11.2012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zoom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zoom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>
    <p:zoom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4.11.2012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4.11.2012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zoom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4.11.2012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4.11.2012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>
    <p:zoom/>
  </p:transition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//upload.wikimedia.org/wikipedia/commons/d/dd/Obvious_water_pollution.jpeg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jpeg"/><Relationship Id="rId3" Type="http://schemas.openxmlformats.org/officeDocument/2006/relationships/hyperlink" Target="http://perlablogy.files.wordpress.com/2012/01/prilis_cisty_snih.jpg" TargetMode="External"/><Relationship Id="rId7" Type="http://schemas.openxmlformats.org/officeDocument/2006/relationships/image" Target="../media/image16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jpeg"/><Relationship Id="rId5" Type="http://schemas.openxmlformats.org/officeDocument/2006/relationships/hyperlink" Target="http://fyzweb.cz/clanky/img/00102/kroupyvtrave2b.jpg" TargetMode="External"/><Relationship Id="rId4" Type="http://schemas.openxmlformats.org/officeDocument/2006/relationships/image" Target="../media/image14.jpe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://lh4.ggpht.com/ZyWKJ2ndHqOoJp6vJfsRKSEJySJutQVHjWydOzi62NEzshjvxQU10G_puozi7Eft8F_wTy4=s121" TargetMode="External"/><Relationship Id="rId13" Type="http://schemas.openxmlformats.org/officeDocument/2006/relationships/hyperlink" Target="http://lh6.ggpht.com/5A2WyRwvpHVURSJeEFe4oWOVD0HCbab5l0y9VanJuqYXdN0kGfNwyklMwp_mHGZL2-_Y2tQ=s85" TargetMode="External"/><Relationship Id="rId3" Type="http://schemas.openxmlformats.org/officeDocument/2006/relationships/hyperlink" Target="http://lh6.ggpht.com/O0Sq6H8yjK3vZzDvxhBvIfEFGBTEDwb81LNVmMc6jGRMbr1biz0KZ4tMZ5H3SH_hJ6TZwM4=s111" TargetMode="External"/><Relationship Id="rId7" Type="http://schemas.openxmlformats.org/officeDocument/2006/relationships/hyperlink" Target="http://lh6.ggpht.com/Pzx0o0MvWFKp6YO9W-kyBbbgT6ENTCRK9Vzh1QDdRRIytvotW_fyJP1MSf-lDj4RHEGrAw=s111" TargetMode="External"/><Relationship Id="rId12" Type="http://schemas.openxmlformats.org/officeDocument/2006/relationships/hyperlink" Target="http://lh4.ggpht.com/EGq0gQK0kDbt9ZLr6HlCM1YKlPFT2L9id6xyun_CuDOn6D-xcMO_5vJXG_f97pmP0tKM=s91" TargetMode="External"/><Relationship Id="rId2" Type="http://schemas.openxmlformats.org/officeDocument/2006/relationships/hyperlink" Target="http://jeremyho.blog.cz/0907/jak-vypada-rosa-v-trav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lh3.ggpht.com/sonTim1fmFgIsRNXT6vxGE5Wn99NRatfTuOAF7enJ-1hrfq--wABS6ow2wW5uBW40jNA2U0=s128" TargetMode="External"/><Relationship Id="rId11" Type="http://schemas.openxmlformats.org/officeDocument/2006/relationships/hyperlink" Target="http://lh3.ggpht.com/XSbBGbM5e0ADRuvoMD3bT1I7vSsZDIdrV-CvIlTES12hSVEvseT16OZSnulwXHwl3-jBAg=s85" TargetMode="External"/><Relationship Id="rId5" Type="http://schemas.openxmlformats.org/officeDocument/2006/relationships/hyperlink" Target="http://lh4.ggpht.com/nYqtjXnAngfwTDITihkzd5xPeYY73olHSP2ObOR8tBgvqdgyJOjt-w9K7BKv4sF9kWLJhA=s113" TargetMode="External"/><Relationship Id="rId10" Type="http://schemas.openxmlformats.org/officeDocument/2006/relationships/hyperlink" Target="http://lh5.ggpht.com/d4TRPiS_U1rtKrDLWPyLKzIPfrTzgNbXiwIOk-KscLPZXsyK7nrXr5o05vXOd4A6qQTZ=s85" TargetMode="External"/><Relationship Id="rId4" Type="http://schemas.openxmlformats.org/officeDocument/2006/relationships/hyperlink" Target="http://lh4.ggpht.com/SVFwJUPgpSzQl0Efxasurl-seT8j-s-V2delwrlCJ_3N-3cJ6E8nogTZnqz57rniHVnu=s113" TargetMode="External"/><Relationship Id="rId9" Type="http://schemas.openxmlformats.org/officeDocument/2006/relationships/hyperlink" Target="http://lh5.ggpht.com/_PfNd0pUUHTzhuo7176VOtjEfnEkPSbLLtxEZVH0o6uPGXwv7Mva8FG-yDRL0dQrRFmXMxo=s85" TargetMode="External"/><Relationship Id="rId14" Type="http://schemas.openxmlformats.org/officeDocument/2006/relationships/hyperlink" Target="http://lh4.ggpht.com/33ha88fiQh0NuEjGuNUL_cw_rKw-ExIEwDMF2IPdRnNo-lxqLcT3bXwK0Z26dA46bmDZf4Q=s127" TargetMode="Externa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type="subTitle" idx="1"/>
          </p:nvPr>
        </p:nvSpPr>
        <p:spPr>
          <a:xfrm>
            <a:off x="2286000" y="2000240"/>
            <a:ext cx="6858000" cy="4588996"/>
          </a:xfrm>
        </p:spPr>
        <p:txBody>
          <a:bodyPr>
            <a:normAutofit/>
          </a:bodyPr>
          <a:lstStyle/>
          <a:p>
            <a:r>
              <a:rPr lang="cs-CZ" sz="2000" b="0" dirty="0" smtClean="0">
                <a:solidFill>
                  <a:schemeClr val="accent1">
                    <a:lumMod val="50000"/>
                  </a:schemeClr>
                </a:solidFill>
                <a:latin typeface="Book Antiqua" pitchFamily="18" charset="0"/>
                <a:cs typeface="Arial" pitchFamily="34" charset="0"/>
              </a:rPr>
              <a:t>Název školy:  </a:t>
            </a:r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  <a:latin typeface="Book Antiqua" pitchFamily="18" charset="0"/>
                <a:cs typeface="Arial" pitchFamily="34" charset="0"/>
              </a:rPr>
              <a:t>ZŠ </a:t>
            </a:r>
            <a:r>
              <a:rPr lang="cs-CZ" sz="2000" b="1" dirty="0" err="1" smtClean="0">
                <a:solidFill>
                  <a:schemeClr val="accent1">
                    <a:lumMod val="50000"/>
                  </a:schemeClr>
                </a:solidFill>
                <a:latin typeface="Book Antiqua" pitchFamily="18" charset="0"/>
                <a:cs typeface="Arial" pitchFamily="34" charset="0"/>
              </a:rPr>
              <a:t>Štětí</a:t>
            </a:r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  <a:latin typeface="Book Antiqua" pitchFamily="18" charset="0"/>
                <a:cs typeface="Arial" pitchFamily="34" charset="0"/>
              </a:rPr>
              <a:t>, Ostrovní 300</a:t>
            </a:r>
            <a:br>
              <a:rPr lang="cs-CZ" sz="2000" b="1" dirty="0" smtClean="0">
                <a:solidFill>
                  <a:schemeClr val="accent1">
                    <a:lumMod val="50000"/>
                  </a:schemeClr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2000" b="0" dirty="0" smtClean="0">
                <a:solidFill>
                  <a:schemeClr val="accent1">
                    <a:lumMod val="50000"/>
                  </a:schemeClr>
                </a:solidFill>
                <a:latin typeface="Book Antiqua" pitchFamily="18" charset="0"/>
                <a:cs typeface="Arial" pitchFamily="34" charset="0"/>
              </a:rPr>
              <a:t>Autor: </a:t>
            </a:r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  <a:latin typeface="Book Antiqua" pitchFamily="18" charset="0"/>
                <a:cs typeface="Arial" pitchFamily="34" charset="0"/>
              </a:rPr>
              <a:t> Mgr. Nela Šulcová</a:t>
            </a:r>
            <a:br>
              <a:rPr lang="cs-CZ" sz="2000" b="1" dirty="0" smtClean="0">
                <a:solidFill>
                  <a:schemeClr val="accent1">
                    <a:lumMod val="50000"/>
                  </a:schemeClr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2000" b="0" dirty="0" smtClean="0">
                <a:solidFill>
                  <a:schemeClr val="accent1">
                    <a:lumMod val="50000"/>
                  </a:schemeClr>
                </a:solidFill>
                <a:latin typeface="Book Antiqua" pitchFamily="18" charset="0"/>
                <a:cs typeface="Arial" pitchFamily="34" charset="0"/>
              </a:rPr>
              <a:t>Název materiálu: </a:t>
            </a:r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  <a:latin typeface="Book Antiqua" pitchFamily="18" charset="0"/>
                <a:cs typeface="Arial" pitchFamily="34" charset="0"/>
              </a:rPr>
              <a:t>VY_32_INOVACE</a:t>
            </a:r>
            <a:r>
              <a:rPr lang="cs-CZ" sz="2000" b="1" smtClean="0">
                <a:solidFill>
                  <a:schemeClr val="accent1">
                    <a:lumMod val="50000"/>
                  </a:schemeClr>
                </a:solidFill>
                <a:latin typeface="Book Antiqua" pitchFamily="18" charset="0"/>
                <a:cs typeface="Arial" pitchFamily="34" charset="0"/>
              </a:rPr>
              <a:t>_ CAJS.4.A.01_voda</a:t>
            </a:r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  <a:latin typeface="Book Antiqua" pitchFamily="18" charset="0"/>
                <a:cs typeface="Arial" pitchFamily="34" charset="0"/>
              </a:rPr>
              <a:t/>
            </a:r>
            <a:br>
              <a:rPr lang="cs-CZ" sz="2000" b="1" dirty="0" smtClean="0">
                <a:solidFill>
                  <a:schemeClr val="accent1">
                    <a:lumMod val="50000"/>
                  </a:schemeClr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2000" b="0" dirty="0" smtClean="0">
                <a:solidFill>
                  <a:schemeClr val="accent1">
                    <a:lumMod val="50000"/>
                  </a:schemeClr>
                </a:solidFill>
                <a:latin typeface="Book Antiqua" pitchFamily="18" charset="0"/>
                <a:cs typeface="Arial" pitchFamily="34" charset="0"/>
              </a:rPr>
              <a:t>Název</a:t>
            </a:r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  <a:latin typeface="Book Antiqua" pitchFamily="18" charset="0"/>
                <a:cs typeface="Arial" pitchFamily="34" charset="0"/>
              </a:rPr>
              <a:t>: Voda</a:t>
            </a:r>
            <a:br>
              <a:rPr lang="cs-CZ" sz="2000" b="1" dirty="0" smtClean="0">
                <a:solidFill>
                  <a:schemeClr val="accent1">
                    <a:lumMod val="50000"/>
                  </a:schemeClr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2000" b="0" dirty="0" smtClean="0">
                <a:solidFill>
                  <a:schemeClr val="accent1">
                    <a:lumMod val="50000"/>
                  </a:schemeClr>
                </a:solidFill>
                <a:latin typeface="Book Antiqua" pitchFamily="18" charset="0"/>
                <a:cs typeface="Arial" pitchFamily="34" charset="0"/>
              </a:rPr>
              <a:t>Číslo operačního programu</a:t>
            </a:r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  <a:latin typeface="Book Antiqua" pitchFamily="18" charset="0"/>
                <a:cs typeface="Arial" pitchFamily="34" charset="0"/>
              </a:rPr>
              <a:t>: CZ.1.07/1.4.00/21.1693</a:t>
            </a:r>
            <a:br>
              <a:rPr lang="cs-CZ" sz="2000" b="1" dirty="0" smtClean="0">
                <a:solidFill>
                  <a:schemeClr val="accent1">
                    <a:lumMod val="50000"/>
                  </a:schemeClr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2000" b="0" dirty="0" smtClean="0">
                <a:solidFill>
                  <a:schemeClr val="accent1">
                    <a:lumMod val="50000"/>
                  </a:schemeClr>
                </a:solidFill>
                <a:latin typeface="Book Antiqua" pitchFamily="18" charset="0"/>
                <a:cs typeface="Arial" pitchFamily="34" charset="0"/>
              </a:rPr>
              <a:t>Název projektu</a:t>
            </a:r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  <a:latin typeface="Book Antiqua" pitchFamily="18" charset="0"/>
                <a:cs typeface="Arial" pitchFamily="34" charset="0"/>
              </a:rPr>
              <a:t>: PRIMA ŠKOLA</a:t>
            </a:r>
          </a:p>
          <a:p>
            <a:endParaRPr lang="cs-CZ" sz="2000" b="1" dirty="0" smtClean="0">
              <a:solidFill>
                <a:schemeClr val="accent1">
                  <a:lumMod val="50000"/>
                </a:schemeClr>
              </a:solidFill>
              <a:latin typeface="Book Antiqua" pitchFamily="18" charset="0"/>
              <a:cs typeface="Arial" pitchFamily="34" charset="0"/>
            </a:endParaRPr>
          </a:p>
          <a:p>
            <a:pPr>
              <a:buNone/>
              <a:defRPr/>
            </a:pPr>
            <a:r>
              <a:rPr lang="cs-CZ" sz="2000" b="0" dirty="0" smtClean="0">
                <a:solidFill>
                  <a:schemeClr val="accent1">
                    <a:lumMod val="50000"/>
                  </a:schemeClr>
                </a:solidFill>
                <a:latin typeface="Book Antiqua" pitchFamily="18" charset="0"/>
                <a:cs typeface="Arial" pitchFamily="34" charset="0"/>
              </a:rPr>
              <a:t>Anotace</a:t>
            </a:r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  <a:latin typeface="Book Antiqua" pitchFamily="18" charset="0"/>
                <a:cs typeface="Arial" pitchFamily="34" charset="0"/>
              </a:rPr>
              <a:t>: Materiál je určen pro žáky 4. ročníku, slouží k přírodovědnému učivu.</a:t>
            </a:r>
          </a:p>
          <a:p>
            <a:pPr>
              <a:buNone/>
              <a:defRPr/>
            </a:pPr>
            <a:r>
              <a:rPr lang="cs-CZ" sz="2000" b="0" dirty="0" smtClean="0">
                <a:solidFill>
                  <a:schemeClr val="accent1">
                    <a:lumMod val="50000"/>
                  </a:schemeClr>
                </a:solidFill>
                <a:latin typeface="Book Antiqua" pitchFamily="18" charset="0"/>
                <a:cs typeface="Arial" pitchFamily="34" charset="0"/>
              </a:rPr>
              <a:t>Datum</a:t>
            </a:r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  <a:latin typeface="Book Antiqua" pitchFamily="18" charset="0"/>
                <a:cs typeface="Arial" pitchFamily="34" charset="0"/>
              </a:rPr>
              <a:t>: 6. 09. 2012</a:t>
            </a:r>
          </a:p>
          <a:p>
            <a:pPr>
              <a:buNone/>
              <a:defRPr/>
            </a:pPr>
            <a:r>
              <a:rPr lang="cs-CZ" sz="2000" b="0" dirty="0" smtClean="0">
                <a:solidFill>
                  <a:schemeClr val="accent1">
                    <a:lumMod val="50000"/>
                  </a:schemeClr>
                </a:solidFill>
                <a:latin typeface="Book Antiqua" pitchFamily="18" charset="0"/>
                <a:cs typeface="Arial" pitchFamily="34" charset="0"/>
              </a:rPr>
              <a:t>Ročník</a:t>
            </a:r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  <a:latin typeface="Book Antiqua" pitchFamily="18" charset="0"/>
                <a:cs typeface="Arial" pitchFamily="34" charset="0"/>
              </a:rPr>
              <a:t>: čtvrtý</a:t>
            </a:r>
          </a:p>
          <a:p>
            <a:pPr>
              <a:buNone/>
              <a:defRPr/>
            </a:pPr>
            <a:r>
              <a:rPr lang="cs-CZ" sz="2000" b="0" dirty="0" smtClean="0">
                <a:solidFill>
                  <a:schemeClr val="accent1">
                    <a:lumMod val="50000"/>
                  </a:schemeClr>
                </a:solidFill>
                <a:latin typeface="Book Antiqua" pitchFamily="18" charset="0"/>
                <a:cs typeface="Arial" pitchFamily="34" charset="0"/>
              </a:rPr>
              <a:t>Vzdělávací oblast</a:t>
            </a:r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  <a:latin typeface="Book Antiqua" pitchFamily="18" charset="0"/>
                <a:cs typeface="Arial" pitchFamily="34" charset="0"/>
              </a:rPr>
              <a:t>: Člověk a jeho svět</a:t>
            </a:r>
            <a:endParaRPr lang="cs-CZ" sz="2000" dirty="0" smtClean="0">
              <a:solidFill>
                <a:schemeClr val="accent1">
                  <a:lumMod val="50000"/>
                </a:schemeClr>
              </a:solidFill>
              <a:latin typeface="Book Antiqua" pitchFamily="18" charset="0"/>
            </a:endParaRPr>
          </a:p>
          <a:p>
            <a:endParaRPr lang="cs-CZ" dirty="0"/>
          </a:p>
        </p:txBody>
      </p:sp>
      <p:pic>
        <p:nvPicPr>
          <p:cNvPr id="4" name="Obrázek 3" descr="Hlavička"/>
          <p:cNvPicPr/>
          <p:nvPr/>
        </p:nvPicPr>
        <p:blipFill>
          <a:blip r:embed="rId2" cstate="print"/>
          <a:srcRect l="4299" t="26736" r="79582" b="6191"/>
          <a:stretch>
            <a:fillRect/>
          </a:stretch>
        </p:blipFill>
        <p:spPr bwMode="auto">
          <a:xfrm>
            <a:off x="2714612" y="428604"/>
            <a:ext cx="1714512" cy="14287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1071546"/>
            <a:ext cx="3643338" cy="857256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5715008" y="571480"/>
            <a:ext cx="292895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>
                <a:solidFill>
                  <a:schemeClr val="accent1">
                    <a:lumMod val="50000"/>
                  </a:schemeClr>
                </a:solidFill>
                <a:latin typeface="Book Antiqua" pitchFamily="18" charset="0"/>
                <a:cs typeface="Arial" pitchFamily="34" charset="0"/>
              </a:rPr>
              <a:t>VY_32_INOVACE_ CAJS.4.A. 01</a:t>
            </a:r>
            <a:endParaRPr lang="cs-CZ" sz="1400" dirty="0">
              <a:solidFill>
                <a:schemeClr val="accent1">
                  <a:lumMod val="50000"/>
                </a:schemeClr>
              </a:solidFill>
              <a:latin typeface="Book Antiqua" pitchFamily="18" charset="0"/>
            </a:endParaRPr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071802" y="642918"/>
            <a:ext cx="3857636" cy="1589562"/>
          </a:xfrm>
        </p:spPr>
        <p:txBody>
          <a:bodyPr>
            <a:normAutofit/>
          </a:bodyPr>
          <a:lstStyle/>
          <a:p>
            <a:r>
              <a:rPr lang="cs-CZ" sz="8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 pitchFamily="18" charset="0"/>
              </a:rPr>
              <a:t>VODA</a:t>
            </a:r>
            <a:endParaRPr lang="cs-CZ" sz="8800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ook Antiqua" pitchFamily="18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868" y="2500306"/>
            <a:ext cx="5038715" cy="386128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1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0100" y="357166"/>
            <a:ext cx="7043758" cy="917596"/>
          </a:xfrm>
        </p:spPr>
        <p:txBody>
          <a:bodyPr>
            <a:normAutofit/>
          </a:bodyPr>
          <a:lstStyle/>
          <a:p>
            <a:pPr algn="ctr"/>
            <a:r>
              <a:rPr lang="cs-CZ" sz="44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 pitchFamily="18" charset="0"/>
              </a:rPr>
              <a:t>Voda je všude na zemi</a:t>
            </a:r>
            <a:endParaRPr lang="cs-CZ" sz="44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ook Antiqu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3186122"/>
          </a:xfrm>
        </p:spPr>
        <p:txBody>
          <a:bodyPr/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</a:rPr>
              <a:t>Obsahují ji i těla organismů.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</a:rPr>
              <a:t>Neustále v přírodě obíhá.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</a:rPr>
              <a:t>Povrch planety je ze dvou třetin pokryt vodou.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</a:rPr>
              <a:t>Lidské tělo se také ze dvou třetin skládá z vody.  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sp>
        <p:nvSpPr>
          <p:cNvPr id="5" name="TextovéPole 4"/>
          <p:cNvSpPr txBox="1"/>
          <p:nvPr/>
        </p:nvSpPr>
        <p:spPr>
          <a:xfrm>
            <a:off x="785786" y="4929198"/>
            <a:ext cx="35719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latin typeface="Book Antiqua" pitchFamily="18" charset="0"/>
              </a:rPr>
              <a:t>Jaké druhy vod znáte? </a:t>
            </a:r>
            <a:endParaRPr lang="cs-CZ" sz="2400" b="1" dirty="0">
              <a:solidFill>
                <a:schemeClr val="accent1">
                  <a:lumMod val="50000"/>
                </a:schemeClr>
              </a:solidFill>
              <a:latin typeface="Book Antiqua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428728" y="5500702"/>
            <a:ext cx="60007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</a:rPr>
              <a:t>- slaná, sladká, povrchová a podzemní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Book Antiqua" pitchFamily="18" charset="0"/>
            </a:endParaRPr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1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1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4000"/>
                            </p:stCondLst>
                            <p:childTnLst>
                              <p:par>
                                <p:cTn id="30" presetID="1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71472" y="214290"/>
            <a:ext cx="7467600" cy="1143000"/>
          </a:xfrm>
        </p:spPr>
        <p:txBody>
          <a:bodyPr>
            <a:normAutofit/>
          </a:bodyPr>
          <a:lstStyle/>
          <a:p>
            <a:pPr algn="ctr"/>
            <a:r>
              <a:rPr lang="cs-CZ" sz="44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 pitchFamily="18" charset="0"/>
              </a:rPr>
              <a:t>VODA ZNAMENÁ ŽIVOT</a:t>
            </a:r>
            <a:endParaRPr lang="cs-CZ" sz="44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ook Antiqu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</a:rPr>
              <a:t>Voda se skládá ze dvou plynných prvků - vodíku a kyslíku.</a:t>
            </a: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Book Antiqua" pitchFamily="18" charset="0"/>
            </a:endParaRP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</a:rPr>
              <a:t>I tam, kde ji nevidíme, existuje – např. v poušti ve formě vodní páry. </a:t>
            </a: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Book Antiqua" pitchFamily="18" charset="0"/>
            </a:endParaRP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</a:rPr>
              <a:t>Předpoklad, že život na Zemi vznikl ve vodním prostředí.</a:t>
            </a: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Book Antiqua" pitchFamily="18" charset="0"/>
            </a:endParaRP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</a:rPr>
              <a:t>Lidé vždy žili v blízkosti vody (řeky). </a:t>
            </a:r>
          </a:p>
          <a:p>
            <a:endParaRPr lang="cs-CZ" dirty="0" smtClean="0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500"/>
                            </p:stCondLst>
                            <p:childTnLst>
                              <p:par>
                                <p:cTn id="17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500"/>
                            </p:stCondLst>
                            <p:childTnLst>
                              <p:par>
                                <p:cTn id="21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2910" y="285728"/>
            <a:ext cx="7467600" cy="1143000"/>
          </a:xfrm>
        </p:spPr>
        <p:txBody>
          <a:bodyPr>
            <a:normAutofit/>
          </a:bodyPr>
          <a:lstStyle/>
          <a:p>
            <a:pPr algn="ctr"/>
            <a:r>
              <a:rPr lang="cs-CZ" sz="44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 pitchFamily="18" charset="0"/>
              </a:rPr>
              <a:t>VODNÍ SKUPENSTVÍ</a:t>
            </a:r>
            <a:endParaRPr lang="cs-CZ" sz="44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ook Antiqu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28596" y="1500174"/>
            <a:ext cx="7467600" cy="857256"/>
          </a:xfrm>
        </p:spPr>
        <p:txBody>
          <a:bodyPr/>
          <a:lstStyle/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</a:rPr>
              <a:t>Tři podoby vody – tzv. skupenství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643306" y="2357430"/>
            <a:ext cx="12858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latin typeface="Book Antiqua" pitchFamily="18" charset="0"/>
              </a:rPr>
              <a:t>pevné</a:t>
            </a:r>
            <a:endParaRPr lang="cs-CZ" sz="2400" b="1" dirty="0">
              <a:solidFill>
                <a:schemeClr val="accent1">
                  <a:lumMod val="50000"/>
                </a:schemeClr>
              </a:solidFill>
              <a:latin typeface="Book Antiqua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28662" y="2357430"/>
            <a:ext cx="150019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latin typeface="Book Antiqua" pitchFamily="18" charset="0"/>
              </a:rPr>
              <a:t>kapalné</a:t>
            </a:r>
            <a:endParaRPr lang="cs-CZ" sz="2400" b="1" dirty="0">
              <a:solidFill>
                <a:schemeClr val="accent1">
                  <a:lumMod val="50000"/>
                </a:schemeClr>
              </a:solidFill>
              <a:latin typeface="Book Antiqua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786578" y="2357430"/>
            <a:ext cx="12858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latin typeface="Book Antiqua" pitchFamily="18" charset="0"/>
              </a:rPr>
              <a:t>plynné</a:t>
            </a:r>
            <a:endParaRPr lang="cs-CZ" sz="2400" b="1" dirty="0">
              <a:solidFill>
                <a:schemeClr val="accent1">
                  <a:lumMod val="50000"/>
                </a:schemeClr>
              </a:solidFill>
              <a:latin typeface="Book Antiqua" pitchFamily="18" charset="0"/>
            </a:endParaRPr>
          </a:p>
        </p:txBody>
      </p:sp>
      <p:pic>
        <p:nvPicPr>
          <p:cNvPr id="2050" name="Picture 2" descr="http://pe3km.mujblog.centrum.cz/data/49/814/articleImages/3ecc18b5416743ada32de5f61860f27c/thumbnails/preview/articleImag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43636" y="3500438"/>
            <a:ext cx="2464609" cy="1643074"/>
          </a:xfrm>
          <a:prstGeom prst="rect">
            <a:avLst/>
          </a:prstGeom>
          <a:noFill/>
        </p:spPr>
      </p:pic>
      <p:pic>
        <p:nvPicPr>
          <p:cNvPr id="2052" name="Picture 4" descr="http://i.idnes.cz/07/114/cl/PKA1f6b59_profimedia_led_TET_ti0115915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14678" y="3429000"/>
            <a:ext cx="2266945" cy="1700209"/>
          </a:xfrm>
          <a:prstGeom prst="rect">
            <a:avLst/>
          </a:prstGeom>
          <a:noFill/>
        </p:spPr>
      </p:pic>
      <p:pic>
        <p:nvPicPr>
          <p:cNvPr id="2054" name="Picture 6" descr="http://www.lastura.cz/obr_original/voda_ii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1472" y="3571876"/>
            <a:ext cx="2143110" cy="1609714"/>
          </a:xfrm>
          <a:prstGeom prst="rect">
            <a:avLst/>
          </a:prstGeom>
          <a:noFill/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0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200"/>
                            </p:stCondLst>
                            <p:childTnLst>
                              <p:par>
                                <p:cTn id="11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700"/>
                            </p:stCondLst>
                            <p:childTnLst>
                              <p:par>
                                <p:cTn id="15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200"/>
                            </p:stCondLst>
                            <p:childTnLst>
                              <p:par>
                                <p:cTn id="23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700"/>
                            </p:stCondLst>
                            <p:childTnLst>
                              <p:par>
                                <p:cTn id="31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  <p:bldP spid="5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85720" y="1071546"/>
            <a:ext cx="61436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latin typeface="Book Antiqua" pitchFamily="18" charset="0"/>
              </a:rPr>
              <a:t>Na čem závisí skupenství vody? </a:t>
            </a:r>
            <a:endParaRPr lang="cs-CZ" sz="2400" b="1" dirty="0">
              <a:solidFill>
                <a:schemeClr val="accent1">
                  <a:lumMod val="50000"/>
                </a:schemeClr>
              </a:solidFill>
              <a:latin typeface="Book Antiqua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14348" y="1428736"/>
            <a:ext cx="44291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a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</a:rPr>
              <a:t>) na množství vody</a:t>
            </a:r>
            <a:endParaRPr lang="cs-CZ" sz="2400" dirty="0">
              <a:solidFill>
                <a:schemeClr val="accent1">
                  <a:lumMod val="75000"/>
                </a:schemeClr>
              </a:solidFill>
              <a:latin typeface="Book Antiqua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14348" y="1785926"/>
            <a:ext cx="44291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</a:rPr>
              <a:t>b) na teplotě</a:t>
            </a:r>
            <a:endParaRPr lang="cs-CZ" sz="2400" dirty="0">
              <a:solidFill>
                <a:schemeClr val="accent1">
                  <a:lumMod val="75000"/>
                </a:schemeClr>
              </a:solidFill>
              <a:latin typeface="Book Antiqua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14348" y="2143116"/>
            <a:ext cx="58579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</a:rPr>
              <a:t>c) na místě, kde se voda zrovna vyskytuje</a:t>
            </a:r>
            <a:endParaRPr lang="cs-CZ" sz="2400" dirty="0">
              <a:solidFill>
                <a:schemeClr val="accent1">
                  <a:lumMod val="75000"/>
                </a:schemeClr>
              </a:solidFill>
              <a:latin typeface="Book Antiqua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071538" y="3071810"/>
            <a:ext cx="61436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latin typeface="Book Antiqua" pitchFamily="18" charset="0"/>
              </a:rPr>
              <a:t>Při jaké teplotě se voda mění v led? </a:t>
            </a:r>
            <a:endParaRPr lang="cs-CZ" sz="2400" b="1" dirty="0">
              <a:solidFill>
                <a:schemeClr val="accent1">
                  <a:lumMod val="50000"/>
                </a:schemeClr>
              </a:solidFill>
              <a:latin typeface="Book Antiqua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785918" y="4143380"/>
            <a:ext cx="44291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</a:rPr>
              <a:t>c) při 0° C</a:t>
            </a:r>
            <a:endParaRPr lang="cs-CZ" sz="2400" dirty="0">
              <a:solidFill>
                <a:schemeClr val="accent1">
                  <a:lumMod val="75000"/>
                </a:schemeClr>
              </a:solidFill>
              <a:latin typeface="Book Antiqua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785918" y="3786190"/>
            <a:ext cx="44291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</a:rPr>
              <a:t>b) při – 50° C</a:t>
            </a:r>
            <a:endParaRPr lang="cs-CZ" sz="2400" dirty="0">
              <a:solidFill>
                <a:schemeClr val="accent1">
                  <a:lumMod val="75000"/>
                </a:schemeClr>
              </a:solidFill>
              <a:latin typeface="Book Antiqua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785918" y="3357562"/>
            <a:ext cx="44291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</a:rPr>
              <a:t>a) při 20° C </a:t>
            </a:r>
            <a:endParaRPr lang="cs-CZ" sz="2400" dirty="0">
              <a:solidFill>
                <a:schemeClr val="accent1">
                  <a:lumMod val="75000"/>
                </a:schemeClr>
              </a:solidFill>
              <a:latin typeface="Book Antiqua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714480" y="4714884"/>
            <a:ext cx="707236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latin typeface="Book Antiqua" pitchFamily="18" charset="0"/>
              </a:rPr>
              <a:t>Při jaké teplotě se voda nejrychleji mění v páru?</a:t>
            </a:r>
            <a:endParaRPr lang="cs-CZ" sz="2400" b="1" dirty="0">
              <a:solidFill>
                <a:schemeClr val="accent1">
                  <a:lumMod val="50000"/>
                </a:schemeClr>
              </a:solidFill>
              <a:latin typeface="Book Antiqua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500298" y="5857892"/>
            <a:ext cx="44291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</a:rPr>
              <a:t>c) při -5°C</a:t>
            </a:r>
            <a:endParaRPr lang="cs-CZ" sz="2400" dirty="0">
              <a:solidFill>
                <a:schemeClr val="accent1">
                  <a:lumMod val="75000"/>
                </a:schemeClr>
              </a:solidFill>
              <a:latin typeface="Book Antiqua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500298" y="5500702"/>
            <a:ext cx="44291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</a:rPr>
              <a:t>b) při 30 °C</a:t>
            </a:r>
            <a:endParaRPr lang="cs-CZ" sz="2400" dirty="0">
              <a:solidFill>
                <a:schemeClr val="accent1">
                  <a:lumMod val="75000"/>
                </a:schemeClr>
              </a:solidFill>
              <a:latin typeface="Book Antiqua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500298" y="5143512"/>
            <a:ext cx="44291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</a:rPr>
              <a:t>a) při 100 °C</a:t>
            </a:r>
            <a:endParaRPr lang="cs-CZ" sz="2400" dirty="0">
              <a:solidFill>
                <a:schemeClr val="accent1">
                  <a:lumMod val="75000"/>
                </a:schemeClr>
              </a:solidFill>
              <a:latin typeface="Book Antiqua" pitchFamily="18" charset="0"/>
            </a:endParaRPr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500"/>
                            </p:stCondLst>
                            <p:childTnLst>
                              <p:par>
                                <p:cTn id="1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000"/>
                            </p:stCondLst>
                            <p:childTnLst>
                              <p:par>
                                <p:cTn id="2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2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000"/>
                            </p:stCondLst>
                            <p:childTnLst>
                              <p:par>
                                <p:cTn id="4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500"/>
                            </p:stCondLst>
                            <p:childTnLst>
                              <p:par>
                                <p:cTn id="4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2000"/>
                            </p:stCondLst>
                            <p:childTnLst>
                              <p:par>
                                <p:cTn id="5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8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4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1000"/>
                            </p:stCondLst>
                            <p:childTnLst>
                              <p:par>
                                <p:cTn id="7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1500"/>
                            </p:stCondLst>
                            <p:childTnLst>
                              <p:par>
                                <p:cTn id="8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2000"/>
                            </p:stCondLst>
                            <p:childTnLst>
                              <p:par>
                                <p:cTn id="8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0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6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5" grpId="1"/>
      <p:bldP spid="6" grpId="0"/>
      <p:bldP spid="7" grpId="0"/>
      <p:bldP spid="7" grpId="1"/>
      <p:bldP spid="8" grpId="0"/>
      <p:bldP spid="9" grpId="0"/>
      <p:bldP spid="10" grpId="0"/>
      <p:bldP spid="10" grpId="1"/>
      <p:bldP spid="11" grpId="0"/>
      <p:bldP spid="11" grpId="1"/>
      <p:bldP spid="12" grpId="0"/>
      <p:bldP spid="13" grpId="0"/>
      <p:bldP spid="13" grpId="1"/>
      <p:bldP spid="14" grpId="0"/>
      <p:bldP spid="14" grpId="1"/>
      <p:bldP spid="1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57224" y="0"/>
            <a:ext cx="7467600" cy="1143000"/>
          </a:xfrm>
        </p:spPr>
        <p:txBody>
          <a:bodyPr>
            <a:normAutofit/>
          </a:bodyPr>
          <a:lstStyle/>
          <a:p>
            <a:pPr algn="ctr"/>
            <a:r>
              <a:rPr lang="cs-CZ" sz="44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 pitchFamily="18" charset="0"/>
              </a:rPr>
              <a:t>KDE JE VODY NEJVÍC?</a:t>
            </a:r>
            <a:endParaRPr lang="cs-CZ" sz="44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ook Antiqu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28596" y="1357298"/>
            <a:ext cx="7467600" cy="2214578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</a:rPr>
              <a:t>Na Zemi je nejvíce vody v mořích a v oceánech. </a:t>
            </a: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</a:rPr>
              <a:t>Mořská voda je označována jako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</a:rPr>
              <a:t>slaná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</a:rPr>
              <a:t> – má vysoký obsah rozpuštěné soli.</a:t>
            </a: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</a:rPr>
              <a:t>Mnohem méně je vody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</a:rPr>
              <a:t>sladké –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</a:rPr>
              <a:t>v řekách a jezerech.</a:t>
            </a:r>
          </a:p>
          <a:p>
            <a:endParaRPr lang="cs-CZ" dirty="0" smtClean="0"/>
          </a:p>
        </p:txBody>
      </p:sp>
      <p:pic>
        <p:nvPicPr>
          <p:cNvPr id="19458" name="Picture 2" descr="http://skveladovolena.com/wp-content/uploads/2012/08/mor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3571876"/>
            <a:ext cx="3524274" cy="2643206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19462" name="Picture 6" descr="http://www.bohousek.cz/images/200510071714_Sazava_u_Stvoridel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6248" y="3643314"/>
            <a:ext cx="3723472" cy="257176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1000"/>
                                        <p:tgtEl>
                                          <p:spTgt spid="194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0"/>
                            </p:stCondLst>
                            <p:childTnLst>
                              <p:par>
                                <p:cTn id="2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1000"/>
                                        <p:tgtEl>
                                          <p:spTgt spid="194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00034" y="428604"/>
            <a:ext cx="8143932" cy="6072230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</a:rPr>
              <a:t>Voda v mořích, jezerech a řekách se označuje jako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</a:rPr>
              <a:t>povrchová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</a:rPr>
              <a:t> – je přímo na zemském povrchu.</a:t>
            </a:r>
          </a:p>
          <a:p>
            <a:endParaRPr lang="cs-CZ" dirty="0" smtClean="0">
              <a:solidFill>
                <a:schemeClr val="accent1">
                  <a:lumMod val="75000"/>
                </a:schemeClr>
              </a:solidFill>
              <a:latin typeface="Book Antiqua" pitchFamily="18" charset="0"/>
            </a:endParaRP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</a:rPr>
              <a:t>Velké zásoby jsou pod zemským povrchem –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</a:rPr>
              <a:t>podzemní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</a:rPr>
              <a:t> voda. </a:t>
            </a:r>
          </a:p>
          <a:p>
            <a:endParaRPr lang="cs-CZ" dirty="0" smtClean="0">
              <a:solidFill>
                <a:schemeClr val="accent1">
                  <a:lumMod val="75000"/>
                </a:schemeClr>
              </a:solidFill>
              <a:latin typeface="Book Antiqua" pitchFamily="18" charset="0"/>
            </a:endParaRP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</a:rPr>
              <a:t>Podzemní voda je mnohem čistší než povrchová. Jak je to možné? </a:t>
            </a:r>
          </a:p>
          <a:p>
            <a:endParaRPr lang="cs-CZ" dirty="0" smtClean="0">
              <a:solidFill>
                <a:schemeClr val="accent1">
                  <a:lumMod val="75000"/>
                </a:schemeClr>
              </a:solidFill>
              <a:latin typeface="Book Antiqua" pitchFamily="18" charset="0"/>
            </a:endParaRP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</a:rPr>
              <a:t>Často se tedy užívá jako pitná voda. </a:t>
            </a:r>
          </a:p>
          <a:p>
            <a:endParaRPr lang="cs-CZ" dirty="0" smtClean="0">
              <a:solidFill>
                <a:schemeClr val="accent1">
                  <a:lumMod val="75000"/>
                </a:schemeClr>
              </a:solidFill>
              <a:latin typeface="Book Antiqua" pitchFamily="18" charset="0"/>
            </a:endParaRP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</a:rPr>
              <a:t>Na zemský povrch se dostává prostřednictvím pramenů. </a:t>
            </a:r>
          </a:p>
          <a:p>
            <a:endParaRPr lang="cs-CZ" dirty="0" smtClean="0">
              <a:solidFill>
                <a:schemeClr val="accent1">
                  <a:lumMod val="75000"/>
                </a:schemeClr>
              </a:solidFill>
              <a:latin typeface="Book Antiqua" pitchFamily="18" charset="0"/>
            </a:endParaRP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</a:rPr>
              <a:t>Ty se většinou nacházejí především v horách.</a:t>
            </a:r>
          </a:p>
          <a:p>
            <a:endParaRPr lang="cs-CZ" dirty="0" smtClean="0">
              <a:solidFill>
                <a:schemeClr val="accent1">
                  <a:lumMod val="75000"/>
                </a:schemeClr>
              </a:solidFill>
              <a:latin typeface="Book Antiqua" pitchFamily="18" charset="0"/>
            </a:endParaRP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</a:rPr>
              <a:t>Veškerá voda na Zemi se označuje jako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</a:rPr>
              <a:t>vodstvo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</a:rPr>
              <a:t> (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</a:rPr>
              <a:t>hydrosféra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</a:rPr>
              <a:t>).</a:t>
            </a:r>
          </a:p>
          <a:p>
            <a:endParaRPr lang="cs-CZ" dirty="0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0"/>
                            </p:stCondLst>
                            <p:childTnLst>
                              <p:par>
                                <p:cTn id="25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14348" y="-142900"/>
            <a:ext cx="7467600" cy="1143000"/>
          </a:xfrm>
        </p:spPr>
        <p:txBody>
          <a:bodyPr>
            <a:normAutofit/>
          </a:bodyPr>
          <a:lstStyle/>
          <a:p>
            <a:pPr algn="ctr"/>
            <a:r>
              <a:rPr lang="cs-CZ" sz="44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 pitchFamily="18" charset="0"/>
              </a:rPr>
              <a:t>OBĚH VODY V PŘÍRODĚ</a:t>
            </a:r>
            <a:endParaRPr lang="cs-CZ" sz="44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ook Antiqua" pitchFamily="18" charset="0"/>
            </a:endParaRPr>
          </a:p>
        </p:txBody>
      </p:sp>
      <p:pic>
        <p:nvPicPr>
          <p:cNvPr id="2253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57224" y="1214422"/>
            <a:ext cx="7215238" cy="531391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5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25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71472" y="0"/>
            <a:ext cx="7467600" cy="1143000"/>
          </a:xfrm>
        </p:spPr>
        <p:txBody>
          <a:bodyPr>
            <a:normAutofit/>
          </a:bodyPr>
          <a:lstStyle/>
          <a:p>
            <a:pPr algn="ctr"/>
            <a:r>
              <a:rPr lang="cs-CZ" sz="44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 pitchFamily="18" charset="0"/>
              </a:rPr>
              <a:t>ZNEČIŠŤOVÁNÍ VODY</a:t>
            </a:r>
            <a:endParaRPr lang="cs-CZ" sz="44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ook Antiqu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00034" y="1984248"/>
            <a:ext cx="7467600" cy="1944818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</a:rPr>
              <a:t>Znečištění pochází z lidských sídel, továren i z polí.</a:t>
            </a: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</a:rPr>
              <a:t>Šetřit a chránit vodu je velmi důležité!  </a:t>
            </a: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</a:rPr>
              <a:t>Díky oběhu vody se může náš šetrný vztah k vodě projevit v úplně jiné části světa.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42910" y="1285860"/>
            <a:ext cx="521497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</a:rPr>
              <a:t>Kdo znečišťuje vodu a jak?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Book Antiqua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00034" y="4357694"/>
            <a:ext cx="48577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Book Antiqua" pitchFamily="18" charset="0"/>
              </a:rPr>
              <a:t>VODA  ZNAMENÁ ŽIVOT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latin typeface="Book Antiqua" pitchFamily="18" charset="0"/>
            </a:endParaRPr>
          </a:p>
        </p:txBody>
      </p:sp>
      <p:pic>
        <p:nvPicPr>
          <p:cNvPr id="25602" name="Picture 2" descr="Soubor:Obvious water pollution.jpe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86446" y="3357562"/>
            <a:ext cx="2185262" cy="3286108"/>
          </a:xfrm>
          <a:prstGeom prst="rect">
            <a:avLst/>
          </a:prstGeom>
          <a:noFill/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"/>
                            </p:stCondLst>
                            <p:childTnLst>
                              <p:par>
                                <p:cTn id="30" presetID="1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2" dur="1000"/>
                                        <p:tgtEl>
                                          <p:spTgt spid="256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000"/>
                            </p:stCondLst>
                            <p:childTnLst>
                              <p:par>
                                <p:cTn id="34" presetID="5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770" decel="100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7" dur="770" decel="100000"/>
                                        <p:tgtEl>
                                          <p:spTgt spid="5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38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39" dur="77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40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41" dur="77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42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85786" y="0"/>
            <a:ext cx="7467600" cy="1143000"/>
          </a:xfrm>
        </p:spPr>
        <p:txBody>
          <a:bodyPr>
            <a:normAutofit/>
          </a:bodyPr>
          <a:lstStyle/>
          <a:p>
            <a:pPr algn="ctr"/>
            <a:r>
              <a:rPr lang="cs-CZ" sz="44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 pitchFamily="18" charset="0"/>
              </a:rPr>
              <a:t>VODA V LIDSKÉM TĚLE</a:t>
            </a:r>
            <a:endParaRPr lang="cs-CZ" sz="44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ook Antiqu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00034" y="1357298"/>
            <a:ext cx="7467600" cy="4873752"/>
          </a:xfrm>
        </p:spPr>
        <p:txBody>
          <a:bodyPr/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</a:rPr>
              <a:t>Voda je potřebná pro zajištění základních životních pochodů v těle lidském i živočišném. </a:t>
            </a:r>
          </a:p>
          <a:p>
            <a:endParaRPr lang="cs-CZ" dirty="0" smtClean="0">
              <a:solidFill>
                <a:schemeClr val="accent1">
                  <a:lumMod val="75000"/>
                </a:schemeClr>
              </a:solidFill>
              <a:latin typeface="Book Antiqua" pitchFamily="18" charset="0"/>
            </a:endParaRP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</a:rPr>
              <a:t>Voda tvoří dvě třetiny lidského těla.</a:t>
            </a:r>
          </a:p>
          <a:p>
            <a:endParaRPr lang="cs-CZ" dirty="0" smtClean="0">
              <a:solidFill>
                <a:schemeClr val="accent1">
                  <a:lumMod val="75000"/>
                </a:schemeClr>
              </a:solidFill>
              <a:latin typeface="Book Antiqua" pitchFamily="18" charset="0"/>
            </a:endParaRP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</a:rPr>
              <a:t>Pamatujme si, že pokud cítíme žízeň, je nutné se ihned napít, aby mohlo tělo správně pracovat!</a:t>
            </a:r>
          </a:p>
          <a:p>
            <a:endParaRPr lang="cs-CZ" dirty="0" smtClean="0">
              <a:solidFill>
                <a:schemeClr val="accent1">
                  <a:lumMod val="75000"/>
                </a:schemeClr>
              </a:solidFill>
              <a:latin typeface="Book Antiqua" pitchFamily="18" charset="0"/>
            </a:endParaRP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</a:rPr>
              <a:t>Ale pozor! Žízeň je signál, že tělo má již vody málo!! Proto je nutné pít i přesto, že pocit žízně zrovna nemáme. </a:t>
            </a:r>
          </a:p>
          <a:p>
            <a:endParaRPr lang="cs-CZ" dirty="0" smtClean="0">
              <a:solidFill>
                <a:schemeClr val="accent1">
                  <a:lumMod val="75000"/>
                </a:schemeClr>
              </a:solidFill>
              <a:latin typeface="Book Antiqua" pitchFamily="18" charset="0"/>
            </a:endParaRPr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54" presetClass="entr" presetSubtype="0" ac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54" presetClass="entr" presetSubtype="0" ac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000"/>
                            </p:stCondLst>
                            <p:childTnLst>
                              <p:par>
                                <p:cTn id="28" presetID="54" presetClass="entr" presetSubtype="0" ac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500"/>
                            </p:stCondLst>
                            <p:childTnLst>
                              <p:par>
                                <p:cTn id="36" presetID="54" presetClass="entr" presetSubtype="0" ac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428604"/>
            <a:ext cx="8258204" cy="1143000"/>
          </a:xfrm>
        </p:spPr>
        <p:txBody>
          <a:bodyPr>
            <a:noAutofit/>
          </a:bodyPr>
          <a:lstStyle/>
          <a:p>
            <a:pPr algn="ctr"/>
            <a:r>
              <a:rPr lang="cs-CZ" sz="44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 pitchFamily="18" charset="0"/>
              </a:rPr>
              <a:t>VODA JAKO MÍSTO PRO ŽIVOT</a:t>
            </a:r>
            <a:endParaRPr lang="cs-CZ" sz="44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ook Antiqu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1685924"/>
          </a:xfrm>
        </p:spPr>
        <p:txBody>
          <a:bodyPr/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</a:rPr>
              <a:t>Především moře a oceány jsou pro mnohé živočichy a rostliny životním prostředím.</a:t>
            </a: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</a:rPr>
              <a:t>Naopak tam, kde voda chybí - například v poušti -  stěží najdeme víc než pár odolných živočichů. </a:t>
            </a:r>
            <a:endParaRPr lang="cs-CZ" dirty="0">
              <a:solidFill>
                <a:schemeClr val="accent1">
                  <a:lumMod val="75000"/>
                </a:schemeClr>
              </a:solidFill>
              <a:latin typeface="Book Antiqua" pitchFamily="18" charset="0"/>
            </a:endParaRPr>
          </a:p>
        </p:txBody>
      </p:sp>
      <p:pic>
        <p:nvPicPr>
          <p:cNvPr id="23553" name="Picture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86380" y="3286124"/>
            <a:ext cx="2643206" cy="332515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3000"/>
                            </p:stCondLst>
                            <p:childTnLst>
                              <p:par>
                                <p:cTn id="19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35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35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355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35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71472" y="0"/>
            <a:ext cx="7467600" cy="1143000"/>
          </a:xfrm>
        </p:spPr>
        <p:txBody>
          <a:bodyPr>
            <a:normAutofit/>
          </a:bodyPr>
          <a:lstStyle/>
          <a:p>
            <a:pPr algn="ctr"/>
            <a:r>
              <a:rPr lang="cs-CZ" sz="44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 pitchFamily="18" charset="0"/>
              </a:rPr>
              <a:t>JAK SE ŽIJE BEZ VODY</a:t>
            </a:r>
            <a:endParaRPr lang="cs-CZ" sz="44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ook Antiqu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00034" y="1285860"/>
            <a:ext cx="7929618" cy="5214974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</a:rPr>
              <a:t>Pro nás, Evropany, je voda samozřejmostí.</a:t>
            </a: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</a:rPr>
              <a:t>V Africe nebo v Asii je voda vzácnost.</a:t>
            </a: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</a:rPr>
              <a:t>Mnoho afrických či asijských států leží v podnebí, kde téměř nikdy neprší.</a:t>
            </a: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</a:rPr>
              <a:t>Lidé jsou odkázáni na studny nebo řeky, které leží desítky kilometrů od jejich domova. </a:t>
            </a: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</a:rPr>
              <a:t>Většina lidí zde je chudá, proto musí chodit pro vodu pěšky. </a:t>
            </a: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</a:rPr>
              <a:t>Ráno posbírají veškeré nádoby a vyrazí pro často špinavou vodu. </a:t>
            </a: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</a:rPr>
              <a:t>Tuto vodu používají k pití a vaření. Na mytí a hygienu ji „neplýtvají“. </a:t>
            </a:r>
          </a:p>
          <a:p>
            <a:endParaRPr lang="cs-CZ" dirty="0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750"/>
                            </p:stCondLst>
                            <p:childTnLst>
                              <p:par>
                                <p:cTn id="12" presetID="3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800" decel="100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8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8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8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750"/>
                            </p:stCondLst>
                            <p:childTnLst>
                              <p:par>
                                <p:cTn id="21" presetID="3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800" decel="100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800" decel="100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800" decel="100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800" decel="100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3750"/>
                            </p:stCondLst>
                            <p:childTnLst>
                              <p:par>
                                <p:cTn id="30" presetID="3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800" decel="100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800" decel="100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800" decel="100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800" decel="100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4750"/>
                            </p:stCondLst>
                            <p:childTnLst>
                              <p:par>
                                <p:cTn id="39" presetID="3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800" decel="100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800" decel="100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800" decel="100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800" decel="100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5750"/>
                            </p:stCondLst>
                            <p:childTnLst>
                              <p:par>
                                <p:cTn id="48" presetID="3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800" decel="100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800" decel="100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800" decel="100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800" decel="100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6750"/>
                            </p:stCondLst>
                            <p:childTnLst>
                              <p:par>
                                <p:cTn id="57" presetID="3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800" decel="100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800" decel="100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800" decel="100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800" decel="100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7750"/>
                            </p:stCondLst>
                            <p:childTnLst>
                              <p:par>
                                <p:cTn id="66" presetID="3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800" decel="100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800" decel="100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800" decel="100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800" decel="100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0"/>
            <a:ext cx="7467600" cy="1143000"/>
          </a:xfrm>
        </p:spPr>
        <p:txBody>
          <a:bodyPr>
            <a:normAutofit/>
          </a:bodyPr>
          <a:lstStyle/>
          <a:p>
            <a:pPr algn="ctr"/>
            <a:r>
              <a:rPr lang="cs-CZ" sz="44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 pitchFamily="18" charset="0"/>
              </a:rPr>
              <a:t>OTÁZKY A ÚKOLY</a:t>
            </a:r>
            <a:endParaRPr lang="cs-CZ" sz="44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ook Antiqu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00034" y="1285860"/>
            <a:ext cx="8001056" cy="5214974"/>
          </a:xfrm>
        </p:spPr>
        <p:txBody>
          <a:bodyPr/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</a:rPr>
              <a:t>Jaké je složení vody?</a:t>
            </a: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</a:rPr>
              <a:t>V jakých skupenstvích se voda na Zemi vyskytuje?</a:t>
            </a: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</a:rPr>
              <a:t>Jak ovlivňuje skupenství vody teplota?</a:t>
            </a: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</a:rPr>
              <a:t>Kde je obsaženo největší množství vody?</a:t>
            </a: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</a:rPr>
              <a:t>Kterou vodu označujeme jako povrchovou a kterou jako podzemní?</a:t>
            </a: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</a:rPr>
              <a:t>Jak ovlivňuje voda život rostlin a živočichů?</a:t>
            </a: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</a:rPr>
              <a:t>Jak můžeme zabránit znečišťování vody?</a:t>
            </a: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</a:rPr>
              <a:t>Zkuste vysvětlit, proč a jak může mít znečištění vody v jedné části světa vliv na čistotu vody v jiných zemích světa.</a:t>
            </a:r>
          </a:p>
          <a:p>
            <a:endParaRPr lang="cs-CZ" dirty="0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71472" y="0"/>
            <a:ext cx="7467600" cy="1143000"/>
          </a:xfrm>
        </p:spPr>
        <p:txBody>
          <a:bodyPr>
            <a:normAutofit/>
          </a:bodyPr>
          <a:lstStyle/>
          <a:p>
            <a:pPr algn="ctr"/>
            <a:r>
              <a:rPr lang="cs-CZ" sz="44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 pitchFamily="18" charset="0"/>
              </a:rPr>
              <a:t>DOPLŇTE TEXT</a:t>
            </a:r>
            <a:endParaRPr lang="cs-CZ" sz="44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ook Antiqu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00034" y="1285860"/>
            <a:ext cx="8358246" cy="5214974"/>
          </a:xfrm>
        </p:spPr>
        <p:txBody>
          <a:bodyPr>
            <a:normAutofit fontScale="85000" lnSpcReduction="10000"/>
          </a:bodyPr>
          <a:lstStyle/>
          <a:p>
            <a:pPr>
              <a:lnSpc>
                <a:spcPct val="170000"/>
              </a:lnSpc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</a:rPr>
              <a:t>Voda se vypařuje z ___________________, pára stoupá a tvoří </a:t>
            </a:r>
            <a:b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</a:rPr>
            </a:b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</a:rPr>
              <a:t>se z ní ______________________. </a:t>
            </a:r>
          </a:p>
          <a:p>
            <a:pPr>
              <a:lnSpc>
                <a:spcPct val="170000"/>
              </a:lnSpc>
              <a:buNone/>
            </a:pPr>
            <a:endParaRPr lang="cs-CZ" dirty="0" smtClean="0">
              <a:solidFill>
                <a:schemeClr val="accent1">
                  <a:lumMod val="75000"/>
                </a:schemeClr>
              </a:solidFill>
              <a:latin typeface="Book Antiqua" pitchFamily="18" charset="0"/>
            </a:endParaRPr>
          </a:p>
          <a:p>
            <a:pPr>
              <a:lnSpc>
                <a:spcPct val="170000"/>
              </a:lnSpc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</a:rPr>
              <a:t>Ve výškách voda mění skupenství na kapalné či pevné a padá </a:t>
            </a:r>
            <a:b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</a:rPr>
            </a:b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</a:rPr>
              <a:t>k zemi v podobě _______________________ nebo _______________________. </a:t>
            </a:r>
          </a:p>
          <a:p>
            <a:pPr>
              <a:lnSpc>
                <a:spcPct val="170000"/>
              </a:lnSpc>
              <a:buNone/>
            </a:pPr>
            <a:endParaRPr lang="cs-CZ" dirty="0" smtClean="0">
              <a:solidFill>
                <a:schemeClr val="accent1">
                  <a:lumMod val="75000"/>
                </a:schemeClr>
              </a:solidFill>
              <a:latin typeface="Book Antiqua" pitchFamily="18" charset="0"/>
            </a:endParaRPr>
          </a:p>
          <a:p>
            <a:pPr>
              <a:lnSpc>
                <a:spcPct val="170000"/>
              </a:lnSpc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</a:rPr>
              <a:t>Tam se opět vypaří, část se _____________________ do půdy a zbývající část naplní __________________ a vrací se zpět do moře. </a:t>
            </a:r>
            <a:endParaRPr lang="cs-CZ" dirty="0">
              <a:solidFill>
                <a:schemeClr val="accent1">
                  <a:lumMod val="75000"/>
                </a:schemeClr>
              </a:solidFill>
              <a:latin typeface="Book Antiqua" pitchFamily="18" charset="0"/>
            </a:endParaRPr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228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78" decel="50000" autoRev="1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2910" y="142852"/>
            <a:ext cx="7467600" cy="1143000"/>
          </a:xfrm>
        </p:spPr>
        <p:txBody>
          <a:bodyPr>
            <a:normAutofit/>
          </a:bodyPr>
          <a:lstStyle/>
          <a:p>
            <a:pPr algn="ctr"/>
            <a:r>
              <a:rPr lang="cs-CZ" sz="44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 pitchFamily="18" charset="0"/>
              </a:rPr>
              <a:t>ODPOVĚZTE NA OTÁZKY</a:t>
            </a:r>
            <a:endParaRPr lang="cs-CZ" sz="44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ook Antiqu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28596" y="1571612"/>
            <a:ext cx="8115328" cy="4873752"/>
          </a:xfrm>
        </p:spPr>
        <p:txBody>
          <a:bodyPr/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</a:rPr>
              <a:t>Kroupy jsou jaké skupenství? _____________________</a:t>
            </a:r>
          </a:p>
          <a:p>
            <a:endParaRPr lang="cs-CZ" dirty="0" smtClean="0">
              <a:solidFill>
                <a:schemeClr val="accent1">
                  <a:lumMod val="75000"/>
                </a:schemeClr>
              </a:solidFill>
              <a:latin typeface="Book Antiqua" pitchFamily="18" charset="0"/>
            </a:endParaRP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</a:rPr>
              <a:t>Slaná voda se vyskytuje v: _______________________</a:t>
            </a:r>
          </a:p>
          <a:p>
            <a:endParaRPr lang="cs-CZ" dirty="0" smtClean="0">
              <a:solidFill>
                <a:schemeClr val="accent1">
                  <a:lumMod val="75000"/>
                </a:schemeClr>
              </a:solidFill>
              <a:latin typeface="Book Antiqua" pitchFamily="18" charset="0"/>
            </a:endParaRP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</a:rPr>
              <a:t>Sladká voda se vyskytuje v: ______________________</a:t>
            </a:r>
          </a:p>
          <a:p>
            <a:endParaRPr lang="cs-CZ" dirty="0" smtClean="0">
              <a:solidFill>
                <a:schemeClr val="accent1">
                  <a:lumMod val="75000"/>
                </a:schemeClr>
              </a:solidFill>
              <a:latin typeface="Book Antiqua" pitchFamily="18" charset="0"/>
            </a:endParaRP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</a:rPr>
              <a:t>Které je Zemi více: slané nebo sladké vody?</a:t>
            </a:r>
          </a:p>
          <a:p>
            <a:endParaRPr lang="cs-CZ" dirty="0" smtClean="0">
              <a:solidFill>
                <a:schemeClr val="accent1">
                  <a:lumMod val="75000"/>
                </a:schemeClr>
              </a:solidFill>
              <a:latin typeface="Book Antiqua" pitchFamily="18" charset="0"/>
            </a:endParaRP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</a:rPr>
              <a:t>Jaké znáte řeky: ______________________________</a:t>
            </a:r>
            <a:b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</a:rPr>
            </a:b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</a:rPr>
              <a:t>____________________________________________</a:t>
            </a:r>
          </a:p>
          <a:p>
            <a:endParaRPr lang="cs-CZ" dirty="0" smtClean="0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50" name="Picture 2" descr="http://www.its.caltech.edu/~atomic/snowcrystals/photos3/w040217a04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785926"/>
            <a:ext cx="2214579" cy="2079641"/>
          </a:xfrm>
          <a:prstGeom prst="rect">
            <a:avLst/>
          </a:prstGeom>
          <a:noFill/>
        </p:spPr>
      </p:pic>
      <p:pic>
        <p:nvPicPr>
          <p:cNvPr id="27652" name="Picture 4" descr="http://perlablogy.files.wordpress.com/2012/01/prilis_cisty_snih.jpg?w=300&amp;h=225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57818" y="500042"/>
            <a:ext cx="3143272" cy="2357454"/>
          </a:xfrm>
          <a:prstGeom prst="rect">
            <a:avLst/>
          </a:prstGeom>
          <a:noFill/>
        </p:spPr>
      </p:pic>
      <p:pic>
        <p:nvPicPr>
          <p:cNvPr id="27654" name="Picture 6" descr="http://fyzweb.cz/clanky/img/00102/kroupyvtrave2b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500562" y="4286256"/>
            <a:ext cx="3333750" cy="2171700"/>
          </a:xfrm>
          <a:prstGeom prst="rect">
            <a:avLst/>
          </a:prstGeom>
          <a:noFill/>
        </p:spPr>
      </p:pic>
      <p:pic>
        <p:nvPicPr>
          <p:cNvPr id="27656" name="Picture 8" descr="http://img.radio.cz/pictures/r/pocasi/jinovatka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42910" y="4357694"/>
            <a:ext cx="3214684" cy="2143124"/>
          </a:xfrm>
          <a:prstGeom prst="rect">
            <a:avLst/>
          </a:prstGeom>
          <a:noFill/>
        </p:spPr>
      </p:pic>
      <p:pic>
        <p:nvPicPr>
          <p:cNvPr id="27658" name="Picture 10" descr="http://nd01.jxs.cz/747/640/8efc3e9daf_49244147_o2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071802" y="571480"/>
            <a:ext cx="2071702" cy="3110520"/>
          </a:xfrm>
          <a:prstGeom prst="rect">
            <a:avLst/>
          </a:prstGeom>
          <a:noFill/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76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76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76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76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765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76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76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76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76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76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76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76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765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76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76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76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765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276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5000"/>
                            </p:stCondLst>
                            <p:childTnLst>
                              <p:par>
                                <p:cTn id="40" presetID="4" presetClass="exit" presetSubtype="16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box(in)">
                                      <p:cBhvr>
                                        <p:cTn id="41" dur="500"/>
                                        <p:tgtEl>
                                          <p:spTgt spid="276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5500"/>
                            </p:stCondLst>
                            <p:childTnLst>
                              <p:par>
                                <p:cTn id="44" presetID="4" presetClass="exit" presetSubtype="16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box(in)">
                                      <p:cBhvr>
                                        <p:cTn id="45" dur="500"/>
                                        <p:tgtEl>
                                          <p:spTgt spid="276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6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6000"/>
                            </p:stCondLst>
                            <p:childTnLst>
                              <p:par>
                                <p:cTn id="48" presetID="4" presetClass="exit" presetSubtype="16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box(in)">
                                      <p:cBhvr>
                                        <p:cTn id="49" dur="500"/>
                                        <p:tgtEl>
                                          <p:spTgt spid="276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6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6500"/>
                            </p:stCondLst>
                            <p:childTnLst>
                              <p:par>
                                <p:cTn id="52" presetID="4" presetClass="exit" presetSubtype="16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box(in)">
                                      <p:cBhvr>
                                        <p:cTn id="53" dur="500"/>
                                        <p:tgtEl>
                                          <p:spTgt spid="276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6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7000"/>
                            </p:stCondLst>
                            <p:childTnLst>
                              <p:par>
                                <p:cTn id="56" presetID="4" presetClass="exit" presetSubtype="16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box(in)">
                                      <p:cBhvr>
                                        <p:cTn id="57" dur="500"/>
                                        <p:tgtEl>
                                          <p:spTgt spid="276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6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500166" y="142852"/>
            <a:ext cx="5829312" cy="765868"/>
          </a:xfrm>
        </p:spPr>
        <p:txBody>
          <a:bodyPr>
            <a:normAutofit/>
          </a:bodyPr>
          <a:lstStyle/>
          <a:p>
            <a:pPr algn="ctr"/>
            <a:r>
              <a:rPr lang="cs-CZ" sz="44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 pitchFamily="18" charset="0"/>
              </a:rPr>
              <a:t>POUŽITÉ ZDROJE</a:t>
            </a:r>
            <a:endParaRPr lang="cs-CZ" sz="44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ook Antiqu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42910" y="836712"/>
            <a:ext cx="7467600" cy="6021288"/>
          </a:xfrm>
        </p:spPr>
        <p:txBody>
          <a:bodyPr>
            <a:normAutofit/>
          </a:bodyPr>
          <a:lstStyle/>
          <a:p>
            <a:r>
              <a:rPr lang="cs-CZ" sz="1000" dirty="0" smtClean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</a:rPr>
              <a:t>DANČÁK, M. </a:t>
            </a:r>
            <a:r>
              <a:rPr lang="cs-CZ" sz="1000" i="1" dirty="0" smtClean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</a:rPr>
              <a:t>Rozmanitost přírody</a:t>
            </a:r>
            <a:r>
              <a:rPr lang="cs-CZ" sz="1000" dirty="0" smtClean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</a:rPr>
              <a:t>. Olomouc: </a:t>
            </a:r>
            <a:r>
              <a:rPr lang="cs-CZ" sz="1000" dirty="0" err="1" smtClean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</a:rPr>
              <a:t>Prodos</a:t>
            </a:r>
            <a:r>
              <a:rPr lang="cs-CZ" sz="1000" dirty="0" smtClean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</a:rPr>
              <a:t>, 2010. Str. 6 – 10. ISBN 987-80-7230-227-7.</a:t>
            </a:r>
          </a:p>
          <a:p>
            <a:r>
              <a:rPr lang="cs-CZ" sz="800" dirty="0" smtClean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</a:rPr>
              <a:t>http://pe3km.mujblog.centrum.cz/</a:t>
            </a:r>
            <a:r>
              <a:rPr lang="cs-CZ" sz="800" dirty="0" err="1" smtClean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</a:rPr>
              <a:t>clanky</a:t>
            </a:r>
            <a:r>
              <a:rPr lang="cs-CZ" sz="800" dirty="0" smtClean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</a:rPr>
              <a:t>/</a:t>
            </a:r>
            <a:r>
              <a:rPr lang="cs-CZ" sz="800" dirty="0" err="1" smtClean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</a:rPr>
              <a:t>Bourky</a:t>
            </a:r>
            <a:r>
              <a:rPr lang="cs-CZ" sz="800" dirty="0" smtClean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</a:rPr>
              <a:t>-Jak-se-v-nich-</a:t>
            </a:r>
            <a:r>
              <a:rPr lang="cs-CZ" sz="800" dirty="0" err="1" smtClean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</a:rPr>
              <a:t>bezpecne</a:t>
            </a:r>
            <a:r>
              <a:rPr lang="cs-CZ" sz="800" dirty="0" smtClean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</a:rPr>
              <a:t>-chovat-53900.aspx</a:t>
            </a:r>
          </a:p>
          <a:p>
            <a:r>
              <a:rPr lang="cs-CZ" sz="800" dirty="0" smtClean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</a:rPr>
              <a:t>http://technet.idnes.cz/zima-na-prani-byla-draha-prvni-lednicka-stala-jako-dve-auta-p3i-/tec_technika.aspx?c=A071130_164512_tec_technika_pka</a:t>
            </a:r>
          </a:p>
          <a:p>
            <a:r>
              <a:rPr lang="cs-CZ" sz="800" dirty="0" smtClean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</a:rPr>
              <a:t>http://www.lastura.</a:t>
            </a:r>
            <a:r>
              <a:rPr lang="cs-CZ" sz="800" dirty="0" err="1" smtClean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</a:rPr>
              <a:t>cz</a:t>
            </a:r>
            <a:r>
              <a:rPr lang="cs-CZ" sz="800" dirty="0" smtClean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</a:rPr>
              <a:t>/</a:t>
            </a:r>
            <a:r>
              <a:rPr lang="cs-CZ" sz="800" dirty="0" err="1" smtClean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</a:rPr>
              <a:t>rejstrik</a:t>
            </a:r>
            <a:r>
              <a:rPr lang="cs-CZ" sz="800" dirty="0" smtClean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</a:rPr>
              <a:t>/voda_-_</a:t>
            </a:r>
            <a:r>
              <a:rPr lang="cs-CZ" sz="800" dirty="0" err="1" smtClean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</a:rPr>
              <a:t>uzasny</a:t>
            </a:r>
            <a:r>
              <a:rPr lang="cs-CZ" sz="800" dirty="0" smtClean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</a:rPr>
              <a:t>_rusky_film.</a:t>
            </a:r>
            <a:r>
              <a:rPr lang="cs-CZ" sz="800" dirty="0" err="1" smtClean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</a:rPr>
              <a:t>html</a:t>
            </a:r>
            <a:endParaRPr lang="cs-CZ" sz="800" dirty="0" smtClean="0">
              <a:solidFill>
                <a:schemeClr val="accent1">
                  <a:lumMod val="75000"/>
                </a:schemeClr>
              </a:solidFill>
              <a:latin typeface="Book Antiqua" pitchFamily="18" charset="0"/>
            </a:endParaRPr>
          </a:p>
          <a:p>
            <a:r>
              <a:rPr lang="cs-CZ" sz="800" dirty="0" smtClean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</a:rPr>
              <a:t>http://www.</a:t>
            </a:r>
            <a:r>
              <a:rPr lang="cs-CZ" sz="800" dirty="0" err="1" smtClean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</a:rPr>
              <a:t>bohousek.cz</a:t>
            </a:r>
            <a:r>
              <a:rPr lang="cs-CZ" sz="800" dirty="0" smtClean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</a:rPr>
              <a:t>/</a:t>
            </a:r>
            <a:r>
              <a:rPr lang="cs-CZ" sz="800" dirty="0" err="1" smtClean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</a:rPr>
              <a:t>clanek</a:t>
            </a:r>
            <a:r>
              <a:rPr lang="cs-CZ" sz="800" dirty="0" smtClean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</a:rPr>
              <a:t>-2005100702-</a:t>
            </a:r>
            <a:r>
              <a:rPr lang="cs-CZ" sz="800" dirty="0" err="1" smtClean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</a:rPr>
              <a:t>sazava</a:t>
            </a:r>
            <a:r>
              <a:rPr lang="cs-CZ" sz="800" dirty="0" smtClean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</a:rPr>
              <a:t>-</a:t>
            </a:r>
            <a:r>
              <a:rPr lang="cs-CZ" sz="800" dirty="0" err="1" smtClean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</a:rPr>
              <a:t>milovana</a:t>
            </a:r>
            <a:r>
              <a:rPr lang="cs-CZ" sz="800" dirty="0" smtClean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</a:rPr>
              <a:t>-nova-publikace-pro-ty-</a:t>
            </a:r>
            <a:r>
              <a:rPr lang="cs-CZ" sz="800" dirty="0" err="1" smtClean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</a:rPr>
              <a:t>kterym</a:t>
            </a:r>
            <a:r>
              <a:rPr lang="cs-CZ" sz="800" dirty="0" smtClean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</a:rPr>
              <a:t>-</a:t>
            </a:r>
            <a:r>
              <a:rPr lang="cs-CZ" sz="800" dirty="0" err="1" smtClean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</a:rPr>
              <a:t>ucarovala</a:t>
            </a:r>
            <a:r>
              <a:rPr lang="cs-CZ" sz="800" dirty="0" smtClean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</a:rPr>
              <a:t>-</a:t>
            </a:r>
            <a:r>
              <a:rPr lang="cs-CZ" sz="800" dirty="0" err="1" smtClean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</a:rPr>
              <a:t>bobri</a:t>
            </a:r>
            <a:r>
              <a:rPr lang="cs-CZ" sz="800" dirty="0" smtClean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</a:rPr>
              <a:t>-reka.</a:t>
            </a:r>
            <a:r>
              <a:rPr lang="cs-CZ" sz="800" dirty="0" err="1" smtClean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</a:rPr>
              <a:t>html</a:t>
            </a:r>
            <a:endParaRPr lang="cs-CZ" sz="800" dirty="0" smtClean="0">
              <a:solidFill>
                <a:schemeClr val="accent1">
                  <a:lumMod val="75000"/>
                </a:schemeClr>
              </a:solidFill>
              <a:latin typeface="Book Antiqua" pitchFamily="18" charset="0"/>
            </a:endParaRPr>
          </a:p>
          <a:p>
            <a:r>
              <a:rPr lang="cs-CZ" sz="800" dirty="0" smtClean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</a:rPr>
              <a:t>http://skveladovolena.com/dovolena-s-ubytovanim-u-more/</a:t>
            </a:r>
          </a:p>
          <a:p>
            <a:r>
              <a:rPr lang="cs-CZ" sz="800" dirty="0" smtClean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</a:rPr>
              <a:t>http://cs.wikipedia.org/wiki/Soubor:Obvious_water_pollution.jpeg</a:t>
            </a:r>
          </a:p>
          <a:p>
            <a:r>
              <a:rPr lang="cs-CZ" sz="800" dirty="0" smtClean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</a:rPr>
              <a:t>http://www.inspiruj.</a:t>
            </a:r>
            <a:r>
              <a:rPr lang="cs-CZ" sz="800" dirty="0" err="1" smtClean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</a:rPr>
              <a:t>cz</a:t>
            </a:r>
            <a:r>
              <a:rPr lang="cs-CZ" sz="800" dirty="0" smtClean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</a:rPr>
              <a:t>/</a:t>
            </a:r>
            <a:r>
              <a:rPr lang="cs-CZ" sz="800" dirty="0" err="1" smtClean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</a:rPr>
              <a:t>viewtopic.php</a:t>
            </a:r>
            <a:r>
              <a:rPr lang="cs-CZ" sz="800" dirty="0" smtClean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</a:rPr>
              <a:t>?f=33&amp;t=201</a:t>
            </a:r>
          </a:p>
          <a:p>
            <a:r>
              <a:rPr lang="cs-CZ" sz="800" dirty="0" smtClean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</a:rPr>
              <a:t>http://perlablogy.wordpress.com/2012/01/21/snih/</a:t>
            </a:r>
          </a:p>
          <a:p>
            <a:r>
              <a:rPr lang="cs-CZ" sz="800" dirty="0" smtClean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</a:rPr>
              <a:t>http://fyzweb.cz/clanky/index.php?id=102</a:t>
            </a:r>
          </a:p>
          <a:p>
            <a:r>
              <a:rPr lang="cs-CZ" sz="800" dirty="0" smtClean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</a:rPr>
              <a:t>http://www.</a:t>
            </a:r>
            <a:r>
              <a:rPr lang="cs-CZ" sz="800" dirty="0" err="1" smtClean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</a:rPr>
              <a:t>radio.cz</a:t>
            </a:r>
            <a:r>
              <a:rPr lang="cs-CZ" sz="800" dirty="0" smtClean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</a:rPr>
              <a:t>/</a:t>
            </a:r>
            <a:r>
              <a:rPr lang="cs-CZ" sz="800" dirty="0" err="1" smtClean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</a:rPr>
              <a:t>cz</a:t>
            </a:r>
            <a:r>
              <a:rPr lang="cs-CZ" sz="800" dirty="0" smtClean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</a:rPr>
              <a:t>/rubrika/toulky/toulky-po-regionech-2008-12-20</a:t>
            </a:r>
          </a:p>
          <a:p>
            <a:r>
              <a:rPr lang="cs-CZ" sz="800" dirty="0" smtClean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  <a:hlinkClick r:id="rId2"/>
              </a:rPr>
              <a:t>http://</a:t>
            </a:r>
            <a:r>
              <a:rPr lang="cs-CZ" sz="800" dirty="0" smtClean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  <a:hlinkClick r:id="rId2"/>
              </a:rPr>
              <a:t>jeremyho.blog.cz/0907/jak-vypada-rosa-v-trave</a:t>
            </a:r>
            <a:endParaRPr lang="cs-CZ" sz="800" dirty="0" smtClean="0">
              <a:solidFill>
                <a:schemeClr val="accent1">
                  <a:lumMod val="75000"/>
                </a:schemeClr>
              </a:solidFill>
              <a:latin typeface="Book Antiqua" pitchFamily="18" charset="0"/>
            </a:endParaRPr>
          </a:p>
          <a:p>
            <a:pPr marL="0" indent="0">
              <a:buNone/>
            </a:pPr>
            <a:r>
              <a:rPr lang="cs-CZ" sz="1000" dirty="0" smtClean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</a:rPr>
              <a:t>Adresy- URL:</a:t>
            </a:r>
          </a:p>
          <a:p>
            <a:pPr marL="0" indent="0">
              <a:buNone/>
            </a:pPr>
            <a:r>
              <a:rPr lang="cs-CZ" sz="1000" dirty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  <a:hlinkClick r:id="rId3"/>
              </a:rPr>
              <a:t>http://</a:t>
            </a:r>
            <a:r>
              <a:rPr lang="cs-CZ" sz="1000" dirty="0" smtClean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  <a:hlinkClick r:id="rId3"/>
              </a:rPr>
              <a:t>lh6.ggpht.com/O0Sq6H8yjK3vZzDvxhBvIfEFGBTEDwb81LNVmMc6jGRMbr1biz0KZ4tMZ5H3SH_hJ6TZwM4=s111</a:t>
            </a:r>
            <a:endParaRPr lang="cs-CZ" sz="1000" dirty="0" smtClean="0">
              <a:solidFill>
                <a:schemeClr val="accent1">
                  <a:lumMod val="75000"/>
                </a:schemeClr>
              </a:solidFill>
              <a:latin typeface="Book Antiqua" pitchFamily="18" charset="0"/>
            </a:endParaRPr>
          </a:p>
          <a:p>
            <a:pPr marL="0" indent="0">
              <a:buNone/>
            </a:pPr>
            <a:r>
              <a:rPr lang="cs-CZ" sz="1000" dirty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  <a:hlinkClick r:id="rId4"/>
              </a:rPr>
              <a:t>http://</a:t>
            </a:r>
            <a:r>
              <a:rPr lang="cs-CZ" sz="1000" dirty="0" smtClean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  <a:hlinkClick r:id="rId4"/>
              </a:rPr>
              <a:t>lh4.ggpht.com/SVFwJUPgpSzQl0Efxasurl-seT8j-s-V2delwrlCJ_3N-3cJ6E8nogTZnqz57rniHVnu=s113</a:t>
            </a:r>
            <a:endParaRPr lang="cs-CZ" sz="1000" dirty="0" smtClean="0">
              <a:solidFill>
                <a:schemeClr val="accent1">
                  <a:lumMod val="75000"/>
                </a:schemeClr>
              </a:solidFill>
              <a:latin typeface="Book Antiqua" pitchFamily="18" charset="0"/>
            </a:endParaRPr>
          </a:p>
          <a:p>
            <a:pPr marL="0" indent="0">
              <a:buNone/>
            </a:pPr>
            <a:r>
              <a:rPr lang="cs-CZ" sz="1000" dirty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  <a:hlinkClick r:id="rId5"/>
              </a:rPr>
              <a:t>http://</a:t>
            </a:r>
            <a:r>
              <a:rPr lang="cs-CZ" sz="1000" dirty="0" smtClean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  <a:hlinkClick r:id="rId5"/>
              </a:rPr>
              <a:t>lh4.ggpht.com/nYqtjXnAngfwTDITihkzd5xPeYY73olHSP2ObOR8tBgvqdgyJOjt-w9K7BKv4sF9kWLJhA=s113</a:t>
            </a:r>
            <a:endParaRPr lang="cs-CZ" sz="1000" dirty="0" smtClean="0">
              <a:solidFill>
                <a:schemeClr val="accent1">
                  <a:lumMod val="75000"/>
                </a:schemeClr>
              </a:solidFill>
              <a:latin typeface="Book Antiqua" pitchFamily="18" charset="0"/>
            </a:endParaRPr>
          </a:p>
          <a:p>
            <a:pPr marL="0" indent="0">
              <a:buNone/>
            </a:pPr>
            <a:r>
              <a:rPr lang="cs-CZ" sz="1000" dirty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  <a:hlinkClick r:id="rId6"/>
              </a:rPr>
              <a:t>http://lh3.ggpht.com/sonTim1fmFgIsRNXT6vxGE5Wn99NRatfTuOAF7enJ-1hrfq--</a:t>
            </a:r>
            <a:r>
              <a:rPr lang="cs-CZ" sz="1000" dirty="0" smtClean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  <a:hlinkClick r:id="rId6"/>
              </a:rPr>
              <a:t>wABS6ow2wW5uBW40jNA2U0=s128</a:t>
            </a:r>
            <a:endParaRPr lang="cs-CZ" sz="1000" dirty="0" smtClean="0">
              <a:solidFill>
                <a:schemeClr val="accent1">
                  <a:lumMod val="75000"/>
                </a:schemeClr>
              </a:solidFill>
              <a:latin typeface="Book Antiqua" pitchFamily="18" charset="0"/>
            </a:endParaRPr>
          </a:p>
          <a:p>
            <a:pPr marL="0" indent="0">
              <a:buNone/>
            </a:pPr>
            <a:r>
              <a:rPr lang="cs-CZ" sz="1000" dirty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  <a:hlinkClick r:id="rId7"/>
              </a:rPr>
              <a:t>http://</a:t>
            </a:r>
            <a:r>
              <a:rPr lang="cs-CZ" sz="1000" dirty="0" smtClean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  <a:hlinkClick r:id="rId7"/>
              </a:rPr>
              <a:t>lh6.ggpht.com/Pzx0o0MvWFKp6YO9W-kyBbbgT6ENTCRK9Vzh1QDdRRIytvotW_fyJP1MSf-lDj4RHEGrAw=s111</a:t>
            </a:r>
            <a:endParaRPr lang="cs-CZ" sz="1000" dirty="0" smtClean="0">
              <a:solidFill>
                <a:schemeClr val="accent1">
                  <a:lumMod val="75000"/>
                </a:schemeClr>
              </a:solidFill>
              <a:latin typeface="Book Antiqua" pitchFamily="18" charset="0"/>
            </a:endParaRPr>
          </a:p>
          <a:p>
            <a:pPr marL="0" indent="0">
              <a:buNone/>
            </a:pPr>
            <a:r>
              <a:rPr lang="cs-CZ" sz="1000" dirty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  <a:hlinkClick r:id="rId8"/>
              </a:rPr>
              <a:t>http://</a:t>
            </a:r>
            <a:r>
              <a:rPr lang="cs-CZ" sz="1000" dirty="0" smtClean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  <a:hlinkClick r:id="rId8"/>
              </a:rPr>
              <a:t>lh4.ggpht.com/ZyWKJ2ndHqOoJp6vJfsRKSEJySJutQVHjWydOzi62NEzshjvxQU10G_puozi7Eft8F_wTy4=s121</a:t>
            </a:r>
            <a:endParaRPr lang="cs-CZ" sz="1000" dirty="0" smtClean="0">
              <a:solidFill>
                <a:schemeClr val="accent1">
                  <a:lumMod val="75000"/>
                </a:schemeClr>
              </a:solidFill>
              <a:latin typeface="Book Antiqua" pitchFamily="18" charset="0"/>
            </a:endParaRPr>
          </a:p>
          <a:p>
            <a:pPr marL="0" indent="0">
              <a:buNone/>
            </a:pPr>
            <a:r>
              <a:rPr lang="cs-CZ" sz="1000" dirty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  <a:hlinkClick r:id="rId9"/>
              </a:rPr>
              <a:t>http://lh5.ggpht.com/_</a:t>
            </a:r>
            <a:r>
              <a:rPr lang="cs-CZ" sz="1000" dirty="0" smtClean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  <a:hlinkClick r:id="rId9"/>
              </a:rPr>
              <a:t>PfNd0pUUHTzhuo7176VOtjEfnEkPSbLLtxEZVH0o6uPGXwv7Mva8FG-yDRL0dQrRFmXMxo=s85</a:t>
            </a:r>
            <a:endParaRPr lang="cs-CZ" sz="1000" dirty="0" smtClean="0">
              <a:solidFill>
                <a:schemeClr val="accent1">
                  <a:lumMod val="75000"/>
                </a:schemeClr>
              </a:solidFill>
              <a:latin typeface="Book Antiqua" pitchFamily="18" charset="0"/>
            </a:endParaRPr>
          </a:p>
          <a:p>
            <a:pPr marL="0" indent="0">
              <a:buNone/>
            </a:pPr>
            <a:r>
              <a:rPr lang="cs-CZ" sz="1000" dirty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  <a:hlinkClick r:id="rId10"/>
              </a:rPr>
              <a:t>http://</a:t>
            </a:r>
            <a:r>
              <a:rPr lang="cs-CZ" sz="1000" dirty="0" smtClean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  <a:hlinkClick r:id="rId10"/>
              </a:rPr>
              <a:t>lh5.ggpht.com/d4TRPiS_U1rtKrDLWPyLKzIPfrTzgNbXiwIOk-KscLPZXsyK7nrXr5o05vXOd4A6qQTZ=s85</a:t>
            </a:r>
            <a:endParaRPr lang="cs-CZ" sz="1000" dirty="0" smtClean="0">
              <a:solidFill>
                <a:schemeClr val="accent1">
                  <a:lumMod val="75000"/>
                </a:schemeClr>
              </a:solidFill>
              <a:latin typeface="Book Antiqua" pitchFamily="18" charset="0"/>
            </a:endParaRPr>
          </a:p>
          <a:p>
            <a:pPr marL="0" indent="0">
              <a:buNone/>
            </a:pPr>
            <a:r>
              <a:rPr lang="cs-CZ" sz="1000" dirty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  <a:hlinkClick r:id="rId11"/>
              </a:rPr>
              <a:t>http://</a:t>
            </a:r>
            <a:r>
              <a:rPr lang="cs-CZ" sz="1000" dirty="0" smtClean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  <a:hlinkClick r:id="rId11"/>
              </a:rPr>
              <a:t>lh3.ggpht.com/XSbBGbM5e0ADRuvoMD3bT1I7vSsZDIdrV-CvIlTES12hSVEvseT16OZSnulwXHwl3-jBAg=s85</a:t>
            </a:r>
            <a:endParaRPr lang="cs-CZ" sz="1000" dirty="0" smtClean="0">
              <a:solidFill>
                <a:schemeClr val="accent1">
                  <a:lumMod val="75000"/>
                </a:schemeClr>
              </a:solidFill>
              <a:latin typeface="Book Antiqua" pitchFamily="18" charset="0"/>
            </a:endParaRPr>
          </a:p>
          <a:p>
            <a:pPr marL="0" indent="0">
              <a:buNone/>
            </a:pPr>
            <a:r>
              <a:rPr lang="cs-CZ" sz="1000" dirty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  <a:hlinkClick r:id="rId12"/>
              </a:rPr>
              <a:t>http://</a:t>
            </a:r>
            <a:r>
              <a:rPr lang="cs-CZ" sz="1000" dirty="0" smtClean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  <a:hlinkClick r:id="rId12"/>
              </a:rPr>
              <a:t>lh4.ggpht.com/EGq0gQK0kDbt9ZLr6HlCM1YKlPFT2L9id6xyun_CuDOn6D-xcMO_5vJXG_f97pmP0tKM=s91</a:t>
            </a:r>
            <a:endParaRPr lang="cs-CZ" sz="1000" dirty="0" smtClean="0">
              <a:solidFill>
                <a:schemeClr val="accent1">
                  <a:lumMod val="75000"/>
                </a:schemeClr>
              </a:solidFill>
              <a:latin typeface="Book Antiqua" pitchFamily="18" charset="0"/>
            </a:endParaRPr>
          </a:p>
          <a:p>
            <a:pPr marL="0" indent="0">
              <a:buNone/>
            </a:pPr>
            <a:r>
              <a:rPr lang="cs-CZ" sz="1000" dirty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  <a:hlinkClick r:id="rId13"/>
              </a:rPr>
              <a:t>http://lh6.ggpht.com/5A2WyRwvpHVURSJeEFe4oWOVD0HCbab5l0y9VanJuqYXdN0kGfNwyklMwp_mHGZL2-_</a:t>
            </a:r>
            <a:r>
              <a:rPr lang="cs-CZ" sz="1000" dirty="0" smtClean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  <a:hlinkClick r:id="rId13"/>
              </a:rPr>
              <a:t>Y2tQ=s85</a:t>
            </a:r>
            <a:endParaRPr lang="cs-CZ" sz="1000" dirty="0" smtClean="0">
              <a:solidFill>
                <a:schemeClr val="accent1">
                  <a:lumMod val="75000"/>
                </a:schemeClr>
              </a:solidFill>
              <a:latin typeface="Book Antiqua" pitchFamily="18" charset="0"/>
            </a:endParaRPr>
          </a:p>
          <a:p>
            <a:pPr marL="0" indent="0">
              <a:buNone/>
            </a:pPr>
            <a:r>
              <a:rPr lang="cs-CZ" sz="1000" dirty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</a:rPr>
              <a:t>http://lh4.ggpht.com/diblsKLn_lYP1Ndi7GohpwxBwtVseoSUYhwTL__3N6ulaY7E7ssDr-ee-IQdvUNfPwqLF4Y=s113</a:t>
            </a:r>
            <a:endParaRPr lang="cs-CZ" sz="1000" dirty="0" smtClean="0">
              <a:solidFill>
                <a:schemeClr val="accent1">
                  <a:lumMod val="75000"/>
                </a:schemeClr>
              </a:solidFill>
              <a:latin typeface="Book Antiqua" pitchFamily="18" charset="0"/>
            </a:endParaRPr>
          </a:p>
          <a:p>
            <a:pPr marL="0" indent="0">
              <a:buNone/>
            </a:pPr>
            <a:r>
              <a:rPr lang="cs-CZ" sz="1000" dirty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  <a:hlinkClick r:id="rId14"/>
              </a:rPr>
              <a:t>http://</a:t>
            </a:r>
            <a:r>
              <a:rPr lang="cs-CZ" sz="1000" dirty="0" smtClean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  <a:hlinkClick r:id="rId14"/>
              </a:rPr>
              <a:t>lh4.ggpht.com/33ha88fiQh0NuEjGuNUL_cw_rKw-ExIEwDMF2IPdRnNo-lxqLcT3bXwK0Z26dA46bmDZf4Q=s127</a:t>
            </a:r>
            <a:endParaRPr lang="cs-CZ" sz="1000" dirty="0" smtClean="0">
              <a:solidFill>
                <a:schemeClr val="accent1">
                  <a:lumMod val="75000"/>
                </a:schemeClr>
              </a:solidFill>
              <a:latin typeface="Book Antiqua" pitchFamily="18" charset="0"/>
            </a:endParaRPr>
          </a:p>
          <a:p>
            <a:pPr marL="0" indent="0">
              <a:buNone/>
            </a:pPr>
            <a:r>
              <a:rPr lang="cs-CZ" sz="100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</a:rPr>
              <a:t>http://lh4.ggpht.com/z4ZFeqJZEPVMzyGDcxs99kLseWcVzvkiWC8pqYos-84dQJyASfnFDb-f1uUbRZ4xeCL5EG4=s130</a:t>
            </a:r>
            <a:endParaRPr lang="cs-CZ" sz="1000" dirty="0" smtClean="0">
              <a:solidFill>
                <a:schemeClr val="accent1">
                  <a:lumMod val="75000"/>
                </a:schemeClr>
              </a:solidFill>
              <a:latin typeface="Book Antiqua" pitchFamily="18" charset="0"/>
            </a:endParaRPr>
          </a:p>
          <a:p>
            <a:pPr marL="0" indent="0">
              <a:buNone/>
            </a:pPr>
            <a:endParaRPr lang="cs-CZ" sz="1600" dirty="0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500"/>
                            </p:stCondLst>
                            <p:childTnLst>
                              <p:par>
                                <p:cTn id="1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500"/>
                            </p:stCondLst>
                            <p:childTnLst>
                              <p:par>
                                <p:cTn id="2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3000"/>
                            </p:stCondLst>
                            <p:childTnLst>
                              <p:par>
                                <p:cTn id="3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3500"/>
                            </p:stCondLst>
                            <p:childTnLst>
                              <p:par>
                                <p:cTn id="3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4000"/>
                            </p:stCondLst>
                            <p:childTnLst>
                              <p:par>
                                <p:cTn id="4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4500"/>
                            </p:stCondLst>
                            <p:childTnLst>
                              <p:par>
                                <p:cTn id="4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5000"/>
                            </p:stCondLst>
                            <p:childTnLst>
                              <p:par>
                                <p:cTn id="5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5500"/>
                            </p:stCondLst>
                            <p:childTnLst>
                              <p:par>
                                <p:cTn id="5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6000"/>
                            </p:stCondLst>
                            <p:childTnLst>
                              <p:par>
                                <p:cTn id="6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85786" y="0"/>
            <a:ext cx="7467600" cy="1143000"/>
          </a:xfrm>
        </p:spPr>
        <p:txBody>
          <a:bodyPr>
            <a:normAutofit/>
          </a:bodyPr>
          <a:lstStyle/>
          <a:p>
            <a:pPr algn="ctr"/>
            <a:r>
              <a:rPr lang="cs-CZ" sz="44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 pitchFamily="18" charset="0"/>
              </a:rPr>
              <a:t>Metodika</a:t>
            </a:r>
            <a:endParaRPr lang="cs-CZ" sz="44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ook Antiqu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8258204" cy="4873752"/>
          </a:xfrm>
        </p:spPr>
        <p:txBody>
          <a:bodyPr/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</a:rPr>
              <a:t>S žáky probereme téma „Voda na Zemi“.</a:t>
            </a: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</a:rPr>
              <a:t>Na snímku 6 žáci zodpoví kontrolní otázky.</a:t>
            </a: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</a:rPr>
              <a:t>Na snímku 14 žáci zodpoví shrnující otázky. </a:t>
            </a: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Book Antiqua" pitchFamily="18" charset="0"/>
              </a:rPr>
              <a:t>Na snímcích 15 a 16 plní úkoly, které slouží k upevnění učiva.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500"/>
                            </p:stCondLst>
                            <p:childTnLst>
                              <p:par>
                                <p:cTn id="23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000"/>
                            </p:stCondLst>
                            <p:childTnLst>
                              <p:par>
                                <p:cTn id="30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280</TotalTime>
  <Words>859</Words>
  <Application>Microsoft Office PowerPoint</Application>
  <PresentationFormat>Předvádění na obrazovce (4:3)</PresentationFormat>
  <Paragraphs>148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Arkýř</vt:lpstr>
      <vt:lpstr>Prezentace aplikace PowerPoint</vt:lpstr>
      <vt:lpstr>VODA</vt:lpstr>
      <vt:lpstr>Voda je všude na zemi</vt:lpstr>
      <vt:lpstr>VODA ZNAMENÁ ŽIVOT</vt:lpstr>
      <vt:lpstr>VODNÍ SKUPENSTVÍ</vt:lpstr>
      <vt:lpstr>Prezentace aplikace PowerPoint</vt:lpstr>
      <vt:lpstr>KDE JE VODY NEJVÍC?</vt:lpstr>
      <vt:lpstr>Prezentace aplikace PowerPoint</vt:lpstr>
      <vt:lpstr>OBĚH VODY V PŘÍRODĚ</vt:lpstr>
      <vt:lpstr>ZNEČIŠŤOVÁNÍ VODY</vt:lpstr>
      <vt:lpstr>VODA V LIDSKÉM TĚLE</vt:lpstr>
      <vt:lpstr>VODA JAKO MÍSTO PRO ŽIVOT</vt:lpstr>
      <vt:lpstr>JAK SE ŽIJE BEZ VODY</vt:lpstr>
      <vt:lpstr>OTÁZKY A ÚKOLY</vt:lpstr>
      <vt:lpstr>DOPLŇTE TEXT</vt:lpstr>
      <vt:lpstr>ODPOVĚZTE NA OTÁZKY</vt:lpstr>
      <vt:lpstr>Prezentace aplikace PowerPoint</vt:lpstr>
      <vt:lpstr>POUŽITÉ ZDROJE</vt:lpstr>
      <vt:lpstr>Metodika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VODA</dc:title>
  <cp:lastModifiedBy>User</cp:lastModifiedBy>
  <cp:revision>52</cp:revision>
  <dcterms:modified xsi:type="dcterms:W3CDTF">2012-11-04T16:38:04Z</dcterms:modified>
</cp:coreProperties>
</file>