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9" r:id="rId2"/>
    <p:sldId id="256" r:id="rId3"/>
    <p:sldId id="257" r:id="rId4"/>
    <p:sldId id="259" r:id="rId5"/>
    <p:sldId id="261" r:id="rId6"/>
    <p:sldId id="262" r:id="rId7"/>
    <p:sldId id="260" r:id="rId8"/>
    <p:sldId id="263" r:id="rId9"/>
    <p:sldId id="264" r:id="rId10"/>
    <p:sldId id="265" r:id="rId11"/>
    <p:sldId id="266" r:id="rId12"/>
    <p:sldId id="267" r:id="rId13"/>
    <p:sldId id="258" r:id="rId14"/>
    <p:sldId id="268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84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B84BFA7A-D518-4744-8AE6-D6F1BDE581B7}" type="datetimeFigureOut">
              <a:rPr lang="cs-CZ" smtClean="0"/>
              <a:pPr/>
              <a:t>4.11.2012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D067690F-09DC-4824-B08D-19D7845739E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cover dir="r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84BFA7A-D518-4744-8AE6-D6F1BDE581B7}" type="datetimeFigureOut">
              <a:rPr lang="cs-CZ" smtClean="0"/>
              <a:pPr/>
              <a:t>4.11.2012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067690F-09DC-4824-B08D-19D7845739E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>
    <p:cover dir="r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B84BFA7A-D518-4744-8AE6-D6F1BDE581B7}" type="datetimeFigureOut">
              <a:rPr lang="cs-CZ" smtClean="0"/>
              <a:pPr/>
              <a:t>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D067690F-09DC-4824-B08D-19D7845739E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cover dir="r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BFA7A-D518-4744-8AE6-D6F1BDE581B7}" type="datetimeFigureOut">
              <a:rPr lang="cs-CZ" smtClean="0"/>
              <a:pPr/>
              <a:t>4.11.2012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7690F-09DC-4824-B08D-19D7845739E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cover dir="r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BFA7A-D518-4744-8AE6-D6F1BDE581B7}" type="datetimeFigureOut">
              <a:rPr lang="cs-CZ" smtClean="0"/>
              <a:pPr/>
              <a:t>4.11.2012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7690F-09DC-4824-B08D-19D7845739E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>
    <p:cover dir="r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84BFA7A-D518-4744-8AE6-D6F1BDE581B7}" type="datetimeFigureOut">
              <a:rPr lang="cs-CZ" smtClean="0"/>
              <a:pPr/>
              <a:t>4.11.2012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067690F-09DC-4824-B08D-19D7845739E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>
    <p:cover dir="r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BFA7A-D518-4744-8AE6-D6F1BDE581B7}" type="datetimeFigureOut">
              <a:rPr lang="cs-CZ" smtClean="0"/>
              <a:pPr/>
              <a:t>4.11.2012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7690F-09DC-4824-B08D-19D7845739E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over dir="r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84BFA7A-D518-4744-8AE6-D6F1BDE581B7}" type="datetimeFigureOut">
              <a:rPr lang="cs-CZ" smtClean="0"/>
              <a:pPr/>
              <a:t>4.11.2012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067690F-09DC-4824-B08D-19D7845739E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cover dir="r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84BFA7A-D518-4744-8AE6-D6F1BDE581B7}" type="datetimeFigureOut">
              <a:rPr lang="cs-CZ" smtClean="0"/>
              <a:pPr/>
              <a:t>4.11.2012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067690F-09DC-4824-B08D-19D7845739E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>
    <p:cover dir="r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BFA7A-D518-4744-8AE6-D6F1BDE581B7}" type="datetimeFigureOut">
              <a:rPr lang="cs-CZ" smtClean="0"/>
              <a:pPr/>
              <a:t>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7690F-09DC-4824-B08D-19D7845739E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over dir="r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BFA7A-D518-4744-8AE6-D6F1BDE581B7}" type="datetimeFigureOut">
              <a:rPr lang="cs-CZ" smtClean="0"/>
              <a:pPr/>
              <a:t>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7690F-09DC-4824-B08D-19D7845739E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over dir="r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84BFA7A-D518-4744-8AE6-D6F1BDE581B7}" type="datetimeFigureOut">
              <a:rPr lang="cs-CZ" smtClean="0"/>
              <a:pPr/>
              <a:t>4.11.2012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D067690F-09DC-4824-B08D-19D7845739E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cover dir="ru"/>
  </p:transition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hyperlink" Target="//upload.wikimedia.org/wikipedia/commons/c/cb/Graphical_scale.gif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lh5.ggpht.com/Nf6BeiVd2XILypscYBaBmiL9AOa_MWZmAH6XnCJPwmA8KM_NmP5uJ-SPtwr6wG8jBWA4NbE=s170" TargetMode="External"/><Relationship Id="rId2" Type="http://schemas.openxmlformats.org/officeDocument/2006/relationships/hyperlink" Target="http://cs.wikipedia.org/wiki/Soubor:Graphical_scale.gif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lh4.ggpht.com/CPBaah81bSrM_CdKBDo_NLtfnK0jY5-YrouJncBgMtAONOMukvQGP8O0Pt_ZL5ZC93fNi5Y=s170" TargetMode="Externa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214546" y="2428868"/>
            <a:ext cx="6172200" cy="1371600"/>
          </a:xfrm>
        </p:spPr>
        <p:txBody>
          <a:bodyPr>
            <a:noAutofit/>
          </a:bodyPr>
          <a:lstStyle/>
          <a:p>
            <a:r>
              <a:rPr lang="cs-CZ" sz="1600" b="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Název školy:  </a:t>
            </a:r>
            <a:r>
              <a:rPr lang="cs-CZ" sz="16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ZŠ </a:t>
            </a:r>
            <a:r>
              <a:rPr lang="cs-CZ" sz="1600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Štětí</a:t>
            </a:r>
            <a:r>
              <a:rPr lang="cs-CZ" sz="16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, Ostrovní 300</a:t>
            </a:r>
          </a:p>
          <a:p>
            <a:r>
              <a:rPr lang="cs-CZ" sz="1600" b="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Autor:  </a:t>
            </a:r>
            <a:r>
              <a:rPr lang="cs-CZ" sz="16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Mgr. Nela Šulcová</a:t>
            </a:r>
          </a:p>
          <a:p>
            <a:r>
              <a:rPr lang="cs-CZ" sz="1600" b="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Název materiálu: </a:t>
            </a:r>
            <a:r>
              <a:rPr lang="cs-CZ" sz="16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VY_32_INOVACE_ CAJS.4.A.04_mapy</a:t>
            </a:r>
          </a:p>
          <a:p>
            <a:r>
              <a:rPr lang="cs-CZ" sz="1600" b="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Název: </a:t>
            </a:r>
            <a:r>
              <a:rPr lang="cs-CZ" sz="16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Mapy – 2. část</a:t>
            </a:r>
          </a:p>
          <a:p>
            <a:r>
              <a:rPr lang="cs-CZ" sz="1600" b="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Číslo operačního programu: </a:t>
            </a:r>
            <a:r>
              <a:rPr lang="cs-CZ" sz="16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CZ.1.07/1.4.00/21.1693</a:t>
            </a:r>
          </a:p>
          <a:p>
            <a:r>
              <a:rPr lang="cs-CZ" sz="1600" b="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Název projektu: </a:t>
            </a:r>
            <a:r>
              <a:rPr lang="cs-CZ" sz="16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PRIMA ŠKOLA</a:t>
            </a:r>
          </a:p>
          <a:p>
            <a:endParaRPr lang="cs-CZ" sz="1600" b="0" dirty="0" smtClean="0">
              <a:solidFill>
                <a:schemeClr val="accent3">
                  <a:lumMod val="60000"/>
                  <a:lumOff val="40000"/>
                </a:schemeClr>
              </a:solidFill>
              <a:latin typeface="Bookman Old Style" pitchFamily="18" charset="0"/>
            </a:endParaRPr>
          </a:p>
          <a:p>
            <a:r>
              <a:rPr lang="cs-CZ" sz="1600" b="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Anotace: Materiál je určen pro žáky 4. ročníku, slouží k přírodovědnému učivu.</a:t>
            </a:r>
          </a:p>
          <a:p>
            <a:r>
              <a:rPr lang="cs-CZ" sz="1600" b="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Datum: 18. 09. 2012</a:t>
            </a:r>
          </a:p>
          <a:p>
            <a:r>
              <a:rPr lang="cs-CZ" sz="1600" b="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Ročník: čtvrtý</a:t>
            </a:r>
          </a:p>
          <a:p>
            <a:r>
              <a:rPr lang="cs-CZ" sz="1600" b="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Vzdělávací oblast: Člověk a jeho svět</a:t>
            </a:r>
          </a:p>
          <a:p>
            <a:endParaRPr lang="cs-CZ" sz="1400" dirty="0">
              <a:latin typeface="Bookman Old Style" pitchFamily="18" charset="0"/>
            </a:endParaRPr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 cstate="print"/>
          <a:srcRect l="5929" t="15432" r="20356" b="28395"/>
          <a:stretch>
            <a:fillRect/>
          </a:stretch>
        </p:blipFill>
        <p:spPr bwMode="auto">
          <a:xfrm>
            <a:off x="2143108" y="1000108"/>
            <a:ext cx="1776416" cy="1300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3795" name="Picture 3"/>
          <p:cNvPicPr>
            <a:picLocks noChangeAspect="1" noChangeArrowheads="1"/>
          </p:cNvPicPr>
          <p:nvPr/>
        </p:nvPicPr>
        <p:blipFill>
          <a:blip r:embed="rId3" cstate="print"/>
          <a:srcRect t="15561" b="42347"/>
          <a:stretch>
            <a:fillRect/>
          </a:stretch>
        </p:blipFill>
        <p:spPr bwMode="auto">
          <a:xfrm>
            <a:off x="3857620" y="1071546"/>
            <a:ext cx="4948670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4643438" y="500042"/>
            <a:ext cx="4143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VY_32_INOVACE_CAJS.4.A.04</a:t>
            </a:r>
            <a:endParaRPr lang="cs-CZ" dirty="0">
              <a:solidFill>
                <a:schemeClr val="accent3">
                  <a:lumMod val="60000"/>
                  <a:lumOff val="40000"/>
                </a:schemeClr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857752" y="2571744"/>
            <a:ext cx="3429024" cy="1537172"/>
          </a:xfrm>
        </p:spPr>
        <p:txBody>
          <a:bodyPr/>
          <a:lstStyle/>
          <a:p>
            <a:r>
              <a:rPr lang="cs-CZ" sz="80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MAPY</a:t>
            </a:r>
            <a:endParaRPr lang="cs-CZ" sz="80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pic>
        <p:nvPicPr>
          <p:cNvPr id="24578" name="Picture 2" descr="http://www.originalni-darek.info/wp-content/uploads/2011/05/originalni-knizka-pro-det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5984" y="4214794"/>
            <a:ext cx="2844706" cy="2643206"/>
          </a:xfrm>
          <a:prstGeom prst="rect">
            <a:avLst/>
          </a:prstGeom>
          <a:noFill/>
        </p:spPr>
      </p:pic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3" cstate="print"/>
          <a:srcRect l="4286" t="21784" r="5714" b="6638"/>
          <a:stretch>
            <a:fillRect/>
          </a:stretch>
        </p:blipFill>
        <p:spPr bwMode="auto">
          <a:xfrm>
            <a:off x="2143108" y="0"/>
            <a:ext cx="4435368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1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20" y="214290"/>
            <a:ext cx="9258336" cy="714396"/>
          </a:xfrm>
        </p:spPr>
        <p:txBody>
          <a:bodyPr>
            <a:noAutofit/>
          </a:bodyPr>
          <a:lstStyle/>
          <a:p>
            <a:r>
              <a:rPr lang="cs-CZ" sz="3400" b="1" cap="all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Mapy turistické a vlastivědné</a:t>
            </a:r>
            <a:endParaRPr lang="cs-CZ" sz="3400" b="1" cap="all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142984"/>
            <a:ext cx="8115328" cy="5330968"/>
          </a:xfrm>
        </p:spPr>
        <p:txBody>
          <a:bodyPr>
            <a:normAutofit lnSpcReduction="10000"/>
          </a:bodyPr>
          <a:lstStyle/>
          <a:p>
            <a:r>
              <a:rPr lang="cs-CZ" sz="26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každá mapa má název, který informuje o znázorňovaném místu nebo území</a:t>
            </a:r>
          </a:p>
          <a:p>
            <a:r>
              <a:rPr lang="cs-CZ" sz="26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podle názvu poznáme, k jakému účelu mapa slouží</a:t>
            </a:r>
          </a:p>
          <a:p>
            <a:r>
              <a:rPr lang="cs-CZ" sz="26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turisté obvykle používají </a:t>
            </a:r>
            <a:r>
              <a:rPr lang="cs-CZ" sz="26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mapy turistické</a:t>
            </a:r>
          </a:p>
          <a:p>
            <a:r>
              <a:rPr lang="cs-CZ" sz="26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motoristé obvykle používají </a:t>
            </a:r>
            <a:r>
              <a:rPr lang="cs-CZ" sz="26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automapy</a:t>
            </a:r>
          </a:p>
          <a:p>
            <a:r>
              <a:rPr lang="cs-CZ" sz="26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k vlastivědným účelům se používají </a:t>
            </a:r>
            <a:r>
              <a:rPr lang="cs-CZ" sz="26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mapy vlastivědné</a:t>
            </a:r>
            <a:r>
              <a:rPr lang="cs-CZ" sz="26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, najdeme v nich informace o městech, hradech, řekách, zámcích a dalších místech </a:t>
            </a:r>
          </a:p>
          <a:p>
            <a:r>
              <a:rPr lang="cs-CZ" sz="26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rozsáhlá území (státy, světadíly nebo celý svět) zobrazují obecně </a:t>
            </a:r>
            <a:r>
              <a:rPr lang="cs-CZ" sz="26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zeměpisné mapy </a:t>
            </a:r>
            <a:r>
              <a:rPr lang="cs-CZ" sz="26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- najdeme je ve školních atlasech</a:t>
            </a:r>
          </a:p>
          <a:p>
            <a:endParaRPr lang="cs-CZ" dirty="0"/>
          </a:p>
        </p:txBody>
      </p:sp>
    </p:spTree>
  </p:cSld>
  <p:clrMapOvr>
    <a:masterClrMapping/>
  </p:clrMapOvr>
  <p:transition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57422" y="357166"/>
            <a:ext cx="3786214" cy="785834"/>
          </a:xfrm>
        </p:spPr>
        <p:txBody>
          <a:bodyPr>
            <a:normAutofit/>
          </a:bodyPr>
          <a:lstStyle/>
          <a:p>
            <a:pPr algn="ctr"/>
            <a:r>
              <a:rPr lang="cs-CZ" sz="4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ČÁSTI MAPY</a:t>
            </a:r>
            <a:endParaRPr lang="cs-CZ" sz="40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pic>
        <p:nvPicPr>
          <p:cNvPr id="28674" name="Picture 2" descr="http://www.orinam.estranky.cz/img/picture/184/Schr%C3%A1nka01.jpg"/>
          <p:cNvPicPr>
            <a:picLocks noChangeAspect="1" noChangeArrowheads="1"/>
          </p:cNvPicPr>
          <p:nvPr/>
        </p:nvPicPr>
        <p:blipFill>
          <a:blip r:embed="rId2" cstate="print"/>
          <a:srcRect l="2508" r="4682" b="3760"/>
          <a:stretch>
            <a:fillRect/>
          </a:stretch>
        </p:blipFill>
        <p:spPr bwMode="auto">
          <a:xfrm>
            <a:off x="1643042" y="2928934"/>
            <a:ext cx="4786346" cy="3751461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785786" y="1214422"/>
            <a:ext cx="3143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1. Název mapy</a:t>
            </a:r>
            <a:endParaRPr lang="cs-CZ" sz="2800" b="1" dirty="0">
              <a:solidFill>
                <a:schemeClr val="accent3">
                  <a:lumMod val="60000"/>
                  <a:lumOff val="40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785786" y="1857364"/>
            <a:ext cx="6858048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2. Měřítko – </a:t>
            </a:r>
            <a:r>
              <a:rPr lang="cs-CZ" sz="28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informuje nás, kolikrát je zobrazované území zmenšováno</a:t>
            </a:r>
          </a:p>
          <a:p>
            <a:endParaRPr lang="cs-CZ" dirty="0"/>
          </a:p>
        </p:txBody>
      </p:sp>
    </p:spTree>
  </p:cSld>
  <p:clrMapOvr>
    <a:masterClrMapping/>
  </p:clrMapOvr>
  <p:transition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1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3" dur="1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4" dur="1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5" dur="1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1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0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cs-CZ" sz="4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ČÁSTI MAPY</a:t>
            </a:r>
            <a:endParaRPr lang="cs-CZ" sz="40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00034" y="1285860"/>
            <a:ext cx="8072494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3. Grafické měřítko </a:t>
            </a:r>
            <a:r>
              <a:rPr lang="cs-CZ" sz="28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– bývá uvedeno pod </a:t>
            </a:r>
            <a:br>
              <a:rPr lang="cs-CZ" sz="28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</a:br>
            <a:r>
              <a:rPr lang="cs-CZ" sz="28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číselným měřítkem, zjistíme jím vzdušnou vzdálenost nebo přímou vzdálenost dvou </a:t>
            </a:r>
            <a:br>
              <a:rPr lang="cs-CZ" sz="28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</a:br>
            <a:r>
              <a:rPr lang="cs-CZ" sz="28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bodů</a:t>
            </a:r>
          </a:p>
          <a:p>
            <a:endParaRPr lang="cs-CZ" dirty="0"/>
          </a:p>
        </p:txBody>
      </p:sp>
      <p:pic>
        <p:nvPicPr>
          <p:cNvPr id="6" name="Picture 4" descr="Soubor:Graphical scale.gif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3643314"/>
            <a:ext cx="7403552" cy="857256"/>
          </a:xfrm>
          <a:prstGeom prst="rect">
            <a:avLst/>
          </a:prstGeom>
          <a:noFill/>
        </p:spPr>
      </p:pic>
    </p:spTree>
  </p:cSld>
  <p:clrMapOvr>
    <a:masterClrMapping/>
  </p:clrMapOvr>
  <p:transition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9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142984"/>
            <a:ext cx="8531880" cy="350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1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1" dur="1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" dur="1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1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0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cs-CZ" sz="4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ČÁSTI MAPY</a:t>
            </a:r>
            <a:endParaRPr lang="cs-CZ" sz="40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57158" y="1357298"/>
            <a:ext cx="900118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4. Legenda </a:t>
            </a:r>
            <a:r>
              <a:rPr lang="cs-CZ" sz="28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– obsahuje všechny prvky </a:t>
            </a:r>
            <a:br>
              <a:rPr lang="cs-CZ" sz="28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</a:br>
            <a:r>
              <a:rPr lang="cs-CZ" sz="28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použité v mapě i s vysvětlením, co znázorňují</a:t>
            </a:r>
          </a:p>
          <a:p>
            <a:endParaRPr lang="cs-CZ" sz="2800" dirty="0" smtClean="0">
              <a:solidFill>
                <a:schemeClr val="accent3">
                  <a:lumMod val="60000"/>
                  <a:lumOff val="40000"/>
                </a:schemeClr>
              </a:solidFill>
              <a:latin typeface="Bookman Old Style" pitchFamily="18" charset="0"/>
            </a:endParaRPr>
          </a:p>
          <a:p>
            <a:pPr>
              <a:buFontTx/>
              <a:buChar char="-"/>
            </a:pPr>
            <a:r>
              <a:rPr lang="cs-CZ" sz="2800" dirty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z</a:t>
            </a:r>
            <a:r>
              <a:rPr lang="cs-CZ" sz="28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načky se umisťují tam, kde se ve skutečnosti označované objekty vyskytují</a:t>
            </a:r>
          </a:p>
          <a:p>
            <a:pPr>
              <a:buFontTx/>
              <a:buChar char="-"/>
            </a:pPr>
            <a:endParaRPr lang="cs-CZ" sz="2800" dirty="0" smtClean="0">
              <a:solidFill>
                <a:schemeClr val="accent3">
                  <a:lumMod val="60000"/>
                  <a:lumOff val="40000"/>
                </a:schemeClr>
              </a:solidFill>
              <a:latin typeface="Bookman Old Style" pitchFamily="18" charset="0"/>
            </a:endParaRPr>
          </a:p>
          <a:p>
            <a:pPr>
              <a:buFontTx/>
              <a:buChar char="-"/>
            </a:pPr>
            <a:r>
              <a:rPr lang="cs-CZ" sz="2800" dirty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 </a:t>
            </a:r>
            <a:r>
              <a:rPr lang="cs-CZ" sz="28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tvary značek jsou voleny tak, aby svým </a:t>
            </a:r>
            <a:br>
              <a:rPr lang="cs-CZ" sz="28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</a:br>
            <a:r>
              <a:rPr lang="cs-CZ" sz="28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vzhledem napovídaly jejich skutečný význam</a:t>
            </a:r>
          </a:p>
          <a:p>
            <a:pPr>
              <a:buFontTx/>
              <a:buChar char="-"/>
            </a:pPr>
            <a:endParaRPr lang="cs-CZ" sz="2800" dirty="0" smtClean="0">
              <a:solidFill>
                <a:schemeClr val="accent3">
                  <a:lumMod val="60000"/>
                  <a:lumOff val="40000"/>
                </a:schemeClr>
              </a:solidFill>
              <a:latin typeface="Bookman Old Style" pitchFamily="18" charset="0"/>
            </a:endParaRPr>
          </a:p>
          <a:p>
            <a:pPr>
              <a:buFontTx/>
              <a:buChar char="-"/>
            </a:pPr>
            <a:r>
              <a:rPr lang="cs-CZ" sz="2800" dirty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 </a:t>
            </a:r>
            <a:r>
              <a:rPr lang="cs-CZ" sz="28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značky jsou univerzální – používají se tedy na všech mapách</a:t>
            </a:r>
            <a:endParaRPr lang="cs-CZ" sz="2800" dirty="0">
              <a:solidFill>
                <a:schemeClr val="accent3">
                  <a:lumMod val="60000"/>
                  <a:lumOff val="40000"/>
                </a:schemeClr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71472" y="571480"/>
            <a:ext cx="7467600" cy="774720"/>
          </a:xfrm>
        </p:spPr>
        <p:txBody>
          <a:bodyPr>
            <a:normAutofit fontScale="90000"/>
          </a:bodyPr>
          <a:lstStyle/>
          <a:p>
            <a:pPr algn="ctr"/>
            <a:r>
              <a:rPr lang="cs-CZ" sz="4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PŘIŘAĎ LEGENDU KE SPRÁVNÉMU NÁZVU</a:t>
            </a:r>
            <a:endParaRPr lang="cs-CZ" sz="40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pic>
        <p:nvPicPr>
          <p:cNvPr id="3072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1500174"/>
            <a:ext cx="1971700" cy="641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2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0166" y="3357562"/>
            <a:ext cx="1578273" cy="712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26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85918" y="2285992"/>
            <a:ext cx="1167445" cy="85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27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85918" y="4286256"/>
            <a:ext cx="1247346" cy="712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28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71604" y="5214950"/>
            <a:ext cx="1841768" cy="7842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29" name="Picture 9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500166" y="6145231"/>
            <a:ext cx="1920516" cy="712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TextovéPole 11"/>
          <p:cNvSpPr txBox="1"/>
          <p:nvPr/>
        </p:nvSpPr>
        <p:spPr>
          <a:xfrm>
            <a:off x="5429256" y="3643314"/>
            <a:ext cx="3571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JEZERO, RYBNÍK</a:t>
            </a:r>
            <a:endParaRPr lang="cs-CZ" sz="2800" dirty="0">
              <a:solidFill>
                <a:schemeClr val="accent3">
                  <a:lumMod val="60000"/>
                  <a:lumOff val="40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858016" y="1500174"/>
            <a:ext cx="16430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BAŽINA</a:t>
            </a:r>
            <a:endParaRPr lang="cs-CZ" sz="2800" dirty="0">
              <a:solidFill>
                <a:schemeClr val="accent3">
                  <a:lumMod val="60000"/>
                  <a:lumOff val="40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786578" y="4143380"/>
            <a:ext cx="1928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JESKYNĚ</a:t>
            </a:r>
            <a:endParaRPr lang="cs-CZ" sz="2800" dirty="0">
              <a:solidFill>
                <a:schemeClr val="accent3">
                  <a:lumMod val="60000"/>
                  <a:lumOff val="40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429256" y="3143248"/>
            <a:ext cx="34290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STÁTNÍ HRANICE</a:t>
            </a:r>
            <a:endParaRPr lang="cs-CZ" sz="2800" dirty="0">
              <a:solidFill>
                <a:schemeClr val="accent3">
                  <a:lumMod val="60000"/>
                  <a:lumOff val="40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858016" y="2071678"/>
            <a:ext cx="1928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DÁLNICE</a:t>
            </a:r>
            <a:endParaRPr lang="cs-CZ" sz="2800" dirty="0">
              <a:solidFill>
                <a:schemeClr val="accent3">
                  <a:lumMod val="60000"/>
                  <a:lumOff val="40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6786578" y="2643182"/>
            <a:ext cx="20717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PROPAST</a:t>
            </a:r>
            <a:endParaRPr lang="cs-CZ" sz="2800" dirty="0">
              <a:solidFill>
                <a:schemeClr val="accent3">
                  <a:lumMod val="60000"/>
                  <a:lumOff val="40000"/>
                </a:schemeClr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307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307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000"/>
                            </p:stCondLst>
                            <p:childTnLst>
                              <p:par>
                                <p:cTn id="3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8000"/>
                            </p:stCondLst>
                            <p:childTnLst>
                              <p:par>
                                <p:cTn id="4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9000"/>
                            </p:stCondLst>
                            <p:childTnLst>
                              <p:par>
                                <p:cTn id="4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0"/>
                            </p:stCondLst>
                            <p:childTnLst>
                              <p:par>
                                <p:cTn id="5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1000"/>
                            </p:stCondLst>
                            <p:childTnLst>
                              <p:par>
                                <p:cTn id="5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2000"/>
                            </p:stCondLst>
                            <p:childTnLst>
                              <p:par>
                                <p:cTn id="6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0.00208 C -0.00104 0.00185 -0.00399 0.00509 -0.00416 0.00925 C -0.00451 0.01572 -0.00312 0.04602 0.00139 0.05458 C 0.00729 0.06545 0.01476 0.07447 0.02118 0.08464 C 0.02466 0.09019 0.03056 0.09204 0.03386 0.09806 C 0.04045 0.10985 0.04913 0.11933 0.05782 0.12812 C 0.0691 0.13968 0.07882 0.15448 0.09011 0.16582 C 0.0915 0.16905 0.09254 0.17252 0.09445 0.1753 C 0.09601 0.17784 0.09861 0.17877 0.1 0.18108 C 0.10382 0.18732 0.10643 0.19496 0.1099 0.20166 C 0.11129 0.20444 0.11181 0.20791 0.11268 0.21114 C 0.11372 0.21485 0.11545 0.22248 0.11545 0.22271 C 0.11372 0.23913 0.11042 0.24398 0.10278 0.25624 C 0.08455 0.28538 0.05591 0.28446 0.02952 0.28654 C 0.0099 0.28584 -0.00972 0.28584 -0.02934 0.28469 C -0.03802 0.28423 -0.04375 0.27613 -0.05191 0.27336 C -0.0533 0.27081 -0.05451 0.26804 -0.05625 0.26596 C -0.05798 0.26387 -0.06024 0.26272 -0.0618 0.2604 C -0.06649 0.25254 -0.06892 0.24144 -0.07031 0.23196 C -0.06857 0.20374 -0.0684 0.2049 -0.05468 0.18663 C -0.04913 0.17923 -0.05208 0.17738 -0.04357 0.17322 C -0.04253 0.17275 -0.02274 0.16952 -0.02239 0.16952 C -0.01319 0.16998 0.02361 0.17067 0.03941 0.17322 C 0.07709 0.17969 0.11285 0.19195 0.1507 0.19426 C 0.1625 0.19657 0.17205 0.19889 0.18316 0.20351 C 0.18577 0.20906 0.1875 0.21091 0.18733 0.21878 C 0.18698 0.23751 0.18681 0.25647 0.18455 0.27521 C 0.18212 0.29602 0.16528 0.30781 0.15347 0.31683 C 0.15 0.31961 0.14705 0.32354 0.14358 0.32632 C 0.12622 0.3395 0.1066 0.3395 0.08733 0.34135 C 0.04705 0.33672 0.00764 0.32793 -0.03229 0.32238 C -0.04305 0.321 -0.05382 0.31984 -0.06458 0.31868 C -0.06979 0.31799 -0.08003 0.31683 -0.08003 0.31707 C -0.08889 0.31429 -0.09809 0.31406 -0.10694 0.31128 C -0.11649 0.30828 -0.12899 0.30041 -0.13784 0.29417 C -0.14444 0.28122 -0.14253 0.28723 -0.14496 0.27729 C -0.14757 0.25647 -0.15955 0.23173 -0.16892 0.21485 C -0.17673 0.17877 -0.17465 0.1938 -0.17725 0.16952 C -0.17673 0.14824 -0.17951 0.12234 -0.1717 0.10176 C -0.17083 0.09944 -0.16857 0.09829 -0.16736 0.0962 C -0.16423 0.08996 -0.16319 0.08187 -0.15903 0.07724 C -0.14201 0.05897 -0.12691 0.0407 -0.10694 0.02821 C -0.09392 0.02012 -0.09218 0.01526 -0.07725 0.01318 C -0.07187 0.00809 -0.06736 0.00485 -0.06319 -0.00208 C -0.05312 -0.01897 -0.06302 -0.00925 -0.05052 -0.01897 C -0.04913 -0.02151 -0.04791 -0.02429 -0.04635 -0.0266 C -0.04462 -0.02937 -0.04218 -0.03122 -0.04062 -0.03423 C -0.03177 -0.04972 -0.02743 -0.06776 -0.02517 -0.08696 C -0.02604 -0.10014 -0.02569 -0.11355 -0.02795 -0.12674 C -0.02916 -0.13414 -0.03507 -0.13876 -0.03784 -0.14547 C -0.05555 -0.18941 -0.07569 -0.19265 -0.10694 -0.21716 C -0.11093 -0.2204 -0.11389 -0.22549 -0.11805 -0.22849 C -0.12343 -0.23243 -0.12951 -0.23428 -0.13507 -0.23775 C -0.14982 -0.24723 -0.16666 -0.26064 -0.17864 -0.27544 C -0.18212 -0.2796 -0.18524 -0.28446 -0.18854 -0.28886 C -0.19097 -0.29209 -0.19566 -0.29834 -0.19566 -0.29811 C -0.20191 -0.31522 -0.19982 -0.30805 -0.20243 -0.31892 C -0.20208 -0.32424 -0.20243 -0.32956 -0.20121 -0.33418 C -0.19896 -0.34158 -0.1835 -0.34274 -0.17864 -0.34343 C -0.16736 -0.34505 -0.15625 -0.34598 -0.14496 -0.34737 C -0.11007 -0.34667 -0.05712 -0.36309 -0.02239 -0.33233 C -0.01927 -0.32586 -0.01805 -0.32077 -0.01666 -0.31337 C -0.01718 -0.29903 -0.01718 -0.28446 -0.01805 -0.26989 C -0.01823 -0.26781 -0.01927 -0.26619 -0.01962 -0.26434 C -0.02309 -0.24237 -0.02048 -0.2278 -0.03923 -0.22271 C -0.04392 -0.22341 -0.04861 -0.22318 -0.0533 -0.22456 C -0.06458 -0.2278 -0.05399 -0.22826 -0.06319 -0.23219 C -0.06597 -0.23335 -0.06892 -0.23335 -0.0717 -0.23404 C -0.08177 -0.25208 -0.06892 -0.23173 -0.08298 -0.24561 C -0.09861 -0.26087 -0.08524 -0.25417 -0.09566 -0.25856 C -0.10104 -0.26411 -0.10364 -0.26642 -0.10833 -0.27359 C -0.11198 -0.27891 -0.11406 -0.2877 -0.11805 -0.29256 C -0.12066 -0.29556 -0.12309 -0.30019 -0.12656 -0.30019 C -0.13316 -0.30019 -0.13975 -0.30019 -0.14635 -0.30019 " pathEditMode="relative" rAng="0" ptsTypes="fffffffffffffffffffffffffffffffffffffffffffffffffffffffffffffffffffffffffA">
                                      <p:cBhvr>
                                        <p:cTn id="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00" y="-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4861 0.00069 -0.10329 0.01179 -0.15069 -0.00926 C -0.15659 -0.01735 -0.16441 -0.01689 -0.17048 -0.02429 C -0.17447 -0.02938 -0.18177 -0.03932 -0.18177 -0.03932 C -0.18454 -0.05088 -0.18107 -0.03909 -0.18732 -0.05088 C -0.1901 -0.05574 -0.19236 -0.0636 -0.19444 -0.06962 C -0.19947 -0.0828 -0.20208 -0.09714 -0.20711 -0.11055 C -0.20798 -0.11679 -0.20902 -0.12327 -0.20989 -0.12951 C -0.21041 -0.13252 -0.21128 -0.13877 -0.21128 -0.13877 C -0.21041 -0.14686 -0.20954 -0.15519 -0.2085 -0.16328 C -0.20816 -0.16629 -0.2085 -0.16999 -0.20711 -0.17253 C -0.18941 -0.20653 -0.15572 -0.22156 -0.12673 -0.22688 C -0.08819 -0.24237 -0.0026 -0.2359 0.01962 -0.23636 C 0.06146 -0.23798 0.10504 -0.2359 0.14636 -0.24376 C 0.15 -0.24584 0.15417 -0.247 0.15764 -0.24954 C 0.16875 -0.25787 0.15799 -0.25324 0.16893 -0.25694 C 0.17344 -0.26157 0.18004 -0.26527 0.18438 -0.27012 C 0.19254 -0.27938 0.1974 -0.28608 0.20556 -0.29441 C 0.20816 -0.30551 0.20087 -0.31129 0.19428 -0.31707 C 0.19063 -0.33141 0.17674 -0.33095 0.16754 -0.33395 C 0.15938 -0.33673 0.15191 -0.33951 0.14358 -0.34136 C 0.10695 -0.3402 0.07032 -0.33997 0.03368 -0.33766 C 0.0257 -0.33719 0.01858 -0.32771 0.01129 -0.32447 C 0.00434 -0.31568 0.01355 -0.32655 0 -0.31522 C -0.00642 -0.3099 0.00053 -0.31268 -0.00572 -0.30574 C -0.00868 -0.3025 -0.01267 -0.30135 -0.01562 -0.29834 C -0.02326 -0.29025 -0.02864 -0.27799 -0.03802 -0.27383 C -0.04184 -0.26735 -0.04409 -0.26157 -0.0493 -0.25694 C -0.05329 -0.24908 -0.05694 -0.24237 -0.06336 -0.23821 C -0.07031 -0.22526 -0.07586 -0.20791 -0.08593 -0.19889 C -0.0868 -0.19704 -0.08767 -0.19496 -0.08871 -0.19311 C -0.08958 -0.19173 -0.09097 -0.1908 -0.09166 -0.18941 C -0.09982 -0.17369 -0.08993 -0.18826 -0.09722 -0.17808 C -0.10538 -0.15125 -0.11562 -0.12535 -0.12534 -0.09968 C -0.12621 -0.09506 -0.12795 -0.09089 -0.12829 -0.08627 C -0.13003 -0.06222 -0.12691 -0.05204 -0.13385 -0.03377 C -0.13628 -0.01666 -0.14531 -0.00185 -0.15364 0.01133 C -0.15798 0.01803 -0.1585 0.0215 -0.16475 0.02451 C -0.17413 0.04209 -0.16128 0.01642 -0.16909 0.03769 C -0.17274 0.04764 -0.18159 0.06128 -0.19027 0.06383 C -0.19496 0.06521 -0.19965 0.06498 -0.20434 0.06568 C -0.21788 0.06429 -0.22934 0.06174 -0.24236 0.05827 C -0.24757 0.05573 -0.25329 0.05481 -0.25781 0.05064 C -0.26632 0.04301 -0.27586 0.03584 -0.28593 0.03353 C -0.29184 0.03006 -0.29687 0.0259 -0.30295 0.02266 C -0.30833 0.01133 -0.3026 0.02081 -0.30989 0.0148 C -0.32656 0.00185 -0.31388 0.00878 -0.32395 0.0037 C -0.33368 -0.00879 -0.32204 0.00416 -0.33524 -0.00394 C -0.34166 -0.00764 -0.34444 -0.01411 -0.35069 -0.01689 C -0.35225 -0.02336 -0.35486 -0.02568 -0.35642 -0.03215 C -0.35399 -0.04163 -0.35364 -0.03747 -0.36475 -0.03747 " pathEditMode="relative" ptsTypes="ffffffffffffffffffffffffffffffffffffffffffffffffffA">
                                      <p:cBhvr>
                                        <p:cTn id="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118 -0.00069 -0.02344 -0.00069 -0.03524 -0.00185 C -0.04201 -0.00254 -0.04809 -0.00833 -0.05486 -0.00948 C -0.06475 -0.0111 -0.07465 -0.01064 -0.08455 -0.01133 C -0.10243 -0.0148 -0.12014 -0.01804 -0.13802 -0.02058 C -0.16059 -0.02729 -0.18524 -0.02891 -0.2085 -0.03192 C -0.2184 -0.03122 -0.2283 -0.03145 -0.23802 -0.03007 C -0.24097 -0.0296 -0.24653 -0.02636 -0.24653 -0.02636 C -0.25208 -0.02151 -0.2533 -0.01804 -0.25486 -0.00948 C -0.25278 0.01388 -0.24739 0.02382 -0.23802 0.04302 C -0.23038 0.05851 -0.23715 0.04741 -0.22812 0.06753 C -0.22361 0.07747 -0.22291 0.0895 -0.21684 0.09759 C -0.20833 0.14246 -0.2151 0.17761 -0.22951 0.21577 C -0.23403 0.2278 -0.23628 0.24121 -0.2408 0.25324 C -0.24323 0.26966 -0.24635 0.28585 -0.2493 0.30203 C -0.25121 0.31198 -0.25139 0.321 -0.25486 0.33025 C -0.2566 0.34459 -0.2585 0.35615 -0.26475 0.36771 C -0.26614 0.3809 -0.26927 0.38992 -0.27048 0.40333 C -0.26944 0.45444 -0.27153 0.47456 -0.25781 0.51596 C -0.25764 0.51665 -0.25521 0.5266 -0.25486 0.52706 C -0.24913 0.53469 -0.24236 0.54024 -0.23663 0.54787 C -0.22864 0.55851 -0.22587 0.56845 -0.21406 0.57216 C -0.20364 0.58256 -0.19878 0.59043 -0.18594 0.59459 C -0.17778 0.60245 -0.16857 0.60314 -0.1592 0.60962 C -0.14757 0.61748 -0.13698 0.62373 -0.12396 0.6265 C -0.11979 0.63228 -0.11562 0.63714 -0.10989 0.63969 C -0.10191 0.64778 -0.09288 0.6568 -0.08732 0.6679 C -0.08941 0.68224 -0.09375 0.68154 -0.10416 0.68848 C -0.11753 0.69727 -0.13177 0.70328 -0.14653 0.70537 C -0.17951 0.70444 -0.20989 0.70907 -0.23802 0.68663 C -0.23941 0.68409 -0.24062 0.68131 -0.24219 0.67923 C -0.2434 0.67761 -0.24548 0.67715 -0.24653 0.6753 C -0.2493 0.66998 -0.24913 0.66281 -0.25069 0.65657 C -0.25121 0.65449 -0.25278 0.6531 -0.25347 0.65102 C -0.25642 0.64292 -0.25729 0.63321 -0.2592 0.62465 C -0.26163 0.61286 -0.26597 0.60222 -0.2691 0.59089 C -0.27153 0.56822 -0.27691 0.54602 -0.28021 0.52336 C -0.27934 0.51596 -0.27951 0.50786 -0.27743 0.50092 C -0.27587 0.49537 -0.27066 0.49561 -0.26753 0.49329 C -0.26215 0.48936 -0.25781 0.48289 -0.25208 0.48034 C -0.24653 0.4778 -0.24062 0.47757 -0.23524 0.47456 C -0.22864 0.47086 -0.22222 0.46647 -0.21545 0.46346 C -0.21094 0.4593 -0.20746 0.45421 -0.20278 0.45028 C -0.19739 0.43918 -0.19045 0.43062 -0.18594 0.41836 C -0.18333 0.40055 -0.18073 0.38344 -0.18732 0.36586 C -0.19097 0.34158 -0.18541 0.36887 -0.19305 0.35083 C -0.19444 0.34736 -0.1941 0.34274 -0.19583 0.3395 C -0.20121 0.32909 -0.20833 0.32447 -0.21545 0.31707 C -0.22465 0.30759 -0.23524 0.29741 -0.24653 0.29255 C -0.25486 0.28423 -0.26458 0.28353 -0.27465 0.28145 C -0.30642 0.26734 -0.33993 0.287 -0.37187 0.287 " pathEditMode="relative" ptsTypes="ffffffffffffffffffffffffffffffffffffffffffffffffffA">
                                      <p:cBhvr>
                                        <p:cTn id="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0173 0.00694 -0.00243 0.01272 -0.00555 0.01873 C -0.01093 0.04139 -0.00902 0.06984 -0.01128 0.09389 C -0.01302 0.1642 -0.01163 0.23612 -0.01684 0.30596 C -0.02013 0.28793 -0.02725 0.27336 -0.03368 0.25717 C -0.04079 0.23913 -0.04704 0.2204 -0.05486 0.20259 C -0.0585 0.17877 -0.05277 0.21068 -0.06198 0.18201 C -0.06354 0.17738 -0.06267 0.17137 -0.06475 0.16697 C -0.06875 0.15911 -0.06684 0.1635 -0.07031 0.15402 C -0.07222 0.14338 -0.07448 0.13344 -0.0802 0.12581 C -0.08142 0.11586 -0.08177 0.10684 -0.08732 0.09944 C -0.08906 0.0851 -0.09375 0.05411 -0.10555 0.0488 C -0.12795 0.09551 -0.15486 0.15402 -0.16475 0.20837 C -0.16753 0.24607 -0.1552 0.29116 -0.17031 0.32285 C -0.17309 0.32215 -0.17621 0.32262 -0.17882 0.321 C -0.18073 0.31984 -0.18125 0.3166 -0.18298 0.31522 C -0.1842 0.31406 -0.18593 0.31406 -0.18732 0.31337 C -0.19566 0.30504 -0.20694 0.29301 -0.21267 0.28145 C -0.21649 0.27359 -0.21909 0.26873 -0.22395 0.26272 C -0.22673 0.25139 -0.2309 0.24283 -0.23507 0.23265 C -0.24166 0.2167 -0.23524 0.22988 -0.23941 0.21577 C -0.2427 0.20444 -0.24722 0.19403 -0.25208 0.18386 C -0.25538 0.13945 -0.26944 0.09829 -0.28298 0.05828 C -0.28645 0.04787 -0.29323 0.04163 -0.29704 0.03191 C -0.29861 0.02775 -0.29791 0.02359 -0.30277 0.02266 C -0.30781 0.02174 -0.31302 0.02266 -0.31823 0.02266 " pathEditMode="relative" ptsTypes="fffffffffffffffffffffffffA">
                                      <p:cBhvr>
                                        <p:cTn id="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467 -0.00324 -0.09288 -0.0081 -0.13958 -0.01111 C -0.2342 -0.01018 -0.31962 -0.01134 -0.41128 -0.00371 C -0.44739 -0.0044 -0.48368 -0.00556 -0.51979 -0.00556 C -0.56979 -0.00556 -0.56823 -0.00602 -0.5493 -0.00185 C -0.54271 0.00254 -0.53819 0.00901 -0.53108 0.01133 C -0.52239 0.01988 -0.52691 0.01595 -0.51424 0.02451 C -0.51233 0.0259 -0.50851 0.02821 -0.50851 0.02821 C -0.5033 0.03515 -0.49878 0.03908 -0.49167 0.04139 C -0.48142 0.05434 -0.49462 0.03954 -0.47899 0.04879 C -0.47708 0.04995 -0.47639 0.05319 -0.47465 0.05434 C -0.47257 0.05573 -0.46996 0.05573 -0.46771 0.05642 C -0.45017 0.06776 -0.43212 0.08071 -0.41267 0.08441 C -0.39323 0.09181 -0.37483 0.10314 -0.35503 0.10892 C -0.34687 0.10638 -0.32448 0.11193 -0.31701 0.11262 C -0.29496 0.1191 -0.27448 0.13205 -0.25226 0.13691 C -0.22969 0.14939 -0.20608 0.14754 -0.18177 0.15009 C -0.1618 0.15679 -0.20226 0.16096 -0.20434 0.16142 C -0.20712 0.16188 -0.20989 0.16281 -0.21267 0.16327 C -0.23524 0.16674 -0.25521 0.16605 -0.27899 0.16697 C -0.31042 0.17067 -0.34167 0.1746 -0.37326 0.17645 C -0.41996 0.18524 -0.46719 0.19218 -0.51424 0.19518 C -0.52517 0.20259 -0.53715 0.20467 -0.5493 0.20652 C -0.53698 0.21068 -0.52535 0.21669 -0.51267 0.21947 C -0.48559 0.23589 -0.4559 0.24005 -0.42691 0.24768 C -0.41007 0.25208 -0.3934 0.25786 -0.37621 0.26086 C -0.36163 0.26341 -0.34705 0.26341 -0.33246 0.26642 C -0.30208 0.27266 -0.27309 0.28445 -0.24236 0.28908 C -0.22708 0.29417 -0.21146 0.29579 -0.19583 0.29833 C -0.14792 0.29463 -0.17986 0.29648 -0.1 0.29648 " pathEditMode="relative" ptsTypes="fffffffffffffffffffffffffffffA">
                                      <p:cBhvr>
                                        <p:cTn id="8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11059 0.00255 -0.05209 -0.00578 -0.0915 0.0074 C -0.1 0.01318 -0.10608 0.01758 -0.11545 0.02244 C -0.11997 0.02475 -0.13438 0.02799 -0.1408 0.03007 C -0.16615 0.02914 -0.19184 0.03122 -0.21702 0.02637 C -0.22136 0.02544 -0.22535 0.02174 -0.22969 0.02059 C -0.24792 0.00856 -0.26164 -0.00555 -0.27604 -0.02451 C -0.27848 -0.02752 -0.28073 -0.03052 -0.28316 -0.03376 C -0.28559 -0.037 -0.29011 -0.04324 -0.29011 -0.04324 C -0.29219 -0.0518 -0.29427 -0.05874 -0.3 -0.06383 C -0.30209 -0.08048 -0.30573 -0.0969 -0.29584 -0.11077 C -0.28837 -0.10939 -0.28056 -0.10962 -0.27327 -0.10684 C -0.26997 -0.10546 -0.2592 -0.08996 -0.25782 -0.08811 C -0.24566 -0.07192 -0.24445 -0.05411 -0.24236 -0.03191 C -0.24271 0.00625 -0.22361 0.10176 -0.26615 0.12581 C -0.27466 0.12442 -0.28334 0.12512 -0.2915 0.12188 C -0.31077 0.11425 -0.3217 0.0939 -0.33664 0.07886 C -0.34063 0.06985 -0.34393 0.05967 -0.34931 0.0525 C -0.35174 0.03955 -0.35469 0.02729 -0.34514 0.01874 C -0.32257 0.02452 -0.30261 0.04325 -0.28455 0.06198 C -0.2691 0.07817 -0.28507 0.05782 -0.27188 0.07308 C -0.26302 0.08349 -0.254 0.09505 -0.24375 0.10315 C -0.23299 0.1117 -0.2191 0.12234 -0.20712 0.12766 C -0.16754 0.14547 -0.21997 0.11725 -0.18316 0.13691 C -0.17986 0.13876 -0.17657 0.14061 -0.17327 0.14269 C -0.16997 0.14501 -0.16684 0.14824 -0.16337 0.15009 C -0.15 0.1575 -0.13664 0.16212 -0.12257 0.16513 C -0.10764 0.16374 -0.10261 0.16212 -0.09011 0.1575 C -0.08368 0.14894 -0.08177 0.14084 -0.07882 0.12951 C -0.07743 0.12396 -0.07466 0.11263 -0.07466 0.11263 C -0.07587 0.09297 -0.07709 0.07563 -0.08872 0.06198 C -0.0967 0.0525 -0.09427 0.05504 -0.10434 0.05065 C -0.10712 0.04949 -0.11268 0.04695 -0.11268 0.04695 C -0.11927 0.04764 -0.12587 0.04787 -0.13247 0.0488 C -0.13768 0.04949 -0.14184 0.05689 -0.14653 0.06013 C -0.15018 0.06985 -0.1566 0.07516 -0.16059 0.08442 C -0.16337 0.09089 -0.16372 0.09621 -0.16771 0.1013 C -0.16893 0.10824 -0.17066 0.11494 -0.17188 0.12188 C -0.17136 0.14755 -0.1717 0.17322 -0.17049 0.19889 C -0.17014 0.20676 -0.16476 0.22133 -0.16476 0.22133 C -0.16216 0.24214 -0.1533 0.24931 -0.14236 0.26272 C -0.13716 0.26897 -0.13351 0.27729 -0.12813 0.2833 C -0.12604 0.28562 -0.12327 0.28654 -0.12118 0.28886 C -0.1191 0.29117 -0.11771 0.29464 -0.11545 0.29649 C -0.11216 0.29926 -0.10782 0.29949 -0.10434 0.30204 C -0.09705 0.30736 -0.08959 0.31499 -0.08177 0.31892 C -0.07761 0.321 -0.0691 0.32447 -0.0691 0.32447 C -0.06719 0.32632 -0.06545 0.32886 -0.06337 0.33025 C -0.06077 0.3321 -0.05504 0.33395 -0.05504 0.33395 C -0.04966 0.34413 -0.03976 0.34991 -0.03108 0.35454 C -0.02066 0.36749 -0.00886 0.37674 0.00139 0.39015 C 0.0033 0.39269 0.00642 0.39362 0.0085 0.39593 C 0.02569 0.41559 0.03958 0.43987 0.05486 0.46161 C 0.05659 0.46878 0.0592 0.47479 0.06059 0.48219 C 0.05989 0.50255 0.06371 0.53978 0.05069 0.55713 C 0.04791 0.56869 0.03784 0.57609 0.02951 0.57979 C 0.01545 0.59228 -0.00348 0.59205 -0.01979 0.59482 C -0.08264 0.59182 -0.07865 0.59528 -0.11407 0.58904 C -0.12535 0.58696 -0.13681 0.58627 -0.14792 0.58349 C -0.15261 0.58233 -0.16198 0.57979 -0.16198 0.57979 C -0.16945 0.57493 -0.18351 0.56499 -0.1915 0.56291 C -0.1941 0.55944 -0.1974 0.55689 -0.2 0.55343 C -0.20122 0.55181 -0.20174 0.54949 -0.20278 0.54787 C -0.20417 0.54579 -0.20573 0.54417 -0.20712 0.54232 C -0.21077 0.53238 -0.2132 0.52197 -0.21702 0.51226 C -0.21841 0.50116 -0.21927 0.48705 -0.22257 0.47664 C -0.22483 0.46948 -0.22848 0.46277 -0.23108 0.45583 C -0.23438 0.44727 -0.23577 0.43455 -0.2408 0.42785 C -0.25295 0.41166 -0.25452 0.40333 -0.27188 0.39778 C -0.28629 0.40264 -0.28907 0.41466 -0.29861 0.42785 C -0.30052 0.43571 -0.30295 0.44195 -0.30434 0.45028 C -0.30486 0.46531 -0.30521 0.48034 -0.30573 0.49538 C -0.30643 0.51457 -0.30191 0.53886 -0.31841 0.54417 C -0.33646 0.56036 -0.32813 0.56244 -0.32813 0.60407 " pathEditMode="relative" ptsTypes="fffffffffffffffffffffffffffffffffffffffffffffffffffffffffffffffffffffffffA">
                                      <p:cBhvr>
                                        <p:cTn id="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  <p:bldP spid="12" grpId="1"/>
      <p:bldP spid="13" grpId="0"/>
      <p:bldP spid="13" grpId="1"/>
      <p:bldP spid="14" grpId="0"/>
      <p:bldP spid="14" grpId="1"/>
      <p:bldP spid="15" grpId="0"/>
      <p:bldP spid="15" grpId="1"/>
      <p:bldP spid="16" grpId="0"/>
      <p:bldP spid="16" grpId="1"/>
      <p:bldP spid="17" grpId="0"/>
      <p:bldP spid="17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4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PŘIŘAĎ LEGENDU KE SPRÁVNÉMU NÁZVU</a:t>
            </a:r>
            <a:endParaRPr lang="cs-CZ" sz="4000" dirty="0"/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1428736"/>
            <a:ext cx="1603989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5852" y="2786058"/>
            <a:ext cx="1677851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1748" name="Picture 4"/>
          <p:cNvPicPr>
            <a:picLocks noChangeAspect="1" noChangeArrowheads="1"/>
          </p:cNvPicPr>
          <p:nvPr/>
        </p:nvPicPr>
        <p:blipFill>
          <a:blip r:embed="rId4" cstate="print"/>
          <a:srcRect r="20030"/>
          <a:stretch>
            <a:fillRect/>
          </a:stretch>
        </p:blipFill>
        <p:spPr bwMode="auto">
          <a:xfrm>
            <a:off x="1285852" y="3929066"/>
            <a:ext cx="1643074" cy="9270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1749" name="Picture 5"/>
          <p:cNvPicPr>
            <a:picLocks noChangeAspect="1" noChangeArrowheads="1"/>
          </p:cNvPicPr>
          <p:nvPr/>
        </p:nvPicPr>
        <p:blipFill>
          <a:blip r:embed="rId5" cstate="print"/>
          <a:srcRect r="15944"/>
          <a:stretch>
            <a:fillRect/>
          </a:stretch>
        </p:blipFill>
        <p:spPr bwMode="auto">
          <a:xfrm>
            <a:off x="1357290" y="4929198"/>
            <a:ext cx="1571636" cy="1284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ovéPole 7"/>
          <p:cNvSpPr txBox="1"/>
          <p:nvPr/>
        </p:nvSpPr>
        <p:spPr>
          <a:xfrm>
            <a:off x="6786578" y="5000636"/>
            <a:ext cx="1785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LETIŠTĚ</a:t>
            </a:r>
            <a:endParaRPr lang="cs-CZ" sz="2800" dirty="0">
              <a:solidFill>
                <a:schemeClr val="accent3">
                  <a:lumMod val="60000"/>
                  <a:lumOff val="40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072330" y="4214818"/>
            <a:ext cx="1285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HRAD</a:t>
            </a:r>
            <a:endParaRPr lang="cs-CZ" sz="2800" dirty="0">
              <a:solidFill>
                <a:schemeClr val="accent3">
                  <a:lumMod val="60000"/>
                  <a:lumOff val="40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143504" y="2928934"/>
            <a:ext cx="37147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ZŘÍCENINA HRADU</a:t>
            </a:r>
            <a:endParaRPr lang="cs-CZ" sz="2800" dirty="0">
              <a:solidFill>
                <a:schemeClr val="accent3">
                  <a:lumMod val="60000"/>
                  <a:lumOff val="40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858016" y="3500438"/>
            <a:ext cx="15716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ZÁMEK</a:t>
            </a:r>
            <a:endParaRPr lang="cs-CZ" sz="2800" dirty="0">
              <a:solidFill>
                <a:schemeClr val="accent3">
                  <a:lumMod val="60000"/>
                  <a:lumOff val="40000"/>
                </a:schemeClr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000"/>
                            </p:stCondLst>
                            <p:childTnLst>
                              <p:par>
                                <p:cTn id="4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2379 -0.00116 -0.04584 -0.00417 -0.0691 0.00185 C -0.07726 0.00717 -0.07761 0.01272 -0.08039 0.02428 C -0.07987 0.04186 -0.08021 0.05943 -0.079 0.07678 C -0.07848 0.08441 -0.07049 0.10337 -0.06771 0.11239 C -0.06372 0.12534 -0.06389 0.14038 -0.06059 0.15379 C -0.06164 0.1679 -0.05955 0.17483 -0.06771 0.18177 C -0.08421 0.18108 -0.10053 0.18108 -0.11702 0.17992 C -0.12553 0.17946 -0.13247 0.17252 -0.14098 0.17067 C -0.154 0.1598 -0.16754 0.15171 -0.18178 0.14431 C -0.18855 0.13529 -0.1974 0.1302 -0.20573 0.12372 C -0.2099 0.11632 -0.2132 0.1117 -0.2198 0.10869 C -0.22622 0.09574 -0.21789 0.11124 -0.2283 0.09736 C -0.23264 0.09158 -0.23473 0.08418 -0.23664 0.07678 C -0.23716 0.07123 -0.23716 0.06545 -0.23803 0.0599 C -0.23907 0.05296 -0.24237 0.03931 -0.24237 0.03931 C -0.24184 0.01873 -0.24462 -0.00301 -0.23959 -0.02267 C -0.23577 -0.0377 -0.22969 -0.03793 -0.22257 -0.0488 C -0.21928 -0.05389 -0.21806 -0.06129 -0.21424 -0.06568 C -0.21216 -0.068 -0.20053 -0.07563 -0.19723 -0.07702 C -0.18889 -0.08812 -0.17744 -0.09205 -0.16632 -0.09575 C -0.15973 -0.09505 -0.15313 -0.09482 -0.14653 -0.0939 C -0.13907 -0.09274 -0.14462 -0.0902 -0.13664 -0.08465 C -0.13403 -0.08303 -0.13108 -0.08326 -0.1283 -0.08257 C -0.1132 -0.07285 -0.13264 -0.0865 -0.11702 -0.07146 C -0.10886 -0.0636 -0.10487 -0.06129 -0.09723 -0.05643 C -0.09115 -0.04603 -0.08421 -0.03608 -0.07761 -0.02637 C -0.07466 -0.02197 -0.06476 -0.01319 -0.06198 -0.00763 C -0.05747 0.00138 -0.05417 0.01017 -0.04931 0.01873 C -0.04705 0.02775 -0.04184 0.03399 -0.03959 0.04301 C -0.04393 0.09366 -0.03768 0.06267 -0.04514 0.08048 C -0.04619 0.08302 -0.04601 0.08672 -0.04792 0.08811 C -0.05226 0.09088 -0.06198 0.09181 -0.06198 0.09181 C -0.07414 0.09112 -0.08646 0.09088 -0.09862 0.08996 C -0.12101 0.08811 -0.14271 0.07817 -0.16494 0.07493 C -0.17084 0.07238 -0.17709 0.07169 -0.18316 0.06938 C -0.19011 0.06683 -0.19566 0.06336 -0.20296 0.06175 C -0.2132 0.05712 -0.20851 0.05897 -0.21702 0.05619 C -0.22257 0.05249 -0.22813 0.05018 -0.23386 0.04671 C -0.24705 0.03885 -0.25955 0.02867 -0.27188 0.01873 C -0.2823 0.0104 -0.2908 0.00277 -0.29723 -0.01134 C -0.29914 -0.02429 -0.304 -0.03446 -0.30712 -0.04695 C -0.31146 -0.06453 -0.30747 -0.05528 -0.31268 -0.06568 C -0.31511 -0.08048 -0.31823 -0.0939 -0.3198 -0.10893 C -0.32188 -0.1501 -0.32292 -0.18918 -0.32119 -0.23081 C -0.32066 -0.24283 -0.31112 -0.26758 -0.30573 -0.27776 C -0.30382 -0.28146 -0.30191 -0.28539 -0.3 -0.28909 C -0.29862 -0.29163 -0.29584 -0.29649 -0.29584 -0.29649 C -0.29532 -0.29834 -0.29566 -0.30111 -0.29445 -0.30227 C -0.29115 -0.30574 -0.28316 -0.30967 -0.28316 -0.30967 C -0.27674 -0.31823 -0.27205 -0.32285 -0.26337 -0.32655 C -0.25226 -0.33765 -0.26424 -0.32748 -0.24792 -0.33418 C -0.24636 -0.33488 -0.24532 -0.33696 -0.24375 -0.33788 C -0.23855 -0.34135 -0.23403 -0.34367 -0.2283 -0.34529 C -0.21962 -0.35269 -0.22882 -0.34575 -0.21702 -0.35107 C -0.20834 -0.355 -0.20053 -0.36101 -0.19167 -0.36402 C -0.1849 -0.36864 -0.17796 -0.37466 -0.17049 -0.3772 C -0.16546 -0.38159 -0.1599 -0.38576 -0.15504 -0.39038 C -0.14584 -0.39894 -0.15539 -0.39385 -0.14653 -0.39778 C -0.14132 -0.40518 -0.13559 -0.41143 -0.1283 -0.41467 C -0.12448 -0.41975 -0.12153 -0.42091 -0.1198 -0.42785 C -0.12188 -0.44843 -0.12605 -0.45768 -0.13803 -0.46924 C -0.13959 -0.47086 -0.14063 -0.47341 -0.14237 -0.47479 C -0.14497 -0.47665 -0.14827 -0.47641 -0.1507 -0.4785 C -0.15469 -0.48196 -0.15764 -0.48705 -0.16198 -0.48983 C -0.17761 -0.5 -0.19428 -0.5044 -0.21129 -0.50671 C -0.21511 -0.50717 -0.21875 -0.5081 -0.22257 -0.50856 C -0.23473 -0.50995 -0.25921 -0.51226 -0.25921 -0.51226 C -0.27934 -0.51157 -0.29966 -0.5118 -0.3198 -0.51041 C -0.33091 -0.50972 -0.34098 -0.50486 -0.35226 -0.50486 " pathEditMode="relative" ptsTypes="fffffffffffffffffffffffffffffffffffffffffffffffffffffffffffffffffffffA"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0972 -0.00208 -0.02014 -0.00393 -0.02969 -0.0074 C -0.03246 -0.00833 -0.03507 -0.01087 -0.03802 -0.0111 C -0.04844 -0.0118 -0.05868 -0.01226 -0.0691 -0.01295 C -0.09931 -0.0111 -0.12604 -0.01041 -0.15503 -0.00555 C -0.15816 -0.00393 -0.16476 -0.0007 -0.16771 0.00208 C -0.17309 0.00717 -0.17656 0.01226 -0.18316 0.01503 C -0.18802 0.02174 -0.18941 0.0259 -0.19583 0.03006 C -0.19948 0.03769 -0.20451 0.04324 -0.20851 0.05065 C -0.21042 0.05435 -0.21406 0.06198 -0.21406 0.06198 C -0.21215 0.08002 -0.21285 0.07678 -0.20417 0.08834 C -0.19931 0.09482 -0.19792 0.09898 -0.19149 0.10337 C -0.19062 0.10522 -0.18976 0.10731 -0.18871 0.10892 C -0.18611 0.11286 -0.18264 0.11586 -0.18038 0.12026 C -0.17326 0.1339 -0.16788 0.14755 -0.15781 0.15772 C -0.15556 0.16651 -0.15104 0.17368 -0.14792 0.18201 C -0.14392 0.20351 -0.14444 0.21161 -0.15347 0.2308 C -0.15799 0.24005 -0.16198 0.24676 -0.17049 0.24954 C -0.18646 0.24884 -0.20243 0.24884 -0.2184 0.24769 C -0.21979 0.24769 -0.22118 0.2463 -0.22257 0.24584 C -0.23038 0.24283 -0.23715 0.23913 -0.24514 0.23658 C -0.24705 0.23589 -0.25069 0.23473 -0.25069 0.23473 C -0.25816 0.22965 -0.26354 0.22872 -0.27187 0.2271 C -0.28038 0.2234 -0.28871 0.21831 -0.29722 0.21577 C -0.30191 0.21253 -0.30503 0.2086 -0.3099 0.20652 C -0.31406 0.19727 -0.31719 0.19496 -0.32257 0.18779 C -0.32448 0.1827 -0.32674 0.17807 -0.32812 0.17275 C -0.32917 0.16905 -0.33108 0.16142 -0.33108 0.16142 C -0.33246 0.15032 -0.33524 0.14061 -0.33663 0.12951 C -0.33611 0.10638 -0.33785 0.08302 -0.33524 0.06013 C -0.3349 0.05643 -0.33021 0.05689 -0.32812 0.05458 C -0.32674 0.05319 -0.32656 0.05041 -0.32535 0.0488 C -0.32135 0.04394 -0.31684 0.04024 -0.31267 0.03584 C -0.31111 0.03423 -0.31042 0.03122 -0.30851 0.03006 C -0.3059 0.02844 -0.30278 0.02914 -0.3 0.02821 C -0.28021 0.02174 -0.25972 0.01804 -0.23941 0.01503 C -0.23264 0.01202 -0.22795 0.00509 -0.22118 0.00208 C -0.21719 -0.00347 -0.2125 -0.00763 -0.20851 -0.01295 C -0.20556 -0.02521 -0.20035 -0.03446 -0.19722 -0.04672 C -0.19774 -0.0599 -0.19705 -0.07331 -0.19861 -0.08626 C -0.19896 -0.08973 -0.20556 -0.0969 -0.20712 -0.09945 C -0.21146 -0.10615 -0.21701 -0.10824 -0.22396 -0.1087 C -0.24219 -0.10985 -0.26059 -0.10985 -0.27882 -0.11055 C -0.29045 -0.11309 -0.29844 -0.12095 -0.30851 -0.12743 C -0.31406 -0.13506 -0.3191 -0.13992 -0.32674 -0.14246 C -0.33142 -0.14639 -0.33403 -0.15148 -0.33941 -0.15379 C -0.35503 -0.17345 -0.38212 -0.16883 -0.40139 -0.16883 " pathEditMode="relative" ptsTypes="ffffffffffffffffffffffffffffffffffffffffffffffA">
                                      <p:cBhvr>
                                        <p:cTn id="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1389 0.00694 -0.02969 0.00417 -0.04375 -0.00185 C -0.04653 -0.00439 -0.04931 -0.0067 -0.05208 -0.00925 C -0.05347 -0.0104 -0.05365 -0.01318 -0.05486 -0.0148 C -0.05608 -0.01642 -0.05781 -0.01734 -0.0592 -0.01896 C -0.06059 -0.02636 -0.06302 -0.03237 -0.06476 -0.03931 C -0.06441 -0.04718 -0.0651 -0.07308 -0.0592 -0.08256 C -0.05816 -0.08464 -0.05625 -0.0851 -0.05486 -0.08626 C -0.04583 -0.09459 -0.04063 -0.10245 -0.02951 -0.10499 C -0.0151 -0.11262 -0.02205 -0.11008 0.00417 -0.11054 C 0.07326 -0.1117 0.14219 -0.1117 0.21128 -0.11239 C 0.23316 -0.11563 0.25087 -0.12211 0.27187 -0.13113 C 0.28177 -0.13529 0.29028 -0.14361 0.3 -0.14801 C 0.30642 -0.15471 0.31233 -0.15911 0.31979 -0.16304 C 0.32222 -0.16651 0.32569 -0.16882 0.32812 -0.17252 C 0.33715 -0.18594 0.34219 -0.20282 0.34653 -0.21947 C 0.34809 -0.2463 0.35521 -0.2833 0.34358 -0.30758 C 0.33854 -0.31799 0.32812 -0.32169 0.31979 -0.32447 C 0.29861 -0.32377 0.27621 -0.33048 0.25625 -0.32076 C 0.25139 -0.31845 0.2474 -0.3136 0.24219 -0.31128 C 0.23715 -0.30666 0.23368 -0.30203 0.22812 -0.29833 C 0.20868 -0.27081 0.18472 -0.25138 0.16337 -0.22687 C 0.15746 -0.21993 0.15521 -0.2123 0.15069 -0.20444 C 0.14861 -0.20097 0.14601 -0.19819 0.14358 -0.19496 C 0.14219 -0.19311 0.13941 -0.1894 0.13941 -0.1894 C 0.13715 -0.182 0.13576 -0.17553 0.13246 -0.16882 C 0.12812 -0.14731 0.13455 -0.17437 0.12674 -0.15564 C 0.125 -0.15171 0.12517 -0.14662 0.12396 -0.14246 C 0.12118 -0.13251 0.11892 -0.12211 0.11545 -0.11239 C 0.11163 -0.08626 0.11337 -0.0999 0.1099 -0.07123 C 0.1092 -0.06637 0.10712 -0.05619 0.10712 -0.05619 C 0.10573 0.02452 0.11024 0.10847 0.09583 0.18756 C 0.10052 0.22595 0.09757 0.25925 0.08871 0.29464 C 0.08733 0.30666 0.08698 0.30967 0.0816 0.31915 C 0.0783 0.33233 0.08125 0.32817 0.07465 0.33372 C 0.06823 0.35037 0.07187 0.34482 0.06615 0.35292 C 0.06319 0.36841 0.06736 0.35361 0.06059 0.36402 C 0.04496 0.3883 0.06267 0.36309 0.05486 0.37905 C 0.05121 0.38599 0.04687 0.39339 0.04219 0.39963 C 0.03837 0.41004 0.03177 0.41513 0.02674 0.42415 C 0.02413 0.42854 0.02014 0.4371 0.01684 0.4408 C 0.01337 0.44519 0.00955 0.44889 0.00555 0.45213 C 0.00278 0.45467 0 0.45722 -0.00278 0.45976 C -0.00417 0.46092 -0.00712 0.46346 -0.00712 0.46346 C -0.01701 0.46277 -0.02691 0.46323 -0.03663 0.46161 C -0.03854 0.46138 -0.0507 0.45167 -0.05347 0.45005 C -0.07135 0.44034 -0.07882 0.429 -0.0901 0.40888 C -0.09167 0.40264 -0.09445 0.39686 -0.09583 0.39038 C -0.09635 0.38784 -0.09688 0.38506 -0.09722 0.38252 C -0.09774 0.37974 -0.09792 0.37651 -0.09861 0.37327 C -0.09931 0.36934 -0.10052 0.36587 -0.10139 0.36194 C -0.10191 0.36009 -0.10278 0.35662 -0.10278 0.35662 C -0.1033 0.34875 -0.10399 0.34158 -0.10417 0.33372 C -0.10538 0.28701 -0.10538 0.24006 -0.10712 0.19334 C -0.10747 0.1827 -0.11476 0.16189 -0.11979 0.15403 C -0.12292 0.14894 -0.13247 0.14455 -0.13247 0.14455 C -0.16441 0.1464 -0.15417 0.14015 -0.16615 0.14825 " pathEditMode="relative" ptsTypes="ffffffffffffffffffffffffffffffffffffffffffffffffffffffffA">
                                      <p:cBhvr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475 0.13495 C -0.01597 0.11852 -0.05191 0.12199 -0.08386 0.12107 C -0.11667 0.12014 -0.14948 0.11991 -0.18229 0.11898 C -0.19896 0.11505 -0.21597 0.11273 -0.23229 0.10741 C -0.24497 0.10324 -0.25608 0.09745 -0.2691 0.0956 C -0.27466 0.09051 -0.2882 0.08773 -0.2882 0.08796 C -0.29566 0.08125 -0.29966 0.07963 -0.30886 0.07778 C -0.31893 0.06968 -0.32674 0.06412 -0.3382 0.06019 C -0.33976 0.05833 -0.34097 0.05602 -0.34271 0.0544 C -0.34393 0.05324 -0.34584 0.05347 -0.34705 0.05232 C -0.3566 0.04259 -0.36424 0.02847 -0.37049 0.01505 C -0.37448 -0.00995 -0.37986 -0.03935 -0.36771 -0.06134 C -0.36441 -0.07778 -0.36893 -0.06227 -0.36181 -0.07315 C -0.3599 -0.07592 -0.35955 -0.08055 -0.35729 -0.08287 C -0.34427 -0.09699 -0.32014 -0.10301 -0.30434 -0.10833 C -0.29549 -0.11134 -0.30452 -0.10926 -0.29549 -0.11435 C -0.28889 -0.11805 -0.28021 -0.11898 -0.27344 -0.12014 C -0.26875 -0.12245 -0.26389 -0.125 -0.25886 -0.12616 C -0.25156 -0.12778 -0.23681 -0.13009 -0.23681 -0.12986 C -0.22743 -0.13634 -0.21684 -0.13704 -0.20729 -0.1419 C -0.19601 -0.14768 -0.1842 -0.15255 -0.17344 -0.15949 C -0.16389 -0.16574 -0.15677 -0.17477 -0.14844 -0.1831 C -0.1441 -0.19213 -0.13698 -0.19792 -0.13229 -0.20671 C -0.1283 -0.21435 -0.12361 -0.23102 -0.12205 -0.24005 C -0.12257 -0.25255 -0.12257 -0.26481 -0.12344 -0.27731 C -0.12413 -0.28773 -0.13056 -0.29259 -0.13525 -0.29884 C -0.14097 -0.30648 -0.14097 -0.31134 -0.14844 -0.31643 C -0.15278 -0.32523 -0.15834 -0.32662 -0.16476 -0.33217 C -0.18021 -0.33079 -0.19011 -0.32801 -0.20434 -0.3243 C -0.2099 -0.31944 -0.2125 -0.31481 -0.2191 -0.3125 C -0.22795 -0.29491 -0.24115 -0.2831 -0.25 -0.26551 C -0.25191 -0.25741 -0.25538 -0.24907 -0.25886 -0.2419 C -0.26163 -0.23055 -0.25955 -0.23796 -0.26615 -0.22037 L -0.26615 -0.22014 C -0.26875 -0.21111 -0.27014 -0.20162 -0.27344 -0.19282 C -0.27413 -0.18102 -0.27639 -0.16944 -0.27639 -0.15764 C -0.27639 -0.13403 -0.27587 -0.11042 -0.275 -0.0868 C -0.27448 -0.07292 -0.26962 -0.05856 -0.26615 -0.0456 C -0.26406 -0.03727 -0.24948 -0.02546 -0.2441 -0.01829 C -0.22587 0.00648 -0.25504 -0.02569 -0.22639 0.00347 C -0.21736 0.0125 -0.20452 0.02917 -0.1941 0.03287 C -0.19306 0.03542 -0.19288 0.03912 -0.19115 0.04074 C -0.18906 0.04259 -0.18611 0.04144 -0.18386 0.04259 C -0.18004 0.04445 -0.17674 0.04769 -0.17344 0.05046 C -0.17136 0.05208 -0.16979 0.05486 -0.16771 0.05625 C -0.16493 0.0581 -0.15886 0.06019 -0.15886 0.06042 C -0.15191 0.0662 -0.14497 0.06991 -0.13681 0.07199 C -0.12865 0.07755 -0.12275 0.07894 -0.1132 0.08171 C -0.09288 0.10255 -0.06111 0.1037 -0.03681 0.10533 C -0.01771 0.11065 -0.03889 0.10278 -0.025 0.1132 C -0.02118 0.11597 -0.01459 0.1169 -0.01025 0.11898 C -0.00347 0.12222 0.0033 0.12662 0.01024 0.12894 C 0.01284 0.13009 0.01962 0.13171 0.02205 0.1331 C 0.03264 0.13843 0.04219 0.14792 0.05295 0.15255 C 0.05833 0.15741 0.06458 0.16181 0.07066 0.16435 C 0.08524 0.17755 0.06337 0.1588 0.0809 0.17037 C 0.09479 0.17963 0.0783 0.17408 0.09409 0.17801 C 0.09896 0.18241 0.10729 0.19375 0.10729 0.19398 C 0.11076 0.20764 0.10729 0.20417 0.11475 0.20764 C 0.11632 0.21852 0.11927 0.22014 0.11475 0.22917 C 0.11371 0.24607 0.11493 0.28148 0.1059 0.29977 C 0.10399 0.30764 0.10382 0.31042 0.09861 0.31528 C 0.09757 0.31736 0.09635 0.31898 0.09566 0.3213 C 0.09479 0.32384 0.09514 0.32685 0.09409 0.32917 C 0.09114 0.33611 0.08298 0.3463 0.07795 0.3507 C 0.0684 0.36921 0.03889 0.37292 0.025 0.37431 C -0.00834 0.37338 -0.04479 0.37593 -0.07795 0.36435 C -0.08229 0.35602 -0.08438 0.35764 -0.09115 0.35463 C -0.09757 0.34815 -0.1033 0.34607 -0.11025 0.34097 C -0.11927 0.33449 -0.125 0.32847 -0.13525 0.32523 C -0.14722 0.31458 -0.15955 0.31065 -0.17344 0.30556 C -0.18681 0.29398 -0.23316 0.29792 -0.23976 0.29769 C -0.31771 0.29398 -0.24445 0.29653 -0.37934 0.29375 C -0.40087 0.29097 -0.38924 0.2919 -0.41476 0.2919 " pathEditMode="relative" rAng="0" ptsTypes="ffffffffffffffffffffffffffffffffFffffffffffffffffffffffffffffffffffffffffA">
                                      <p:cBhvr>
                                        <p:cTn id="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200" y="-11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8" grpId="1"/>
      <p:bldP spid="9" grpId="0"/>
      <p:bldP spid="9" grpId="1"/>
      <p:bldP spid="10" grpId="0"/>
      <p:bldP spid="10" grpId="1"/>
      <p:bldP spid="11" grpId="0"/>
      <p:bldP spid="11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71472" y="357166"/>
            <a:ext cx="7467600" cy="703282"/>
          </a:xfrm>
        </p:spPr>
        <p:txBody>
          <a:bodyPr>
            <a:normAutofit/>
          </a:bodyPr>
          <a:lstStyle/>
          <a:p>
            <a:pPr algn="ctr"/>
            <a:r>
              <a:rPr lang="cs-CZ" sz="4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BARVY NA MAPÁCH</a:t>
            </a:r>
            <a:endParaRPr lang="cs-CZ" sz="40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00034" y="1214422"/>
            <a:ext cx="8286808" cy="4873752"/>
          </a:xfrm>
        </p:spPr>
        <p:txBody>
          <a:bodyPr>
            <a:noAutofit/>
          </a:bodyPr>
          <a:lstStyle/>
          <a:p>
            <a:r>
              <a:rPr lang="cs-CZ" sz="26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Pro snadnější čtení v mapě se používá barevné rozlišení.</a:t>
            </a:r>
          </a:p>
          <a:p>
            <a:r>
              <a:rPr lang="cs-CZ" sz="26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zelená a hnědá barva </a:t>
            </a:r>
            <a:r>
              <a:rPr lang="cs-CZ" sz="26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– zemský povrch</a:t>
            </a:r>
          </a:p>
          <a:p>
            <a:r>
              <a:rPr lang="cs-CZ" sz="26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modrá barva </a:t>
            </a:r>
            <a:r>
              <a:rPr lang="cs-CZ" sz="26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– vodní toky a plochy </a:t>
            </a:r>
          </a:p>
          <a:p>
            <a:endParaRPr lang="cs-CZ" sz="2800" dirty="0" smtClean="0">
              <a:solidFill>
                <a:schemeClr val="accent3">
                  <a:lumMod val="60000"/>
                  <a:lumOff val="40000"/>
                </a:schemeClr>
              </a:solidFill>
              <a:latin typeface="Bookman Old Style" pitchFamily="18" charset="0"/>
            </a:endParaRPr>
          </a:p>
          <a:p>
            <a:pPr lvl="1"/>
            <a:endParaRPr lang="cs-CZ" sz="2800" dirty="0" smtClean="0">
              <a:solidFill>
                <a:schemeClr val="accent3">
                  <a:lumMod val="60000"/>
                  <a:lumOff val="40000"/>
                </a:schemeClr>
              </a:solidFill>
              <a:latin typeface="Bookman Old Style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3286124"/>
            <a:ext cx="6715172" cy="3228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00"/>
                            </p:stCondLst>
                            <p:childTnLst>
                              <p:par>
                                <p:cTn id="1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200"/>
                            </p:stCondLst>
                            <p:childTnLst>
                              <p:par>
                                <p:cTn id="1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200"/>
                            </p:stCondLst>
                            <p:childTnLst>
                              <p:par>
                                <p:cTn id="1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200"/>
                            </p:stCondLst>
                            <p:childTnLst>
                              <p:par>
                                <p:cTn id="23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200"/>
                            </p:stCondLst>
                            <p:childTnLst>
                              <p:par>
                                <p:cTn id="27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" dur="1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9" dur="1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0" dur="1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1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71472" y="500042"/>
            <a:ext cx="7467600" cy="714372"/>
          </a:xfrm>
        </p:spPr>
        <p:txBody>
          <a:bodyPr>
            <a:normAutofit/>
          </a:bodyPr>
          <a:lstStyle/>
          <a:p>
            <a:pPr algn="ctr"/>
            <a:r>
              <a:rPr lang="cs-CZ" sz="4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BARVY NA MAPÁCH</a:t>
            </a:r>
            <a:endParaRPr lang="cs-CZ" sz="40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14282" y="1500174"/>
            <a:ext cx="8686800" cy="4429156"/>
          </a:xfrm>
        </p:spPr>
        <p:txBody>
          <a:bodyPr>
            <a:normAutofit lnSpcReduction="10000"/>
          </a:bodyPr>
          <a:lstStyle/>
          <a:p>
            <a:r>
              <a:rPr lang="cs-CZ" sz="28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Použití odstínů zelené a hnědé odpovídá nadmořské výšce objektu:</a:t>
            </a:r>
          </a:p>
          <a:p>
            <a:pPr>
              <a:buNone/>
            </a:pPr>
            <a:r>
              <a:rPr lang="cs-CZ" sz="28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		- </a:t>
            </a:r>
            <a:r>
              <a:rPr lang="cs-CZ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nížiny</a:t>
            </a:r>
            <a:r>
              <a:rPr lang="cs-CZ" sz="28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 (do 200 m n. m.) – zelená barva</a:t>
            </a:r>
          </a:p>
          <a:p>
            <a:pPr>
              <a:buNone/>
            </a:pPr>
            <a:r>
              <a:rPr lang="cs-CZ" sz="28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		- </a:t>
            </a:r>
            <a:r>
              <a:rPr lang="cs-CZ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vysočiny</a:t>
            </a:r>
            <a:r>
              <a:rPr lang="cs-CZ" sz="28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 (nad 200 m n. m.) – hnědá barva</a:t>
            </a:r>
          </a:p>
          <a:p>
            <a:endParaRPr lang="cs-CZ" sz="2800" dirty="0" smtClean="0">
              <a:solidFill>
                <a:schemeClr val="accent3">
                  <a:lumMod val="60000"/>
                  <a:lumOff val="40000"/>
                </a:schemeClr>
              </a:solidFill>
              <a:latin typeface="Bookman Old Style" pitchFamily="18" charset="0"/>
            </a:endParaRPr>
          </a:p>
          <a:p>
            <a:r>
              <a:rPr lang="cs-CZ" sz="28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Čím je odstín hnědé tmavší, tím je nadmořská výška objektu vyšší. </a:t>
            </a:r>
          </a:p>
          <a:p>
            <a:r>
              <a:rPr lang="cs-CZ" sz="28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Proto jsou hory na mapě zobrazeny tmavě hnědou barvou. </a:t>
            </a:r>
          </a:p>
          <a:p>
            <a:endParaRPr lang="cs-CZ" dirty="0"/>
          </a:p>
        </p:txBody>
      </p:sp>
    </p:spTree>
  </p:cSld>
  <p:clrMapOvr>
    <a:masterClrMapping/>
  </p:clrMapOvr>
  <p:transition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00"/>
                            </p:stCondLst>
                            <p:childTnLst>
                              <p:par>
                                <p:cTn id="11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200"/>
                            </p:stCondLst>
                            <p:childTnLst>
                              <p:par>
                                <p:cTn id="1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200"/>
                            </p:stCondLst>
                            <p:childTnLst>
                              <p:par>
                                <p:cTn id="19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200"/>
                            </p:stCondLst>
                            <p:childTnLst>
                              <p:par>
                                <p:cTn id="23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200"/>
                            </p:stCondLst>
                            <p:childTnLst>
                              <p:par>
                                <p:cTn id="27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571480"/>
            <a:ext cx="7467600" cy="703282"/>
          </a:xfrm>
        </p:spPr>
        <p:txBody>
          <a:bodyPr/>
          <a:lstStyle/>
          <a:p>
            <a:pPr algn="ctr"/>
            <a:r>
              <a:rPr lang="cs-CZ" sz="4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VÝPISKY</a:t>
            </a:r>
            <a:endParaRPr lang="cs-CZ" sz="40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mapy</a:t>
            </a:r>
            <a:r>
              <a:rPr lang="cs-CZ" sz="28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 – turistické, automapy, vlastivědné, obecně zeměpisné</a:t>
            </a:r>
          </a:p>
          <a:p>
            <a:pPr>
              <a:buNone/>
            </a:pPr>
            <a:r>
              <a:rPr lang="cs-CZ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mapa obsahuje - </a:t>
            </a:r>
            <a:r>
              <a:rPr lang="cs-CZ" sz="28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název, měřítko, grafické měřítko, legendu</a:t>
            </a:r>
          </a:p>
          <a:p>
            <a:pPr>
              <a:buFontTx/>
              <a:buChar char="-"/>
            </a:pPr>
            <a:r>
              <a:rPr lang="cs-CZ" sz="28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ke znázornění se dále používají barvy</a:t>
            </a:r>
          </a:p>
          <a:p>
            <a:pPr>
              <a:buFontTx/>
              <a:buChar char="-"/>
            </a:pPr>
            <a:r>
              <a:rPr lang="cs-CZ" sz="28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zelená a hnědá barva – zemský povrch</a:t>
            </a:r>
          </a:p>
          <a:p>
            <a:pPr>
              <a:buFontTx/>
              <a:buChar char="-"/>
            </a:pPr>
            <a:r>
              <a:rPr lang="cs-CZ" sz="28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modrá barva – vodní toky a plochy</a:t>
            </a:r>
            <a:endParaRPr lang="cs-CZ" sz="2800" dirty="0">
              <a:solidFill>
                <a:schemeClr val="accent3">
                  <a:lumMod val="60000"/>
                  <a:lumOff val="40000"/>
                </a:schemeClr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00"/>
                            </p:stCondLst>
                            <p:childTnLst>
                              <p:par>
                                <p:cTn id="22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0"/>
                            </p:stCondLst>
                            <p:childTnLst>
                              <p:par>
                                <p:cTn id="26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POUŽITÉ ZDROJE:</a:t>
            </a:r>
            <a:endParaRPr lang="cs-CZ" sz="40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16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SMOLOVÁ, I., SZCZYRBA, Z. </a:t>
            </a:r>
            <a:r>
              <a:rPr lang="cs-CZ" sz="1600" i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Místo, kde žijeme, učebnice pro 4. a 5. ročník základní školy</a:t>
            </a:r>
            <a:r>
              <a:rPr lang="cs-CZ" sz="16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. Olomouc: </a:t>
            </a:r>
            <a:r>
              <a:rPr lang="cs-CZ" sz="1600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Prodos</a:t>
            </a:r>
            <a:r>
              <a:rPr lang="cs-CZ" sz="16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, 2010. Str. 7 – 9. ISBN 978-80-7230-221-5</a:t>
            </a:r>
          </a:p>
          <a:p>
            <a:r>
              <a:rPr lang="cs-CZ" sz="1600" dirty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http://</a:t>
            </a:r>
            <a:r>
              <a:rPr lang="cs-CZ" sz="16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www.originalni-darek.info/wp-content/uploads/2011/05/originalni-knizka-pro-deti.jpg</a:t>
            </a:r>
            <a:endParaRPr lang="cs-CZ" sz="1600" dirty="0" smtClean="0">
              <a:solidFill>
                <a:schemeClr val="accent3">
                  <a:lumMod val="60000"/>
                  <a:lumOff val="40000"/>
                </a:schemeClr>
              </a:solidFill>
              <a:latin typeface="Bookman Old Style" pitchFamily="18" charset="0"/>
            </a:endParaRPr>
          </a:p>
          <a:p>
            <a:r>
              <a:rPr lang="cs-CZ" sz="16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http</a:t>
            </a:r>
            <a:r>
              <a:rPr lang="cs-CZ" sz="16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://www.savetheworld.own.cz/?call=clanky/2012</a:t>
            </a:r>
          </a:p>
          <a:p>
            <a:r>
              <a:rPr lang="cs-CZ" sz="16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http://www.</a:t>
            </a:r>
            <a:r>
              <a:rPr lang="cs-CZ" sz="1600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orinam.estranky.cz</a:t>
            </a:r>
            <a:r>
              <a:rPr lang="cs-CZ" sz="16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/</a:t>
            </a:r>
            <a:r>
              <a:rPr lang="cs-CZ" sz="1600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clanky</a:t>
            </a:r>
            <a:r>
              <a:rPr lang="cs-CZ" sz="16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/</a:t>
            </a:r>
            <a:r>
              <a:rPr lang="cs-CZ" sz="1600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abc</a:t>
            </a:r>
            <a:r>
              <a:rPr lang="cs-CZ" sz="16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-</a:t>
            </a:r>
            <a:r>
              <a:rPr lang="cs-CZ" sz="1600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mapoveho</a:t>
            </a:r>
            <a:r>
              <a:rPr lang="cs-CZ" sz="16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-</a:t>
            </a:r>
            <a:r>
              <a:rPr lang="cs-CZ" sz="1600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treninku</a:t>
            </a:r>
            <a:r>
              <a:rPr lang="cs-CZ" sz="16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/</a:t>
            </a:r>
            <a:r>
              <a:rPr lang="cs-CZ" sz="1600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zaklady</a:t>
            </a:r>
            <a:r>
              <a:rPr lang="cs-CZ" sz="16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-</a:t>
            </a:r>
            <a:r>
              <a:rPr lang="cs-CZ" sz="1600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prace</a:t>
            </a:r>
            <a:r>
              <a:rPr lang="cs-CZ" sz="16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-s-mapou.</a:t>
            </a:r>
            <a:r>
              <a:rPr lang="cs-CZ" sz="1600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html</a:t>
            </a:r>
            <a:endParaRPr lang="cs-CZ" sz="1600" dirty="0" smtClean="0">
              <a:solidFill>
                <a:schemeClr val="accent3">
                  <a:lumMod val="60000"/>
                  <a:lumOff val="40000"/>
                </a:schemeClr>
              </a:solidFill>
              <a:latin typeface="Bookman Old Style" pitchFamily="18" charset="0"/>
            </a:endParaRPr>
          </a:p>
          <a:p>
            <a:r>
              <a:rPr lang="cs-CZ" sz="16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  <a:hlinkClick r:id="rId2"/>
              </a:rPr>
              <a:t>http://</a:t>
            </a:r>
            <a:r>
              <a:rPr lang="cs-CZ" sz="16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  <a:hlinkClick r:id="rId2"/>
              </a:rPr>
              <a:t>cs.wikipedia.org/wiki/Soubor:Graphical_scale.gif</a:t>
            </a:r>
            <a:endParaRPr lang="cs-CZ" sz="1600" dirty="0" smtClean="0">
              <a:solidFill>
                <a:schemeClr val="accent3">
                  <a:lumMod val="60000"/>
                  <a:lumOff val="40000"/>
                </a:schemeClr>
              </a:solidFill>
              <a:latin typeface="Bookman Old Style" pitchFamily="18" charset="0"/>
            </a:endParaRPr>
          </a:p>
          <a:p>
            <a:r>
              <a:rPr lang="cs-CZ" sz="1600" dirty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  <a:hlinkClick r:id="rId3"/>
              </a:rPr>
              <a:t>http://</a:t>
            </a:r>
            <a:r>
              <a:rPr lang="cs-CZ" sz="16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  <a:hlinkClick r:id="rId3"/>
              </a:rPr>
              <a:t>lh5.ggpht.com/Nf6BeiVd2XILypscYBaBmiL9AOa_MWZmAH6XnCJPwmA8KM_NmP5uJ-SPtwr6wG8jBWA4NbE=s170</a:t>
            </a:r>
            <a:endParaRPr lang="cs-CZ" sz="1600" dirty="0" smtClean="0">
              <a:solidFill>
                <a:schemeClr val="accent3">
                  <a:lumMod val="60000"/>
                  <a:lumOff val="40000"/>
                </a:schemeClr>
              </a:solidFill>
              <a:latin typeface="Bookman Old Style" pitchFamily="18" charset="0"/>
            </a:endParaRPr>
          </a:p>
          <a:p>
            <a:r>
              <a:rPr lang="cs-CZ" sz="1600" dirty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  <a:hlinkClick r:id="rId4"/>
              </a:rPr>
              <a:t>http://</a:t>
            </a:r>
            <a:r>
              <a:rPr lang="cs-CZ" sz="16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  <a:hlinkClick r:id="rId4"/>
              </a:rPr>
              <a:t>lh4.ggpht.com/CPBaah81bSrM_CdKBDo_NLtfnK0jY5-YrouJncBgMtAONOMukvQGP8O0Pt_ZL5ZC93fNi5Y=s170</a:t>
            </a:r>
            <a:endParaRPr lang="cs-CZ" sz="1600" dirty="0" smtClean="0">
              <a:solidFill>
                <a:schemeClr val="accent3">
                  <a:lumMod val="60000"/>
                  <a:lumOff val="40000"/>
                </a:schemeClr>
              </a:solidFill>
              <a:latin typeface="Bookman Old Style" pitchFamily="18" charset="0"/>
            </a:endParaRPr>
          </a:p>
          <a:p>
            <a:r>
              <a:rPr lang="cs-CZ" sz="1600" dirty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http://lh4.ggpht.com/5zSQ8eLmqreL_jiX_hy3bB1DE3LGhV_-</a:t>
            </a:r>
            <a:r>
              <a:rPr lang="cs-CZ" sz="16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oEpgCDviAUFkgwwxrqFashbfjIo4pYSAXdvO=s123</a:t>
            </a:r>
            <a:endParaRPr lang="cs-CZ" sz="1600" dirty="0" smtClean="0">
              <a:solidFill>
                <a:schemeClr val="accent3">
                  <a:lumMod val="60000"/>
                  <a:lumOff val="40000"/>
                </a:schemeClr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METODIKA</a:t>
            </a:r>
            <a:endParaRPr lang="cs-CZ" sz="40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Prezentace slouží k seznámení žáků s učivem o mapách.</a:t>
            </a:r>
          </a:p>
          <a:p>
            <a:r>
              <a:rPr lang="cs-CZ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Na snímcích 7, 8 si žáci procvičí orientaci v legendě mapy. </a:t>
            </a:r>
            <a:endParaRPr lang="cs-CZ" dirty="0">
              <a:solidFill>
                <a:schemeClr val="accent3">
                  <a:lumMod val="60000"/>
                  <a:lumOff val="40000"/>
                </a:schemeClr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101</TotalTime>
  <Words>382</Words>
  <Application>Microsoft Office PowerPoint</Application>
  <PresentationFormat>Předvádění na obrazovce (4:3)</PresentationFormat>
  <Paragraphs>74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Arkýř</vt:lpstr>
      <vt:lpstr>Prezentace aplikace PowerPoint</vt:lpstr>
      <vt:lpstr>MAPY</vt:lpstr>
      <vt:lpstr>Mapy turistické a vlastivědné</vt:lpstr>
      <vt:lpstr>ČÁSTI MAPY</vt:lpstr>
      <vt:lpstr>ČÁSTI MAPY</vt:lpstr>
      <vt:lpstr>Prezentace aplikace PowerPoint</vt:lpstr>
      <vt:lpstr>ČÁSTI MAPY</vt:lpstr>
      <vt:lpstr>PŘIŘAĎ LEGENDU KE SPRÁVNÉMU NÁZVU</vt:lpstr>
      <vt:lpstr>PŘIŘAĎ LEGENDU KE SPRÁVNÉMU NÁZVU</vt:lpstr>
      <vt:lpstr>BARVY NA MAPÁCH</vt:lpstr>
      <vt:lpstr>BARVY NA MAPÁCH</vt:lpstr>
      <vt:lpstr>VÝPISKY</vt:lpstr>
      <vt:lpstr>POUŽITÉ ZDROJE:</vt:lpstr>
      <vt:lpstr>METODIKA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MAPY</dc:title>
  <dc:creator>Nelinka</dc:creator>
  <cp:lastModifiedBy>User</cp:lastModifiedBy>
  <cp:revision>33</cp:revision>
  <dcterms:created xsi:type="dcterms:W3CDTF">2012-09-15T08:23:27Z</dcterms:created>
  <dcterms:modified xsi:type="dcterms:W3CDTF">2012-11-04T16:12:25Z</dcterms:modified>
</cp:coreProperties>
</file>