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031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F2C9D4-60DF-49B8-A67F-ACB15CDF0B4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FFBD65-BB83-4038-A0CE-65F355693BA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pps-liberec.cz/obrazky/nahled/30-piktogram-pro-nalepeni-na-sklo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357430"/>
            <a:ext cx="7896252" cy="2700794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Název školy:  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ZŠ </a:t>
            </a:r>
            <a:r>
              <a:rPr lang="cs-CZ" sz="2000" b="1" dirty="0" err="1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Štětí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, Ostrovní 300</a:t>
            </a:r>
            <a:b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Autor: 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 Mgr. Nela Šulcová</a:t>
            </a:r>
            <a:b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Název materiálu: 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VY_32_INOVACE_ CJ.4.A.01_piktogramy</a:t>
            </a:r>
            <a:b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Název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Piktogramy</a:t>
            </a:r>
            <a:b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Číslo operačního programu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CZ.1.07/1.4.00/21.1693</a:t>
            </a:r>
            <a:b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Název projektu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PRIMA ŠKOLA</a:t>
            </a:r>
          </a:p>
          <a:p>
            <a:pPr algn="l"/>
            <a:endParaRPr lang="cs-CZ" sz="2000" b="1" dirty="0" smtClean="0">
              <a:solidFill>
                <a:srgbClr val="FFC000"/>
              </a:solidFill>
              <a:latin typeface="Book Antiqua" pitchFamily="18" charset="0"/>
              <a:cs typeface="Arial" pitchFamily="34" charset="0"/>
            </a:endParaRPr>
          </a:p>
          <a:p>
            <a:pPr algn="l">
              <a:defRPr/>
            </a:pP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Materiál je určen pro žáky 4. ročníku, slouží k výuce českého jazyka.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Datum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6. 09. 2012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Ročník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čtvrtý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Vzdělávací oblast</a:t>
            </a:r>
            <a:r>
              <a:rPr lang="cs-CZ" sz="20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: Jazyk a jazyková komunikace (český jazyk)</a:t>
            </a:r>
            <a:endParaRPr lang="cs-CZ" sz="2000" dirty="0" smtClean="0">
              <a:solidFill>
                <a:srgbClr val="FFC000"/>
              </a:solidFill>
              <a:latin typeface="Book Antiqua" pitchFamily="18" charset="0"/>
            </a:endParaRPr>
          </a:p>
          <a:p>
            <a:endParaRPr lang="cs-CZ" sz="2400" dirty="0">
              <a:latin typeface="Book Antiqua" pitchFamily="18" charset="0"/>
            </a:endParaRPr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l="4299" t="26736" r="79582" b="6191"/>
          <a:stretch>
            <a:fillRect/>
          </a:stretch>
        </p:blipFill>
        <p:spPr bwMode="auto">
          <a:xfrm>
            <a:off x="1500166" y="785794"/>
            <a:ext cx="207170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1357298"/>
            <a:ext cx="3643338" cy="85725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786446" y="857232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Book Antiqua" pitchFamily="18" charset="0"/>
                <a:cs typeface="Arial" pitchFamily="34" charset="0"/>
              </a:rPr>
              <a:t>VY_32_INOVACE_ CJ.4.A. 01</a:t>
            </a:r>
            <a:endParaRPr lang="cs-CZ" sz="1400" dirty="0">
              <a:solidFill>
                <a:srgbClr val="FFC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928802"/>
            <a:ext cx="7851648" cy="182880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C000"/>
                </a:solidFill>
                <a:latin typeface="Book Antiqua" pitchFamily="18" charset="0"/>
              </a:rPr>
              <a:t>PIKTOGRAMY</a:t>
            </a:r>
            <a:endParaRPr lang="cs-CZ" sz="6600" dirty="0">
              <a:solidFill>
                <a:srgbClr val="FFC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38912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Book Antiqua" pitchFamily="18" charset="0"/>
              </a:rPr>
              <a:t>Piktogram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Book Antiqua" pitchFamily="18" charset="0"/>
              </a:rPr>
              <a:t> je obrázek (znak), který nám sděluje určitou informaci.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Book Antiqua" pitchFamily="18" charset="0"/>
              </a:rPr>
              <a:t>Většinou se jedná o zmenšený nákres dané věci.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Book Antiqua" pitchFamily="18" charset="0"/>
              </a:rPr>
              <a:t>Člověk piktogramům snadno porozumí, proto pomáhají k orientaci – např. dopravní značky,  turistické značky apod.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Book Antiqua" pitchFamily="18" charset="0"/>
              </a:rPr>
              <a:t>Jsou mezinárodní. </a:t>
            </a:r>
          </a:p>
          <a:p>
            <a:endParaRPr lang="cs-CZ" dirty="0" smtClean="0"/>
          </a:p>
        </p:txBody>
      </p:sp>
      <p:sp>
        <p:nvSpPr>
          <p:cNvPr id="4" name="Srdce 3"/>
          <p:cNvSpPr/>
          <p:nvPr/>
        </p:nvSpPr>
        <p:spPr>
          <a:xfrm>
            <a:off x="1785918" y="4357694"/>
            <a:ext cx="1643074" cy="1285884"/>
          </a:xfrm>
          <a:prstGeom prst="heart">
            <a:avLst/>
          </a:prstGeom>
          <a:solidFill>
            <a:srgbClr val="F703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Piktogram pro nalepení na sklo">
            <a:hlinkClick r:id="rId2" tooltip="Klikni pro náhle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714752"/>
            <a:ext cx="1952620" cy="195262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500166" y="5715016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ook Antiqua" pitchFamily="18" charset="0"/>
              </a:rPr>
              <a:t>Srdce – znak lásky</a:t>
            </a:r>
            <a:endParaRPr lang="cs-CZ" sz="24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5857892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ook Antiqua" pitchFamily="18" charset="0"/>
              </a:rPr>
              <a:t>Zákaz kouření</a:t>
            </a:r>
            <a:endParaRPr lang="cs-CZ" sz="24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latin typeface="Book Antiqua" pitchFamily="18" charset="0"/>
              </a:rPr>
              <a:t>Přiřaďte piktogram k názvu:</a:t>
            </a:r>
            <a:endParaRPr lang="cs-CZ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348" t="4500" r="8696" b="5498"/>
          <a:stretch>
            <a:fillRect/>
          </a:stretch>
        </p:blipFill>
        <p:spPr bwMode="auto">
          <a:xfrm>
            <a:off x="571472" y="1643050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1643050"/>
            <a:ext cx="1214446" cy="1224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3643314"/>
            <a:ext cx="1229950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3786190"/>
            <a:ext cx="1143008" cy="1185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1643050"/>
            <a:ext cx="129141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28860" y="3857628"/>
            <a:ext cx="1165132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72396" y="3714752"/>
            <a:ext cx="1116256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1643050"/>
            <a:ext cx="1209223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29520" y="1643050"/>
            <a:ext cx="1145456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43372" y="3786190"/>
            <a:ext cx="1214446" cy="1209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7786710" y="6215082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přílet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5357826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odlet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6072206"/>
            <a:ext cx="1562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informace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00760" y="6286520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zavazadla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9388" y="5286388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Book Antiqua" pitchFamily="18" charset="0"/>
              </a:rPr>
              <a:t>z</a:t>
            </a:r>
            <a:r>
              <a:rPr lang="cs-CZ" sz="2000" b="1" dirty="0" smtClean="0">
                <a:latin typeface="Book Antiqua" pitchFamily="18" charset="0"/>
              </a:rPr>
              <a:t>astávka na taxi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28794" y="6286520"/>
            <a:ext cx="235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kontrola dokladů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5786454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eskalátory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7158" y="528638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pokladna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00562" y="5929330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sestup dolů</a:t>
            </a:r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14480" y="5572140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 Antiqua" pitchFamily="18" charset="0"/>
              </a:rPr>
              <a:t>fontánka na osvěžení</a:t>
            </a:r>
            <a:endParaRPr lang="cs-CZ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83 -0.10985 -0.05625 -0.21948 -0.07049 -0.28909 C -0.08438 -0.3587 0.00208 -0.38992 -0.08438 -0.41837 C -0.17101 -0.44681 -0.38056 -0.45329 -0.59011 -0.45976 " pathEditMode="relative" ptsTypes="aaaA"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5 -1.34135E-6 C 0.03785 -0.11031 0.06615 -0.2204 0.07483 -0.29209 C 0.08351 -0.36401 0.17344 -0.4024 0.06163 -0.43131 C -0.05017 -0.46022 -0.32274 -0.46346 -0.59531 -0.46646 " pathEditMode="relative" rAng="0" ptsTypes="aaaA">
                                      <p:cBhvr>
                                        <p:cTn id="9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" y="-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9334E-6 C -0.01371 -0.11055 -0.02725 -0.22086 0.00278 -0.27775 C 0.03299 -0.33465 0.15243 -0.33118 0.1816 -0.34135 " pathEditMode="relative" rAng="0" ptsTypes="aaA">
                                      <p:cBhvr>
                                        <p:cTn id="10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15 -0.0222 C -0.08958 -0.0192 -0.08802 -0.01596 -0.10799 -0.02983 C -0.12795 -0.04348 -0.19358 -0.04533 -0.21094 -0.1043 C -0.22847 -0.16351 -0.22969 -0.33441 -0.2125 -0.38506 C -0.19531 -0.43548 -0.15174 -0.42183 -0.10799 -0.40796 " pathEditMode="relative" rAng="0" ptsTypes="aaaaA">
                                      <p:cBhvr>
                                        <p:cTn id="10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" y="-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605 -0.071 -0.05191 -0.14177 -0.05504 -0.18571 C -0.05816 -0.22965 -0.15886 -0.24122 -0.01841 -0.26434 C 0.12204 -0.28747 0.45468 -0.30597 0.78732 -0.32447 " pathEditMode="relative" ptsTypes="aaaA">
                                      <p:cBhvr>
                                        <p:cTn id="10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01573E-6 C -8.33333E-7 0.00046 -0.00417 -0.08257 -0.00833 -0.16467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-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87 -0.00902 C -0.15139 0.08719 -0.22656 0.18339 -0.29357 0.17993 C -0.36041 0.17669 -0.41927 0.0747 -0.47778 -0.02706 " pathEditMode="relative" rAng="0" ptsTypes="aaA">
                                      <p:cBhvr>
                                        <p:cTn id="1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62812E-6 C 0.0092 -0.02267 0.01875 -0.04487 0.0493 -0.06129 C 0.07986 -0.07771 0.13159 -0.08858 0.18385 -0.09922 " pathEditMode="relative" rAng="0" ptsTypes="aaA">
                                      <p:cBhvr>
                                        <p:cTn id="1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" y="-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32285E-6 C 0.05938 -0.02452 0.11875 -0.0488 0.14254 -0.05828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.00347 C 0.06094 0.0451 0.12223 0.08719 0.17153 0.06476 C 0.22101 0.04233 0.25851 -0.04463 0.29601 -0.13113 " pathEditMode="relative" rAng="0" ptsTypes="aaA">
                                      <p:cBhvr>
                                        <p:cTn id="1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" y="-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Autofit/>
          </a:bodyPr>
          <a:lstStyle/>
          <a:p>
            <a:r>
              <a:rPr lang="cs-CZ" sz="3400" b="1" dirty="0" smtClean="0">
                <a:solidFill>
                  <a:srgbClr val="FFC000"/>
                </a:solidFill>
                <a:latin typeface="Book Antiqua" pitchFamily="18" charset="0"/>
              </a:rPr>
              <a:t>Zkuste vymyslet názvy k piktogramům:</a:t>
            </a:r>
            <a:endParaRPr lang="cs-CZ" sz="34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pic>
        <p:nvPicPr>
          <p:cNvPr id="17410" name="Picture 2" descr="http://www.eshop.top-office.cz/files/doplnky/pikrogramy_kruh/01_4940__Piktogram.jpg"/>
          <p:cNvPicPr>
            <a:picLocks noChangeAspect="1" noChangeArrowheads="1"/>
          </p:cNvPicPr>
          <p:nvPr/>
        </p:nvPicPr>
        <p:blipFill>
          <a:blip r:embed="rId2" cstate="print"/>
          <a:srcRect t="11166" b="10668"/>
          <a:stretch>
            <a:fillRect/>
          </a:stretch>
        </p:blipFill>
        <p:spPr bwMode="auto">
          <a:xfrm>
            <a:off x="1428728" y="1571612"/>
            <a:ext cx="1585960" cy="1500198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571472" y="3571876"/>
            <a:ext cx="342902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2" name="Picture 4" descr="http://t2.gstatic.com/images?q=tbn:ANd9GcRuB53LJSPxDH4FD5xG0Vop7NIaA9RQ4RuWeQt5-YcxP8yLnOA8VQ&amp;t=1"/>
          <p:cNvPicPr>
            <a:picLocks noChangeAspect="1" noChangeArrowheads="1"/>
          </p:cNvPicPr>
          <p:nvPr/>
        </p:nvPicPr>
        <p:blipFill>
          <a:blip r:embed="rId3" cstate="print"/>
          <a:srcRect r="31034" b="33937"/>
          <a:stretch>
            <a:fillRect/>
          </a:stretch>
        </p:blipFill>
        <p:spPr bwMode="auto">
          <a:xfrm>
            <a:off x="5357818" y="1428736"/>
            <a:ext cx="1928826" cy="1366252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4857752" y="3571876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857752" y="6143644"/>
            <a:ext cx="342902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00034" y="6143644"/>
            <a:ext cx="342902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6" name="Picture 8" descr="http://www.ofisprofis.sk/6497-large/piktogram-rokovacia-miestnost.jpg"/>
          <p:cNvPicPr>
            <a:picLocks noChangeAspect="1" noChangeArrowheads="1"/>
          </p:cNvPicPr>
          <p:nvPr/>
        </p:nvPicPr>
        <p:blipFill>
          <a:blip r:embed="rId4" cstate="print"/>
          <a:srcRect l="5792" t="3125" r="7335" b="6249"/>
          <a:stretch>
            <a:fillRect/>
          </a:stretch>
        </p:blipFill>
        <p:spPr bwMode="auto">
          <a:xfrm>
            <a:off x="5786446" y="3857628"/>
            <a:ext cx="1571636" cy="1519248"/>
          </a:xfrm>
          <a:prstGeom prst="rect">
            <a:avLst/>
          </a:prstGeom>
          <a:noFill/>
        </p:spPr>
      </p:pic>
      <p:pic>
        <p:nvPicPr>
          <p:cNvPr id="6146" name="Picture 2" descr="Piktogram Sklad"/>
          <p:cNvPicPr>
            <a:picLocks noChangeAspect="1" noChangeArrowheads="1"/>
          </p:cNvPicPr>
          <p:nvPr/>
        </p:nvPicPr>
        <p:blipFill>
          <a:blip r:embed="rId5" cstate="print"/>
          <a:srcRect l="8687" t="6250" r="7335" b="6249"/>
          <a:stretch>
            <a:fillRect/>
          </a:stretch>
        </p:blipFill>
        <p:spPr bwMode="auto">
          <a:xfrm>
            <a:off x="1571604" y="3786190"/>
            <a:ext cx="1500198" cy="144846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 Antiqua" pitchFamily="18" charset="0"/>
              </a:rPr>
              <a:t>Zakreslete piktogramy, které by výstižně popisovaly:</a:t>
            </a:r>
            <a:endParaRPr lang="cs-CZ" sz="32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  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 Antiqua" pitchFamily="18" charset="0"/>
              </a:rPr>
              <a:t>Mám špatný den		  Dávejte pozor!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 Antiqua" pitchFamily="18" charset="0"/>
              </a:rPr>
              <a:t>	Odpočívárna		   Správná odpověď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571480"/>
            <a:ext cx="5400684" cy="98985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latin typeface="Book Antiqua" pitchFamily="18" charset="0"/>
              </a:rPr>
              <a:t>POUŽITÉ ZDROJE</a:t>
            </a:r>
            <a:endParaRPr lang="cs-CZ" sz="44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MIKULENKOVÁ, H. </a:t>
            </a:r>
            <a:r>
              <a:rPr lang="cs-CZ" sz="18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Český jazyk 4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. Olomouc: 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Prodos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, 2008. Str. 4. ISBN 978-80-7230-213-0</a:t>
            </a:r>
          </a:p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pps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liberec.cz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eshop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bozp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-tabulky/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zakazove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/piktogram-pro-nalepeni-na-sklo-30.html</a:t>
            </a:r>
          </a:p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http://eshop.mbmnabytek.cz/page/udrzba-a-cisteni/6</a:t>
            </a:r>
          </a:p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eshop.top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-office.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cz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/katalog/piktogram-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prebalovaci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mistnost</a:t>
            </a:r>
            <a:endParaRPr lang="cs-CZ" sz="1800" dirty="0" smtClean="0">
              <a:solidFill>
                <a:schemeClr val="tx1">
                  <a:lumMod val="75000"/>
                  <a:lumOff val="25000"/>
                </a:schemeClr>
              </a:solidFill>
              <a:latin typeface="Book Antiqua" pitchFamily="18" charset="0"/>
            </a:endParaRPr>
          </a:p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ofisprofis.sk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/piktogramy-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znacky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-tabulky/22232-piktogram-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rokovacia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miestnost.html</a:t>
            </a:r>
            <a:endParaRPr lang="cs-CZ" sz="1800" dirty="0" smtClean="0">
              <a:solidFill>
                <a:schemeClr val="tx1">
                  <a:lumMod val="75000"/>
                  <a:lumOff val="25000"/>
                </a:schemeClr>
              </a:solidFill>
              <a:latin typeface="Book Antiqua" pitchFamily="18" charset="0"/>
            </a:endParaRPr>
          </a:p>
          <a:p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ofisprofis.sk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/piktogramy-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znacky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-tabulky/22235-piktogram-sklad.</a:t>
            </a:r>
            <a:r>
              <a:rPr lang="cs-CZ" sz="1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Book Antiqua" pitchFamily="18" charset="0"/>
              </a:rPr>
              <a:t>html</a:t>
            </a:r>
            <a:endParaRPr lang="cs-CZ" sz="1800" dirty="0" smtClean="0">
              <a:solidFill>
                <a:schemeClr val="tx1">
                  <a:lumMod val="75000"/>
                  <a:lumOff val="25000"/>
                </a:schemeClr>
              </a:solidFill>
              <a:latin typeface="Book Antiqua" pitchFamily="18" charset="0"/>
            </a:endParaRPr>
          </a:p>
          <a:p>
            <a:endParaRPr lang="cs-CZ" sz="1400" i="1" dirty="0"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latin typeface="Book Antiqua" pitchFamily="18" charset="0"/>
              </a:rPr>
              <a:t>METODIKA</a:t>
            </a:r>
            <a:endParaRPr lang="cs-CZ" sz="4400" b="1" dirty="0">
              <a:solidFill>
                <a:srgbClr val="FFC000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Na snímku 3 žákům vysvětlím význam piktogramu.</a:t>
            </a:r>
          </a:p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Na snímku 4 žáci přidělují název ke správnému piktogramu.</a:t>
            </a:r>
          </a:p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Na snímku 5 žáci vymýšlejí vlastní název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                             k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piktogramům.</a:t>
            </a:r>
          </a:p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Na snímcích 6 a 7 žáci malují </a:t>
            </a:r>
            <a:r>
              <a:rPr lang="cs-CZ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piktogram </a:t>
            </a:r>
            <a:r>
              <a:rPr lang="cs-CZ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                             podle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ook Antiqua" pitchFamily="18" charset="0"/>
              </a:rPr>
              <a:t>zadaného názvu.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88</TotalTime>
  <Words>176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PIKTOGRAMY</vt:lpstr>
      <vt:lpstr>Snímek 3</vt:lpstr>
      <vt:lpstr>Přiřaďte piktogram k názvu:</vt:lpstr>
      <vt:lpstr>Zkuste vymyslet názvy k piktogramům:</vt:lpstr>
      <vt:lpstr>Zakreslete piktogramy, které by výstižně popisovaly:</vt:lpstr>
      <vt:lpstr>Snímek 7</vt:lpstr>
      <vt:lpstr>POUŽITÉ ZDROJE</vt:lpstr>
      <vt:lpstr>METODIKA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A PIKTOGRAMY</dc:title>
  <dc:creator>Nelinka</dc:creator>
  <cp:lastModifiedBy>Dum</cp:lastModifiedBy>
  <cp:revision>28</cp:revision>
  <dcterms:created xsi:type="dcterms:W3CDTF">2012-09-04T17:35:22Z</dcterms:created>
  <dcterms:modified xsi:type="dcterms:W3CDTF">2012-11-03T16:42:28Z</dcterms:modified>
</cp:coreProperties>
</file>