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65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5F0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3.11.2012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strips dir="r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strips dir="r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strips dir="r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strips dir="r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3.11.2012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strips dir="r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3.11.2012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strips dir="r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3.11.2012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strips dir="r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strips dir="r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s odříznutým a zakulaceným jedním rohem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ravoúhlý trojúhelník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10" name="Volný tvar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Volný tvar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>
    <p:strips dir="r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strips dir="r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strips dir="r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3.11.2012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2" name="Skupina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Volný tvar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Volný tvar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>
    <p:strips dir="rd"/>
  </p:transition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odnadpis 4"/>
          <p:cNvSpPr>
            <a:spLocks noGrp="1"/>
          </p:cNvSpPr>
          <p:nvPr>
            <p:ph type="subTitle" idx="1"/>
          </p:nvPr>
        </p:nvSpPr>
        <p:spPr>
          <a:xfrm>
            <a:off x="533400" y="2500306"/>
            <a:ext cx="7854696" cy="3857652"/>
          </a:xfrm>
        </p:spPr>
        <p:txBody>
          <a:bodyPr>
            <a:normAutofit fontScale="40000" lnSpcReduction="20000"/>
          </a:bodyPr>
          <a:lstStyle/>
          <a:p>
            <a:pPr algn="l"/>
            <a:r>
              <a:rPr lang="cs-CZ" sz="5000" dirty="0" smtClean="0">
                <a:solidFill>
                  <a:srgbClr val="FFC000"/>
                </a:solidFill>
                <a:latin typeface="Bookman Old Style" pitchFamily="18" charset="0"/>
                <a:cs typeface="Arial" pitchFamily="34" charset="0"/>
              </a:rPr>
              <a:t>Název školy:  </a:t>
            </a:r>
            <a:r>
              <a:rPr lang="cs-CZ" sz="5000" b="1" dirty="0" smtClean="0">
                <a:solidFill>
                  <a:srgbClr val="FFC000"/>
                </a:solidFill>
                <a:latin typeface="Bookman Old Style" pitchFamily="18" charset="0"/>
                <a:cs typeface="Arial" pitchFamily="34" charset="0"/>
              </a:rPr>
              <a:t>ZŠ </a:t>
            </a:r>
            <a:r>
              <a:rPr lang="cs-CZ" sz="5000" b="1" dirty="0" err="1" smtClean="0">
                <a:solidFill>
                  <a:srgbClr val="FFC000"/>
                </a:solidFill>
                <a:latin typeface="Bookman Old Style" pitchFamily="18" charset="0"/>
                <a:cs typeface="Arial" pitchFamily="34" charset="0"/>
              </a:rPr>
              <a:t>Štětí</a:t>
            </a:r>
            <a:r>
              <a:rPr lang="cs-CZ" sz="5000" b="1" dirty="0" smtClean="0">
                <a:solidFill>
                  <a:srgbClr val="FFC000"/>
                </a:solidFill>
                <a:latin typeface="Bookman Old Style" pitchFamily="18" charset="0"/>
                <a:cs typeface="Arial" pitchFamily="34" charset="0"/>
              </a:rPr>
              <a:t>, Ostrovní 300</a:t>
            </a:r>
            <a:br>
              <a:rPr lang="cs-CZ" sz="5000" b="1" dirty="0" smtClean="0">
                <a:solidFill>
                  <a:srgbClr val="FFC000"/>
                </a:solidFill>
                <a:latin typeface="Bookman Old Style" pitchFamily="18" charset="0"/>
                <a:cs typeface="Arial" pitchFamily="34" charset="0"/>
              </a:rPr>
            </a:br>
            <a:r>
              <a:rPr lang="cs-CZ" sz="5000" dirty="0" smtClean="0">
                <a:solidFill>
                  <a:srgbClr val="FFC000"/>
                </a:solidFill>
                <a:latin typeface="Bookman Old Style" pitchFamily="18" charset="0"/>
                <a:cs typeface="Arial" pitchFamily="34" charset="0"/>
              </a:rPr>
              <a:t>Autor: </a:t>
            </a:r>
            <a:r>
              <a:rPr lang="cs-CZ" sz="5000" b="1" dirty="0" smtClean="0">
                <a:solidFill>
                  <a:srgbClr val="FFC000"/>
                </a:solidFill>
                <a:latin typeface="Bookman Old Style" pitchFamily="18" charset="0"/>
                <a:cs typeface="Arial" pitchFamily="34" charset="0"/>
              </a:rPr>
              <a:t> Mgr. Nela Šulcová</a:t>
            </a:r>
            <a:br>
              <a:rPr lang="cs-CZ" sz="5000" b="1" dirty="0" smtClean="0">
                <a:solidFill>
                  <a:srgbClr val="FFC000"/>
                </a:solidFill>
                <a:latin typeface="Bookman Old Style" pitchFamily="18" charset="0"/>
                <a:cs typeface="Arial" pitchFamily="34" charset="0"/>
              </a:rPr>
            </a:br>
            <a:r>
              <a:rPr lang="cs-CZ" sz="5000" dirty="0" smtClean="0">
                <a:solidFill>
                  <a:srgbClr val="FFC000"/>
                </a:solidFill>
                <a:latin typeface="Bookman Old Style" pitchFamily="18" charset="0"/>
                <a:cs typeface="Arial" pitchFamily="34" charset="0"/>
              </a:rPr>
              <a:t>Název materiálu: </a:t>
            </a:r>
            <a:r>
              <a:rPr lang="cs-CZ" sz="5000" b="1" dirty="0" smtClean="0">
                <a:solidFill>
                  <a:srgbClr val="FFC000"/>
                </a:solidFill>
                <a:latin typeface="Bookman Old Style" pitchFamily="18" charset="0"/>
                <a:cs typeface="Arial" pitchFamily="34" charset="0"/>
              </a:rPr>
              <a:t>VY_32_INOVACE_ CJ.4.A.03_</a:t>
            </a:r>
            <a:r>
              <a:rPr lang="cs-CZ" sz="5000" b="1" dirty="0" err="1" smtClean="0">
                <a:solidFill>
                  <a:srgbClr val="FFC000"/>
                </a:solidFill>
                <a:latin typeface="Bookman Old Style" pitchFamily="18" charset="0"/>
                <a:cs typeface="Arial" pitchFamily="34" charset="0"/>
              </a:rPr>
              <a:t>vyznam</a:t>
            </a:r>
            <a:r>
              <a:rPr lang="cs-CZ" sz="5000" b="1" dirty="0" smtClean="0">
                <a:solidFill>
                  <a:srgbClr val="FFC000"/>
                </a:solidFill>
                <a:latin typeface="Bookman Old Style" pitchFamily="18" charset="0"/>
                <a:cs typeface="Arial" pitchFamily="34" charset="0"/>
              </a:rPr>
              <a:t>_slova</a:t>
            </a:r>
            <a:br>
              <a:rPr lang="cs-CZ" sz="5000" b="1" dirty="0" smtClean="0">
                <a:solidFill>
                  <a:srgbClr val="FFC000"/>
                </a:solidFill>
                <a:latin typeface="Bookman Old Style" pitchFamily="18" charset="0"/>
                <a:cs typeface="Arial" pitchFamily="34" charset="0"/>
              </a:rPr>
            </a:br>
            <a:r>
              <a:rPr lang="cs-CZ" sz="5000" dirty="0" smtClean="0">
                <a:solidFill>
                  <a:srgbClr val="FFC000"/>
                </a:solidFill>
                <a:latin typeface="Bookman Old Style" pitchFamily="18" charset="0"/>
                <a:cs typeface="Arial" pitchFamily="34" charset="0"/>
              </a:rPr>
              <a:t>Název</a:t>
            </a:r>
            <a:r>
              <a:rPr lang="cs-CZ" sz="5000" b="1" dirty="0" smtClean="0">
                <a:solidFill>
                  <a:srgbClr val="FFC000"/>
                </a:solidFill>
                <a:latin typeface="Bookman Old Style" pitchFamily="18" charset="0"/>
                <a:cs typeface="Arial" pitchFamily="34" charset="0"/>
              </a:rPr>
              <a:t>: Význam slova</a:t>
            </a:r>
            <a:br>
              <a:rPr lang="cs-CZ" sz="5000" b="1" dirty="0" smtClean="0">
                <a:solidFill>
                  <a:srgbClr val="FFC000"/>
                </a:solidFill>
                <a:latin typeface="Bookman Old Style" pitchFamily="18" charset="0"/>
                <a:cs typeface="Arial" pitchFamily="34" charset="0"/>
              </a:rPr>
            </a:br>
            <a:r>
              <a:rPr lang="cs-CZ" sz="5000" dirty="0" smtClean="0">
                <a:solidFill>
                  <a:srgbClr val="FFC000"/>
                </a:solidFill>
                <a:latin typeface="Bookman Old Style" pitchFamily="18" charset="0"/>
                <a:cs typeface="Arial" pitchFamily="34" charset="0"/>
              </a:rPr>
              <a:t>Číslo operačního programu</a:t>
            </a:r>
            <a:r>
              <a:rPr lang="cs-CZ" sz="5000" b="1" dirty="0" smtClean="0">
                <a:solidFill>
                  <a:srgbClr val="FFC000"/>
                </a:solidFill>
                <a:latin typeface="Bookman Old Style" pitchFamily="18" charset="0"/>
                <a:cs typeface="Arial" pitchFamily="34" charset="0"/>
              </a:rPr>
              <a:t>: CZ.1.07/1.4.00/21.1693</a:t>
            </a:r>
            <a:br>
              <a:rPr lang="cs-CZ" sz="5000" b="1" dirty="0" smtClean="0">
                <a:solidFill>
                  <a:srgbClr val="FFC000"/>
                </a:solidFill>
                <a:latin typeface="Bookman Old Style" pitchFamily="18" charset="0"/>
                <a:cs typeface="Arial" pitchFamily="34" charset="0"/>
              </a:rPr>
            </a:br>
            <a:r>
              <a:rPr lang="cs-CZ" sz="5000" dirty="0" smtClean="0">
                <a:solidFill>
                  <a:srgbClr val="FFC000"/>
                </a:solidFill>
                <a:latin typeface="Bookman Old Style" pitchFamily="18" charset="0"/>
                <a:cs typeface="Arial" pitchFamily="34" charset="0"/>
              </a:rPr>
              <a:t>Název projektu</a:t>
            </a:r>
            <a:r>
              <a:rPr lang="cs-CZ" sz="5000" b="1" dirty="0" smtClean="0">
                <a:solidFill>
                  <a:srgbClr val="FFC000"/>
                </a:solidFill>
                <a:latin typeface="Bookman Old Style" pitchFamily="18" charset="0"/>
                <a:cs typeface="Arial" pitchFamily="34" charset="0"/>
              </a:rPr>
              <a:t>: PRIMA ŠKOLA</a:t>
            </a:r>
          </a:p>
          <a:p>
            <a:pPr algn="l"/>
            <a:endParaRPr lang="cs-CZ" sz="5000" b="1" dirty="0" smtClean="0">
              <a:solidFill>
                <a:srgbClr val="FFC000"/>
              </a:solidFill>
              <a:latin typeface="Bookman Old Style" pitchFamily="18" charset="0"/>
              <a:cs typeface="Arial" pitchFamily="34" charset="0"/>
            </a:endParaRPr>
          </a:p>
          <a:p>
            <a:pPr algn="l">
              <a:defRPr/>
            </a:pPr>
            <a:r>
              <a:rPr lang="cs-CZ" sz="5000" dirty="0" smtClean="0">
                <a:solidFill>
                  <a:srgbClr val="FFC000"/>
                </a:solidFill>
                <a:latin typeface="Bookman Old Style" pitchFamily="18" charset="0"/>
                <a:cs typeface="Arial" pitchFamily="34" charset="0"/>
              </a:rPr>
              <a:t>Anotace</a:t>
            </a:r>
            <a:r>
              <a:rPr lang="cs-CZ" sz="5000" b="1" dirty="0" smtClean="0">
                <a:solidFill>
                  <a:srgbClr val="FFC000"/>
                </a:solidFill>
                <a:latin typeface="Bookman Old Style" pitchFamily="18" charset="0"/>
                <a:cs typeface="Arial" pitchFamily="34" charset="0"/>
              </a:rPr>
              <a:t>: Materiál je určen pro žáky 4. ročníku, slouží </a:t>
            </a:r>
            <a:r>
              <a:rPr lang="cs-CZ" sz="5000" b="1" dirty="0" smtClean="0">
                <a:solidFill>
                  <a:srgbClr val="FFC000"/>
                </a:solidFill>
                <a:latin typeface="Bookman Old Style" pitchFamily="18" charset="0"/>
                <a:cs typeface="Arial" pitchFamily="34" charset="0"/>
              </a:rPr>
              <a:t>                k </a:t>
            </a:r>
            <a:r>
              <a:rPr lang="cs-CZ" sz="5000" b="1" dirty="0" smtClean="0">
                <a:solidFill>
                  <a:srgbClr val="FFC000"/>
                </a:solidFill>
                <a:latin typeface="Bookman Old Style" pitchFamily="18" charset="0"/>
                <a:cs typeface="Arial" pitchFamily="34" charset="0"/>
              </a:rPr>
              <a:t>výuce českého jazyka.</a:t>
            </a:r>
          </a:p>
          <a:p>
            <a:pPr algn="l">
              <a:defRPr/>
            </a:pPr>
            <a:r>
              <a:rPr lang="cs-CZ" sz="5000" dirty="0" smtClean="0">
                <a:solidFill>
                  <a:srgbClr val="FFC000"/>
                </a:solidFill>
                <a:latin typeface="Bookman Old Style" pitchFamily="18" charset="0"/>
                <a:cs typeface="Arial" pitchFamily="34" charset="0"/>
              </a:rPr>
              <a:t>Datum</a:t>
            </a:r>
            <a:r>
              <a:rPr lang="cs-CZ" sz="5000" b="1" dirty="0" smtClean="0">
                <a:solidFill>
                  <a:srgbClr val="FFC000"/>
                </a:solidFill>
                <a:latin typeface="Bookman Old Style" pitchFamily="18" charset="0"/>
                <a:cs typeface="Arial" pitchFamily="34" charset="0"/>
              </a:rPr>
              <a:t>: 24. 09. 2012</a:t>
            </a:r>
          </a:p>
          <a:p>
            <a:pPr algn="l">
              <a:defRPr/>
            </a:pPr>
            <a:r>
              <a:rPr lang="cs-CZ" sz="5000" dirty="0" smtClean="0">
                <a:solidFill>
                  <a:srgbClr val="FFC000"/>
                </a:solidFill>
                <a:latin typeface="Bookman Old Style" pitchFamily="18" charset="0"/>
                <a:cs typeface="Arial" pitchFamily="34" charset="0"/>
              </a:rPr>
              <a:t>Ročník</a:t>
            </a:r>
            <a:r>
              <a:rPr lang="cs-CZ" sz="5000" b="1" dirty="0" smtClean="0">
                <a:solidFill>
                  <a:srgbClr val="FFC000"/>
                </a:solidFill>
                <a:latin typeface="Bookman Old Style" pitchFamily="18" charset="0"/>
                <a:cs typeface="Arial" pitchFamily="34" charset="0"/>
              </a:rPr>
              <a:t>: čtvrtý</a:t>
            </a:r>
          </a:p>
          <a:p>
            <a:pPr algn="l">
              <a:defRPr/>
            </a:pPr>
            <a:r>
              <a:rPr lang="cs-CZ" sz="5000" dirty="0" smtClean="0">
                <a:solidFill>
                  <a:srgbClr val="FFC000"/>
                </a:solidFill>
                <a:latin typeface="Bookman Old Style" pitchFamily="18" charset="0"/>
                <a:cs typeface="Arial" pitchFamily="34" charset="0"/>
              </a:rPr>
              <a:t>Vzdělávací oblast</a:t>
            </a:r>
            <a:r>
              <a:rPr lang="cs-CZ" sz="5000" b="1" dirty="0" smtClean="0">
                <a:solidFill>
                  <a:srgbClr val="FFC000"/>
                </a:solidFill>
                <a:latin typeface="Bookman Old Style" pitchFamily="18" charset="0"/>
                <a:cs typeface="Arial" pitchFamily="34" charset="0"/>
              </a:rPr>
              <a:t>: Jazyk a jazyková komunikace (český jazyk)</a:t>
            </a:r>
            <a:endParaRPr lang="cs-CZ" sz="5000" dirty="0" smtClean="0">
              <a:solidFill>
                <a:srgbClr val="FFC000"/>
              </a:solidFill>
              <a:latin typeface="Bookman Old Style" pitchFamily="18" charset="0"/>
            </a:endParaRPr>
          </a:p>
          <a:p>
            <a:endParaRPr lang="cs-CZ" dirty="0"/>
          </a:p>
        </p:txBody>
      </p:sp>
      <p:pic>
        <p:nvPicPr>
          <p:cNvPr id="6" name="Obrázek 5" descr="Hlavička"/>
          <p:cNvPicPr/>
          <p:nvPr/>
        </p:nvPicPr>
        <p:blipFill>
          <a:blip r:embed="rId2" cstate="print"/>
          <a:srcRect l="4299" t="26736" r="79582" b="6191"/>
          <a:stretch>
            <a:fillRect/>
          </a:stretch>
        </p:blipFill>
        <p:spPr bwMode="auto">
          <a:xfrm>
            <a:off x="1285852" y="785794"/>
            <a:ext cx="2071702" cy="15001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Obrázek 6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86182" y="1357298"/>
            <a:ext cx="3643338" cy="857256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sp>
        <p:nvSpPr>
          <p:cNvPr id="8" name="TextovéPole 7"/>
          <p:cNvSpPr txBox="1"/>
          <p:nvPr/>
        </p:nvSpPr>
        <p:spPr>
          <a:xfrm>
            <a:off x="5786446" y="857232"/>
            <a:ext cx="292895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b="1" dirty="0" smtClean="0">
                <a:solidFill>
                  <a:srgbClr val="FFC000"/>
                </a:solidFill>
                <a:latin typeface="Book Antiqua" pitchFamily="18" charset="0"/>
                <a:cs typeface="Arial" pitchFamily="34" charset="0"/>
              </a:rPr>
              <a:t>VY_32_INOVACE_ CJ.4.A. 03</a:t>
            </a:r>
            <a:endParaRPr lang="cs-CZ" sz="1400" dirty="0">
              <a:solidFill>
                <a:srgbClr val="FFC000"/>
              </a:solidFill>
              <a:latin typeface="Book Antiqua" pitchFamily="18" charset="0"/>
            </a:endParaRPr>
          </a:p>
        </p:txBody>
      </p:sp>
    </p:spTree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>
          <a:xfrm>
            <a:off x="500034" y="3214686"/>
            <a:ext cx="7851648" cy="1828800"/>
          </a:xfrm>
        </p:spPr>
        <p:txBody>
          <a:bodyPr>
            <a:normAutofit fontScale="90000"/>
          </a:bodyPr>
          <a:lstStyle/>
          <a:p>
            <a:r>
              <a:rPr lang="cs-CZ" sz="6000" dirty="0" smtClean="0">
                <a:solidFill>
                  <a:srgbClr val="FFC000"/>
                </a:solidFill>
                <a:latin typeface="Bookman Old Style" pitchFamily="18" charset="0"/>
              </a:rPr>
              <a:t>VÝZNAM SLOVA</a:t>
            </a:r>
            <a:r>
              <a:rPr lang="cs-CZ" dirty="0" smtClean="0">
                <a:solidFill>
                  <a:srgbClr val="FFC000"/>
                </a:solidFill>
                <a:latin typeface="Bookman Old Style" pitchFamily="18" charset="0"/>
              </a:rPr>
              <a:t/>
            </a:r>
            <a:br>
              <a:rPr lang="cs-CZ" dirty="0" smtClean="0">
                <a:solidFill>
                  <a:srgbClr val="FFC000"/>
                </a:solidFill>
                <a:latin typeface="Bookman Old Style" pitchFamily="18" charset="0"/>
              </a:rPr>
            </a:br>
            <a:r>
              <a:rPr lang="cs-CZ" dirty="0" smtClean="0">
                <a:solidFill>
                  <a:srgbClr val="FFC000"/>
                </a:solidFill>
                <a:latin typeface="Bookman Old Style" pitchFamily="18" charset="0"/>
              </a:rPr>
              <a:t/>
            </a:r>
            <a:br>
              <a:rPr lang="cs-CZ" dirty="0" smtClean="0">
                <a:solidFill>
                  <a:srgbClr val="FFC000"/>
                </a:solidFill>
                <a:latin typeface="Bookman Old Style" pitchFamily="18" charset="0"/>
              </a:rPr>
            </a:br>
            <a:r>
              <a:rPr lang="cs-CZ" sz="4400" dirty="0" smtClean="0">
                <a:solidFill>
                  <a:srgbClr val="FFC000"/>
                </a:solidFill>
                <a:effectLst/>
                <a:latin typeface="Bookman Old Style" pitchFamily="18" charset="0"/>
              </a:rPr>
              <a:t>SLOVA JEDNOVÝZNAMOVÁ, </a:t>
            </a:r>
            <a:br>
              <a:rPr lang="cs-CZ" sz="4400" dirty="0" smtClean="0">
                <a:solidFill>
                  <a:srgbClr val="FFC000"/>
                </a:solidFill>
                <a:effectLst/>
                <a:latin typeface="Bookman Old Style" pitchFamily="18" charset="0"/>
              </a:rPr>
            </a:br>
            <a:r>
              <a:rPr lang="cs-CZ" sz="4400" dirty="0" smtClean="0">
                <a:solidFill>
                  <a:srgbClr val="FFC000"/>
                </a:solidFill>
                <a:effectLst/>
                <a:latin typeface="Bookman Old Style" pitchFamily="18" charset="0"/>
              </a:rPr>
              <a:t>VÍCEVÝZNAMOVÁ</a:t>
            </a:r>
            <a:endParaRPr lang="cs-CZ" sz="4400" dirty="0">
              <a:solidFill>
                <a:srgbClr val="FFC000"/>
              </a:solidFill>
              <a:effectLst/>
              <a:latin typeface="Bookman Old Style" pitchFamily="18" charset="0"/>
            </a:endParaRPr>
          </a:p>
        </p:txBody>
      </p:sp>
    </p:spTree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VÝZNAM SLOVA</a:t>
            </a:r>
            <a:endParaRPr lang="cs-CZ" sz="44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28596" y="2285992"/>
            <a:ext cx="8229600" cy="4389120"/>
          </a:xfrm>
        </p:spPr>
        <p:txBody>
          <a:bodyPr/>
          <a:lstStyle/>
          <a:p>
            <a:r>
              <a:rPr lang="cs-CZ" sz="2800" dirty="0" smtClean="0">
                <a:solidFill>
                  <a:srgbClr val="F45F0C"/>
                </a:solidFill>
                <a:latin typeface="Bookman Old Style" pitchFamily="18" charset="0"/>
              </a:rPr>
              <a:t>Slova mají svůj </a:t>
            </a:r>
            <a:r>
              <a:rPr lang="cs-CZ" sz="2800" b="1" u="sng" dirty="0" smtClean="0">
                <a:solidFill>
                  <a:srgbClr val="F45F0C"/>
                </a:solidFill>
                <a:latin typeface="Bookman Old Style" pitchFamily="18" charset="0"/>
              </a:rPr>
              <a:t>význam</a:t>
            </a:r>
            <a:r>
              <a:rPr lang="cs-CZ" sz="2800" dirty="0" smtClean="0">
                <a:solidFill>
                  <a:srgbClr val="F45F0C"/>
                </a:solidFill>
                <a:latin typeface="Bookman Old Style" pitchFamily="18" charset="0"/>
              </a:rPr>
              <a:t>.</a:t>
            </a:r>
          </a:p>
          <a:p>
            <a:r>
              <a:rPr lang="cs-CZ" sz="2800" dirty="0" smtClean="0">
                <a:solidFill>
                  <a:srgbClr val="F45F0C"/>
                </a:solidFill>
                <a:latin typeface="Bookman Old Style" pitchFamily="18" charset="0"/>
              </a:rPr>
              <a:t>Slova </a:t>
            </a:r>
            <a:r>
              <a:rPr lang="cs-CZ" sz="2800" b="1" dirty="0" smtClean="0">
                <a:solidFill>
                  <a:srgbClr val="F45F0C"/>
                </a:solidFill>
                <a:latin typeface="Bookman Old Style" pitchFamily="18" charset="0"/>
              </a:rPr>
              <a:t>jedno</a:t>
            </a:r>
            <a:r>
              <a:rPr lang="cs-CZ" sz="2800" dirty="0" smtClean="0">
                <a:solidFill>
                  <a:srgbClr val="F45F0C"/>
                </a:solidFill>
                <a:latin typeface="Bookman Old Style" pitchFamily="18" charset="0"/>
              </a:rPr>
              <a:t>významová mají </a:t>
            </a:r>
            <a:r>
              <a:rPr lang="cs-CZ" sz="2800" b="1" dirty="0" smtClean="0">
                <a:solidFill>
                  <a:srgbClr val="F45F0C"/>
                </a:solidFill>
                <a:latin typeface="Bookman Old Style" pitchFamily="18" charset="0"/>
              </a:rPr>
              <a:t>jeden význam</a:t>
            </a:r>
            <a:r>
              <a:rPr lang="cs-CZ" sz="2800" dirty="0" smtClean="0">
                <a:solidFill>
                  <a:srgbClr val="F45F0C"/>
                </a:solidFill>
                <a:latin typeface="Bookman Old Style" pitchFamily="18" charset="0"/>
              </a:rPr>
              <a:t>.</a:t>
            </a:r>
          </a:p>
          <a:p>
            <a:r>
              <a:rPr lang="cs-CZ" sz="2800" dirty="0" smtClean="0">
                <a:solidFill>
                  <a:srgbClr val="F45F0C"/>
                </a:solidFill>
                <a:latin typeface="Bookman Old Style" pitchFamily="18" charset="0"/>
              </a:rPr>
              <a:t>Slova </a:t>
            </a:r>
            <a:r>
              <a:rPr lang="cs-CZ" sz="2800" b="1" dirty="0" smtClean="0">
                <a:solidFill>
                  <a:srgbClr val="F45F0C"/>
                </a:solidFill>
                <a:latin typeface="Bookman Old Style" pitchFamily="18" charset="0"/>
              </a:rPr>
              <a:t>více</a:t>
            </a:r>
            <a:r>
              <a:rPr lang="cs-CZ" sz="2800" dirty="0" smtClean="0">
                <a:solidFill>
                  <a:srgbClr val="F45F0C"/>
                </a:solidFill>
                <a:latin typeface="Bookman Old Style" pitchFamily="18" charset="0"/>
              </a:rPr>
              <a:t>významová mají </a:t>
            </a:r>
            <a:r>
              <a:rPr lang="cs-CZ" sz="2800" b="1" dirty="0" smtClean="0">
                <a:solidFill>
                  <a:srgbClr val="F45F0C"/>
                </a:solidFill>
                <a:latin typeface="Bookman Old Style" pitchFamily="18" charset="0"/>
              </a:rPr>
              <a:t>více významů</a:t>
            </a:r>
            <a:r>
              <a:rPr lang="cs-CZ" sz="2800" dirty="0" smtClean="0">
                <a:solidFill>
                  <a:srgbClr val="F45F0C"/>
                </a:solidFill>
                <a:latin typeface="Bookman Old Style" pitchFamily="18" charset="0"/>
              </a:rPr>
              <a:t>.</a:t>
            </a:r>
          </a:p>
          <a:p>
            <a:endParaRPr lang="cs-CZ" dirty="0"/>
          </a:p>
        </p:txBody>
      </p:sp>
    </p:spTree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0034" y="357166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cs-CZ" sz="4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JE TO TAK?</a:t>
            </a:r>
            <a:endParaRPr lang="cs-CZ" sz="44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429520" y="2143116"/>
            <a:ext cx="1428760" cy="19303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14678" y="3357562"/>
            <a:ext cx="1621156" cy="21431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429520" y="4786322"/>
            <a:ext cx="1500198" cy="18743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TextovéPole 7"/>
          <p:cNvSpPr txBox="1"/>
          <p:nvPr/>
        </p:nvSpPr>
        <p:spPr>
          <a:xfrm>
            <a:off x="357158" y="1643050"/>
            <a:ext cx="7929618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dirty="0" smtClean="0">
                <a:solidFill>
                  <a:srgbClr val="F45F0C"/>
                </a:solidFill>
                <a:latin typeface="Bookman Old Style" pitchFamily="18" charset="0"/>
              </a:rPr>
              <a:t>Na koncertě vystoupila známá rocková </a:t>
            </a:r>
            <a:r>
              <a:rPr lang="cs-CZ" sz="2600" i="1" u="sng" dirty="0" smtClean="0">
                <a:solidFill>
                  <a:srgbClr val="F45F0C"/>
                </a:solidFill>
                <a:latin typeface="Bookman Old Style" pitchFamily="18" charset="0"/>
              </a:rPr>
              <a:t>hvězda</a:t>
            </a:r>
            <a:r>
              <a:rPr lang="cs-CZ" sz="2600" dirty="0" smtClean="0">
                <a:solidFill>
                  <a:srgbClr val="F45F0C"/>
                </a:solidFill>
                <a:latin typeface="Bookman Old Style" pitchFamily="18" charset="0"/>
              </a:rPr>
              <a:t>.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428596" y="2786058"/>
            <a:ext cx="728667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dirty="0" smtClean="0">
                <a:solidFill>
                  <a:srgbClr val="F45F0C"/>
                </a:solidFill>
                <a:latin typeface="Bookman Old Style" pitchFamily="18" charset="0"/>
              </a:rPr>
              <a:t>Vojta vzal </a:t>
            </a:r>
            <a:r>
              <a:rPr lang="cs-CZ" sz="2600" i="1" u="sng" dirty="0" smtClean="0">
                <a:solidFill>
                  <a:srgbClr val="F45F0C"/>
                </a:solidFill>
                <a:latin typeface="Bookman Old Style" pitchFamily="18" charset="0"/>
              </a:rPr>
              <a:t>houbu</a:t>
            </a:r>
            <a:r>
              <a:rPr lang="cs-CZ" sz="2600" dirty="0" smtClean="0">
                <a:solidFill>
                  <a:srgbClr val="F45F0C"/>
                </a:solidFill>
                <a:latin typeface="Bookman Old Style" pitchFamily="18" charset="0"/>
              </a:rPr>
              <a:t> a mazal tabuli.</a:t>
            </a:r>
          </a:p>
        </p:txBody>
      </p:sp>
      <p:sp>
        <p:nvSpPr>
          <p:cNvPr id="10" name="TextovéPole 9"/>
          <p:cNvSpPr txBox="1"/>
          <p:nvPr/>
        </p:nvSpPr>
        <p:spPr>
          <a:xfrm>
            <a:off x="357158" y="5572140"/>
            <a:ext cx="728667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i="1" u="sng" dirty="0" smtClean="0">
                <a:solidFill>
                  <a:srgbClr val="F45F0C"/>
                </a:solidFill>
                <a:latin typeface="Bookman Old Style" pitchFamily="18" charset="0"/>
              </a:rPr>
              <a:t>Raketa</a:t>
            </a:r>
            <a:r>
              <a:rPr lang="cs-CZ" sz="2600" dirty="0" smtClean="0">
                <a:solidFill>
                  <a:srgbClr val="F45F0C"/>
                </a:solidFill>
                <a:latin typeface="Bookman Old Style" pitchFamily="18" charset="0"/>
              </a:rPr>
              <a:t> vynesla na oběžnou dráhu družici.</a:t>
            </a:r>
          </a:p>
        </p:txBody>
      </p:sp>
    </p:spTree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/>
      <p:bldP spid="9" grpId="0"/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28596" y="1000108"/>
            <a:ext cx="8501122" cy="4389120"/>
          </a:xfrm>
        </p:spPr>
        <p:txBody>
          <a:bodyPr>
            <a:normAutofit lnSpcReduction="10000"/>
          </a:bodyPr>
          <a:lstStyle/>
          <a:p>
            <a:r>
              <a:rPr lang="cs-CZ" sz="2800" i="1" dirty="0" smtClean="0">
                <a:solidFill>
                  <a:srgbClr val="FFC000"/>
                </a:solidFill>
                <a:latin typeface="Bookman Old Style" pitchFamily="18" charset="0"/>
              </a:rPr>
              <a:t>Jednovýznamová slova podtrhněte rovnou čarou, </a:t>
            </a:r>
            <a:br>
              <a:rPr lang="cs-CZ" sz="2800" i="1" dirty="0" smtClean="0">
                <a:solidFill>
                  <a:srgbClr val="FFC000"/>
                </a:solidFill>
                <a:latin typeface="Bookman Old Style" pitchFamily="18" charset="0"/>
              </a:rPr>
            </a:br>
            <a:r>
              <a:rPr lang="cs-CZ" sz="2800" i="1" dirty="0" smtClean="0">
                <a:solidFill>
                  <a:srgbClr val="FFC000"/>
                </a:solidFill>
                <a:latin typeface="Bookman Old Style" pitchFamily="18" charset="0"/>
              </a:rPr>
              <a:t>vícevýznamová slova vlnovkou. </a:t>
            </a:r>
            <a:br>
              <a:rPr lang="cs-CZ" sz="2800" i="1" dirty="0" smtClean="0">
                <a:solidFill>
                  <a:srgbClr val="FFC000"/>
                </a:solidFill>
                <a:latin typeface="Bookman Old Style" pitchFamily="18" charset="0"/>
              </a:rPr>
            </a:br>
            <a:r>
              <a:rPr lang="cs-CZ" sz="2800" i="1" dirty="0" smtClean="0">
                <a:solidFill>
                  <a:srgbClr val="FFC000"/>
                </a:solidFill>
                <a:latin typeface="Bookman Old Style" pitchFamily="18" charset="0"/>
              </a:rPr>
              <a:t>Utvořte různé věty s vícevýznamovými slovy.</a:t>
            </a:r>
          </a:p>
          <a:p>
            <a:endParaRPr lang="cs-CZ" dirty="0" smtClean="0">
              <a:solidFill>
                <a:srgbClr val="F45F0C"/>
              </a:solidFill>
              <a:latin typeface="Bookman Old Style" pitchFamily="18" charset="0"/>
            </a:endParaRPr>
          </a:p>
          <a:p>
            <a:endParaRPr lang="cs-CZ" dirty="0" smtClean="0">
              <a:solidFill>
                <a:srgbClr val="F45F0C"/>
              </a:solidFill>
              <a:latin typeface="Bookman Old Style" pitchFamily="18" charset="0"/>
            </a:endParaRPr>
          </a:p>
          <a:p>
            <a:pPr>
              <a:lnSpc>
                <a:spcPct val="200000"/>
              </a:lnSpc>
              <a:buNone/>
            </a:pPr>
            <a:r>
              <a:rPr lang="cs-CZ" sz="2800" b="1" dirty="0" smtClean="0">
                <a:solidFill>
                  <a:srgbClr val="F45F0C"/>
                </a:solidFill>
                <a:latin typeface="Bookman Old Style" pitchFamily="18" charset="0"/>
              </a:rPr>
              <a:t>ryba, známka, jednička, oko, jezero, noviny, dárek, talíř, koruna, úsečka</a:t>
            </a:r>
          </a:p>
        </p:txBody>
      </p:sp>
    </p:spTree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28596" y="285728"/>
            <a:ext cx="8229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cs-CZ" sz="4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Napište významy těchto slov:</a:t>
            </a:r>
            <a:endParaRPr lang="cs-CZ" sz="44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428596" y="1285860"/>
            <a:ext cx="7858180" cy="16853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cs-CZ" sz="2800" b="1" dirty="0" smtClean="0">
                <a:solidFill>
                  <a:srgbClr val="F45F0C"/>
                </a:solidFill>
                <a:latin typeface="Bookman Old Style" pitchFamily="18" charset="0"/>
              </a:rPr>
              <a:t>oko: ______________________________________</a:t>
            </a:r>
          </a:p>
          <a:p>
            <a:pPr>
              <a:lnSpc>
                <a:spcPct val="200000"/>
              </a:lnSpc>
            </a:pPr>
            <a:r>
              <a:rPr lang="cs-CZ" sz="2800" b="1" dirty="0" smtClean="0">
                <a:solidFill>
                  <a:srgbClr val="F45F0C"/>
                </a:solidFill>
                <a:latin typeface="Bookman Old Style" pitchFamily="18" charset="0"/>
              </a:rPr>
              <a:t>___________________________________________</a:t>
            </a:r>
            <a:endParaRPr lang="cs-CZ" sz="2800" b="1" dirty="0">
              <a:solidFill>
                <a:srgbClr val="F45F0C"/>
              </a:solidFill>
              <a:latin typeface="Bookman Old Style" pitchFamily="18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00034" y="3000372"/>
            <a:ext cx="7858180" cy="16853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cs-CZ" sz="2800" b="1" dirty="0" smtClean="0">
                <a:solidFill>
                  <a:srgbClr val="F45F0C"/>
                </a:solidFill>
                <a:latin typeface="Bookman Old Style" pitchFamily="18" charset="0"/>
              </a:rPr>
              <a:t>jazyk: ____________________________________</a:t>
            </a:r>
          </a:p>
          <a:p>
            <a:pPr>
              <a:lnSpc>
                <a:spcPct val="200000"/>
              </a:lnSpc>
            </a:pPr>
            <a:r>
              <a:rPr lang="cs-CZ" sz="2800" b="1" dirty="0" smtClean="0">
                <a:solidFill>
                  <a:srgbClr val="F45F0C"/>
                </a:solidFill>
                <a:latin typeface="Bookman Old Style" pitchFamily="18" charset="0"/>
              </a:rPr>
              <a:t>___________________________________________</a:t>
            </a:r>
            <a:endParaRPr lang="cs-CZ" sz="2800" b="1" dirty="0">
              <a:solidFill>
                <a:srgbClr val="F45F0C"/>
              </a:solidFill>
              <a:latin typeface="Bookman Old Style" pitchFamily="18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428596" y="4714884"/>
            <a:ext cx="785818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cs-CZ" sz="2800" b="1" dirty="0" smtClean="0">
                <a:solidFill>
                  <a:srgbClr val="F45F0C"/>
                </a:solidFill>
                <a:latin typeface="Bookman Old Style" pitchFamily="18" charset="0"/>
              </a:rPr>
              <a:t>zámek: ___________________________________</a:t>
            </a:r>
          </a:p>
          <a:p>
            <a:pPr>
              <a:lnSpc>
                <a:spcPct val="200000"/>
              </a:lnSpc>
            </a:pPr>
            <a:r>
              <a:rPr lang="cs-CZ" sz="2800" b="1" dirty="0" smtClean="0">
                <a:solidFill>
                  <a:srgbClr val="F45F0C"/>
                </a:solidFill>
                <a:latin typeface="Bookman Old Style" pitchFamily="18" charset="0"/>
              </a:rPr>
              <a:t>___________________________________________</a:t>
            </a:r>
            <a:endParaRPr lang="cs-CZ" sz="2800" b="1" dirty="0">
              <a:solidFill>
                <a:srgbClr val="F45F0C"/>
              </a:solidFill>
              <a:latin typeface="Bookman Old Style" pitchFamily="18" charset="0"/>
            </a:endParaRPr>
          </a:p>
        </p:txBody>
      </p:sp>
    </p:spTree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6" grpId="0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28596" y="500042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cs-CZ" sz="4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SOUTĚŽ </a:t>
            </a:r>
            <a:r>
              <a:rPr lang="cs-CZ" sz="4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  <a:sym typeface="Wingdings" pitchFamily="2" charset="2"/>
              </a:rPr>
              <a:t></a:t>
            </a:r>
            <a:endParaRPr lang="cs-CZ" sz="44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0034" y="1857364"/>
            <a:ext cx="8229600" cy="707702"/>
          </a:xfrm>
        </p:spPr>
        <p:txBody>
          <a:bodyPr/>
          <a:lstStyle/>
          <a:p>
            <a:r>
              <a:rPr lang="cs-CZ" b="1" dirty="0" smtClean="0">
                <a:solidFill>
                  <a:srgbClr val="F45F0C"/>
                </a:solidFill>
                <a:latin typeface="Bookman Old Style" pitchFamily="18" charset="0"/>
              </a:rPr>
              <a:t>Kdo dřív najde slovo mnohoznačné mezi:</a:t>
            </a:r>
          </a:p>
          <a:p>
            <a:endParaRPr lang="cs-CZ" b="1" dirty="0" smtClean="0"/>
          </a:p>
          <a:p>
            <a:endParaRPr lang="cs-CZ" b="1" dirty="0" smtClean="0"/>
          </a:p>
          <a:p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1357290" y="2500306"/>
            <a:ext cx="39290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C000"/>
                </a:solidFill>
                <a:latin typeface="Bookman Old Style" pitchFamily="18" charset="0"/>
              </a:rPr>
              <a:t>a) městy</a:t>
            </a:r>
            <a:endParaRPr lang="cs-CZ" sz="2800" b="1" dirty="0">
              <a:solidFill>
                <a:srgbClr val="FFC000"/>
              </a:solidFill>
              <a:latin typeface="Bookman Old Style" pitchFamily="18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357290" y="3357562"/>
            <a:ext cx="52864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C000"/>
                </a:solidFill>
                <a:latin typeface="Bookman Old Style" pitchFamily="18" charset="0"/>
              </a:rPr>
              <a:t>b) náčiním do kuchyně</a:t>
            </a:r>
            <a:endParaRPr lang="cs-CZ" sz="2800" b="1" dirty="0">
              <a:solidFill>
                <a:srgbClr val="FFC000"/>
              </a:solidFill>
              <a:latin typeface="Bookman Old Style" pitchFamily="18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6215074" y="2500306"/>
            <a:ext cx="35719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45F0C"/>
                </a:solidFill>
                <a:latin typeface="Bookman Old Style" pitchFamily="18" charset="0"/>
              </a:rPr>
              <a:t>Písek</a:t>
            </a:r>
            <a:endParaRPr lang="cs-CZ" sz="2800" dirty="0">
              <a:solidFill>
                <a:srgbClr val="F45F0C"/>
              </a:solidFill>
              <a:latin typeface="Bookman Old Style" pitchFamily="18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6143636" y="3286124"/>
            <a:ext cx="35719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45F0C"/>
                </a:solidFill>
                <a:latin typeface="Bookman Old Style" pitchFamily="18" charset="0"/>
              </a:rPr>
              <a:t>prkénko </a:t>
            </a:r>
            <a:endParaRPr lang="cs-CZ" sz="2800" dirty="0">
              <a:solidFill>
                <a:srgbClr val="F45F0C"/>
              </a:solidFill>
              <a:latin typeface="Bookman Old Style" pitchFamily="18" charset="0"/>
            </a:endParaRPr>
          </a:p>
        </p:txBody>
      </p:sp>
    </p:spTree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5" grpId="0"/>
      <p:bldP spid="6" grpId="0"/>
      <p:bldP spid="8" grpId="0"/>
      <p:bldP spid="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POUŽITÉ ZDROJE</a:t>
            </a:r>
            <a:endParaRPr lang="cs-CZ" sz="44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45F0C"/>
                </a:solidFill>
                <a:latin typeface="Bookman Old Style" pitchFamily="18" charset="0"/>
              </a:rPr>
              <a:t>MIKULENKOVÁ, H. </a:t>
            </a:r>
            <a:r>
              <a:rPr lang="cs-CZ" i="1" dirty="0" smtClean="0">
                <a:solidFill>
                  <a:srgbClr val="F45F0C"/>
                </a:solidFill>
                <a:latin typeface="Bookman Old Style" pitchFamily="18" charset="0"/>
              </a:rPr>
              <a:t>Český jazyk 4</a:t>
            </a:r>
            <a:r>
              <a:rPr lang="cs-CZ" dirty="0" smtClean="0">
                <a:solidFill>
                  <a:srgbClr val="F45F0C"/>
                </a:solidFill>
                <a:latin typeface="Bookman Old Style" pitchFamily="18" charset="0"/>
              </a:rPr>
              <a:t>. Olomouc: </a:t>
            </a:r>
            <a:r>
              <a:rPr lang="cs-CZ" dirty="0" err="1" smtClean="0">
                <a:solidFill>
                  <a:srgbClr val="F45F0C"/>
                </a:solidFill>
                <a:latin typeface="Bookman Old Style" pitchFamily="18" charset="0"/>
              </a:rPr>
              <a:t>Prodos</a:t>
            </a:r>
            <a:r>
              <a:rPr lang="cs-CZ" dirty="0" smtClean="0">
                <a:solidFill>
                  <a:srgbClr val="F45F0C"/>
                </a:solidFill>
                <a:latin typeface="Bookman Old Style" pitchFamily="18" charset="0"/>
              </a:rPr>
              <a:t>, 2008. Str. 8. ISBN 978-80-7230-213-0</a:t>
            </a:r>
            <a:endParaRPr lang="cs-CZ" dirty="0">
              <a:solidFill>
                <a:srgbClr val="F45F0C"/>
              </a:solidFill>
              <a:latin typeface="Bookman Old Style" pitchFamily="18" charset="0"/>
            </a:endParaRPr>
          </a:p>
        </p:txBody>
      </p:sp>
    </p:spTree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0034" y="428604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cs-CZ" sz="4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METODIKA</a:t>
            </a:r>
            <a:endParaRPr lang="cs-CZ" sz="44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45F0C"/>
                </a:solidFill>
                <a:latin typeface="Bookman Old Style" pitchFamily="18" charset="0"/>
              </a:rPr>
              <a:t>Nejprve si s žáky připomeneme význam slov, slova jednovýznamová a vícevýznamová.</a:t>
            </a:r>
          </a:p>
          <a:p>
            <a:r>
              <a:rPr lang="cs-CZ" dirty="0" smtClean="0">
                <a:solidFill>
                  <a:srgbClr val="F45F0C"/>
                </a:solidFill>
                <a:latin typeface="Bookman Old Style" pitchFamily="18" charset="0"/>
              </a:rPr>
              <a:t>Poté následují různá cvičení a aktivity </a:t>
            </a:r>
            <a:r>
              <a:rPr lang="cs-CZ" dirty="0" smtClean="0">
                <a:solidFill>
                  <a:srgbClr val="F45F0C"/>
                </a:solidFill>
                <a:latin typeface="Bookman Old Style" pitchFamily="18" charset="0"/>
              </a:rPr>
              <a:t>                     na </a:t>
            </a:r>
            <a:r>
              <a:rPr lang="cs-CZ" dirty="0" smtClean="0">
                <a:solidFill>
                  <a:srgbClr val="F45F0C"/>
                </a:solidFill>
                <a:latin typeface="Bookman Old Style" pitchFamily="18" charset="0"/>
              </a:rPr>
              <a:t>upevnění a procvičení látky.</a:t>
            </a:r>
          </a:p>
          <a:p>
            <a:endParaRPr lang="cs-CZ" dirty="0"/>
          </a:p>
        </p:txBody>
      </p:sp>
    </p:spTree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69</TotalTime>
  <Words>149</Words>
  <Application>Microsoft Office PowerPoint</Application>
  <PresentationFormat>Předvádění na obrazovce (4:3)</PresentationFormat>
  <Paragraphs>39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Tok</vt:lpstr>
      <vt:lpstr>Snímek 1</vt:lpstr>
      <vt:lpstr>VÝZNAM SLOVA  SLOVA JEDNOVÝZNAMOVÁ,  VÍCEVÝZNAMOVÁ</vt:lpstr>
      <vt:lpstr>VÝZNAM SLOVA</vt:lpstr>
      <vt:lpstr>JE TO TAK?</vt:lpstr>
      <vt:lpstr>Snímek 5</vt:lpstr>
      <vt:lpstr>Napište významy těchto slov:</vt:lpstr>
      <vt:lpstr>SOUTĚŽ </vt:lpstr>
      <vt:lpstr>POUŽITÉ ZDROJE</vt:lpstr>
      <vt:lpstr>METODIKA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cp:lastModifiedBy>Dum</cp:lastModifiedBy>
  <cp:revision>21</cp:revision>
  <dcterms:modified xsi:type="dcterms:W3CDTF">2012-11-03T16:44:30Z</dcterms:modified>
</cp:coreProperties>
</file>