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428868"/>
            <a:ext cx="7406640" cy="3929090"/>
          </a:xfrm>
        </p:spPr>
        <p:txBody>
          <a:bodyPr>
            <a:normAutofit fontScale="70000" lnSpcReduction="20000"/>
          </a:bodyPr>
          <a:lstStyle/>
          <a:p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Název školy:  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9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Štětí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Ostrovní 300</a:t>
            </a:r>
            <a:b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Mgr. Nela Šulcová</a:t>
            </a:r>
            <a:b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CJ.4.A.04_synonyma_opozita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Název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Synonyma, opozita</a:t>
            </a:r>
            <a:b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Číslo operačního programu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CZ.1.07/1.4.00/21.1693</a:t>
            </a:r>
            <a:b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PRIMA ŠKOLA</a:t>
            </a:r>
          </a:p>
          <a:p>
            <a:endParaRPr lang="cs-CZ" sz="29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Materiál je určen pro žáky 4. ročníku, slouží k výuce českého jazyka.</a:t>
            </a:r>
          </a:p>
          <a:p>
            <a:pPr>
              <a:defRPr/>
            </a:pP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26. 09. 2012</a:t>
            </a:r>
          </a:p>
          <a:p>
            <a:pPr>
              <a:defRPr/>
            </a:pP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čtvrtý</a:t>
            </a:r>
          </a:p>
          <a:p>
            <a:pPr>
              <a:defRPr/>
            </a:pPr>
            <a:r>
              <a:rPr lang="cs-CZ" sz="2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sz="29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 Jazyk a jazyková komunikace (český jazyk)</a:t>
            </a:r>
            <a:endParaRPr lang="cs-CZ" sz="29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l="4299" t="26736" r="79582" b="6191"/>
          <a:stretch>
            <a:fillRect/>
          </a:stretch>
        </p:blipFill>
        <p:spPr bwMode="auto">
          <a:xfrm>
            <a:off x="2143108" y="785794"/>
            <a:ext cx="207170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214422"/>
            <a:ext cx="3643338" cy="85725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929322" y="571480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VY_32_INOVACE_ CJ.4.A. 04</a:t>
            </a:r>
            <a:endParaRPr lang="cs-CZ" sz="14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1428728" y="857232"/>
            <a:ext cx="7406640" cy="1472184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SYNONYMA, </a:t>
            </a:r>
            <a:br>
              <a:rPr lang="cs-CZ" sz="54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</a:br>
            <a:r>
              <a:rPr lang="cs-CZ" sz="54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OPOZITA</a:t>
            </a:r>
            <a:endParaRPr lang="cs-CZ" sz="54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9218" name="Picture 2" descr="http://www.pripravy.estranky.cz/img/picture/1411/SYNONY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571744"/>
            <a:ext cx="3486150" cy="3810000"/>
          </a:xfrm>
          <a:prstGeom prst="rect">
            <a:avLst/>
          </a:prstGeom>
          <a:noFill/>
        </p:spPr>
      </p:pic>
      <p:pic>
        <p:nvPicPr>
          <p:cNvPr id="9220" name="Picture 4" descr="http://www.hnednanet.estranky.cz/img/picture/502/opposites.jpg"/>
          <p:cNvPicPr>
            <a:picLocks noChangeAspect="1" noChangeArrowheads="1"/>
          </p:cNvPicPr>
          <p:nvPr/>
        </p:nvPicPr>
        <p:blipFill>
          <a:blip r:embed="rId3" cstate="print"/>
          <a:srcRect l="1384" t="2863" r="368" b="4102"/>
          <a:stretch>
            <a:fillRect/>
          </a:stretch>
        </p:blipFill>
        <p:spPr bwMode="auto">
          <a:xfrm>
            <a:off x="5143504" y="3071810"/>
            <a:ext cx="3433420" cy="314327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SYNONYMA</a:t>
            </a:r>
            <a:endParaRPr lang="cs-CZ" sz="44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Synonyma jsou slova stejného nebo podobného významu. </a:t>
            </a:r>
          </a:p>
          <a:p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Například: 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výhra - vítězství		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hodně – mnoho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mezi – uprostřed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stavět - budovat</a:t>
            </a:r>
            <a:endParaRPr lang="cs-CZ" sz="2800" i="1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Užíváním synonym zvyšujeme pestrost a zajímavost projevů.</a:t>
            </a:r>
          </a:p>
          <a:p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Nahrazování slov synonymy pomáhá také k objasnění významu slov.</a:t>
            </a:r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http://www.pripravy.estranky.cz/img/picture/1413/c38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000504"/>
            <a:ext cx="2952750" cy="2133601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effectLst/>
                <a:latin typeface="Arial Black" pitchFamily="34" charset="0"/>
              </a:rPr>
              <a:t>Přiřaďte uvedená synonyma ke slovním druhům:</a:t>
            </a:r>
            <a:endParaRPr lang="cs-CZ" sz="3600" dirty="0">
              <a:solidFill>
                <a:schemeClr val="accent3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714488"/>
            <a:ext cx="7498080" cy="48006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výhra – vítězství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bum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– prásk</a:t>
            </a:r>
          </a:p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velký – vysoký</a:t>
            </a:r>
          </a:p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hodně – mnoho</a:t>
            </a:r>
          </a:p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stavět - budovat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effectLst/>
                <a:latin typeface="Arial Black" pitchFamily="34" charset="0"/>
              </a:rPr>
              <a:t>Spoj slova z prvního sloupce se slovem stejného významu ve druhém sloupci:</a:t>
            </a:r>
            <a:endParaRPr lang="cs-CZ" sz="3200" dirty="0">
              <a:solidFill>
                <a:schemeClr val="accent3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panovník				novorozenec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koruna				fotbal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hovořit				vládce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parta 				mluvit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miminko				zpěvák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pěvec				peníz	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pařát				dráp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kopaná				skupina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OPOZITA</a:t>
            </a:r>
            <a:endParaRPr lang="cs-CZ" sz="4400" b="1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21262" y="1428736"/>
            <a:ext cx="7922738" cy="48006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Opozita jsou slova opačného významu.</a:t>
            </a:r>
          </a:p>
          <a:p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Například: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den – noc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moje – tvoje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nic – všechno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vysoko - nízko</a:t>
            </a:r>
            <a:endParaRPr lang="cs-CZ" i="1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Zvýrazněná slova nahraďte opozity: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Třídní učitel 3. A je poměrně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starý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Je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menší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postavy a docela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zavalitý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Má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světlé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vlasy a</a:t>
            </a:r>
          </a:p>
          <a:p>
            <a:pPr>
              <a:buNone/>
            </a:pP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dlouhé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vousy.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Mračí</a:t>
            </a: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se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 vypadá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přísně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Vojta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hlučně</a:t>
            </a: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pozdravil. Pan učitel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odpověděl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„Ty jsi ten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starý</a:t>
            </a: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žák?“ a ošklivě se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zamračil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„Ano,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odstěhoval jsem se</a:t>
            </a: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 prázdninách,“</a:t>
            </a:r>
          </a:p>
          <a:p>
            <a:pPr>
              <a:buNone/>
            </a:pP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zakřičel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„Nebuď tak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veselý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u nás si </a:t>
            </a: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pozdě</a:t>
            </a: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najdeš</a:t>
            </a:r>
          </a:p>
          <a:p>
            <a:pPr>
              <a:buNone/>
            </a:pPr>
            <a:r>
              <a:rPr lang="cs-CZ" sz="2800" i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málo špatných nepřátel</a:t>
            </a:r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!.</a:t>
            </a:r>
            <a:endParaRPr lang="cs-CZ" sz="2800" i="1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Spojte dvojice slov, která jsou k sobě navzájem opačná: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2057400"/>
            <a:ext cx="7498080" cy="415768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mokrý			večer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starý			nízko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vysoko			lehký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ráno				suchý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těžký			brečet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smát se			stát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jít				nový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PRÁCE VE SKUPINKÁCH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Rozdělte se do skupinek po třech. </a:t>
            </a:r>
          </a:p>
          <a:p>
            <a:pPr lvl="1">
              <a:buNone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Každá skupinka napíše popis spolužáka</a:t>
            </a:r>
          </a:p>
          <a:p>
            <a:pPr lvl="1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opozity tak, abychom uhodli, kterého</a:t>
            </a:r>
          </a:p>
          <a:p>
            <a:pPr lvl="1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spolužáka skupina popisovala.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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MIKULENKOVÁ, H. </a:t>
            </a:r>
            <a:r>
              <a:rPr lang="cs-CZ" sz="24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Český jazyk 4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Olomouc: 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Prodos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2008. Str. 9. ISBN 978-80-7230-213-0</a:t>
            </a:r>
          </a:p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pripravy.estranky.cz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clanky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/jazyk-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cesky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/synonyma-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odkryvame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obrazek.html</a:t>
            </a:r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hnednanet.estranky.cz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clanky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/pro-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druhacky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/slova-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protikladna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---opozita.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html</a:t>
            </a:r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pripravy.estranky.cz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clanky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/jazyk-</a:t>
            </a:r>
            <a:r>
              <a:rPr lang="cs-CZ" sz="24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cesky</a:t>
            </a:r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METODIKA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 snímcích 3 a 4 si s žáky vysvětlíme význam synonym. 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 snímcích 5 a 6 si procvičíme jejich používání.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 snímku 7 si vysvětlíme význam opozit. 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 snímcích 8, 9 a 10 si procvičíme jejich používání.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</TotalTime>
  <Words>283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SYNONYMA,  OPOZITA</vt:lpstr>
      <vt:lpstr>SYNONYMA</vt:lpstr>
      <vt:lpstr>Snímek 4</vt:lpstr>
      <vt:lpstr>Přiřaďte uvedená synonyma ke slovním druhům:</vt:lpstr>
      <vt:lpstr>Spoj slova z prvního sloupce se slovem stejného významu ve druhém sloupci:</vt:lpstr>
      <vt:lpstr>OPOZITA</vt:lpstr>
      <vt:lpstr>Zvýrazněná slova nahraďte opozity:</vt:lpstr>
      <vt:lpstr>Spojte dvojice slov, která jsou k sobě navzájem opačná:</vt:lpstr>
      <vt:lpstr>PRÁCE VE SKUPINKÁCH</vt:lpstr>
      <vt:lpstr>POUŽITÉ ZDROJE: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Mgr. Václav Hladík</cp:lastModifiedBy>
  <cp:revision>14</cp:revision>
  <dcterms:modified xsi:type="dcterms:W3CDTF">2012-10-18T08:03:09Z</dcterms:modified>
</cp:coreProperties>
</file>