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VY_32_INOVACE_2A11Čj4_Skloňování podstatných jmen rodu mužského (1)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Skloňování podstatných jmen rodu mužského (1)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C86FCE-BC39-4CC5-BF2F-0AB004B6324F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B73BB75E-61BB-45FA-B1BF-D879655FE3B8}" type="presOf" srcId="{EBC41103-E2E5-4D48-9B4B-425520D3D098}" destId="{A27B6496-BF1B-4384-9217-9659064D5D6A}" srcOrd="1" destOrd="0" presId="urn:microsoft.com/office/officeart/2005/8/layout/target3"/>
    <dgm:cxn modelId="{FC0D2090-781D-4181-A08F-52A60A8E99DF}" type="presOf" srcId="{445C7998-7549-48B0-BD68-D4F0167F02E5}" destId="{4D19AB04-24FA-40C2-B203-52AE3D15E171}" srcOrd="1" destOrd="0" presId="urn:microsoft.com/office/officeart/2005/8/layout/target3"/>
    <dgm:cxn modelId="{23E67E37-95B6-4DE0-85F6-54CCE1228F95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EC9774-11DB-43EF-AA01-2DBDFD66F339}" type="presOf" srcId="{019433A1-1324-4DE1-9E6F-32B851095F74}" destId="{E7297F21-D4FD-4A41-AE58-814D01A6B5E7}" srcOrd="1" destOrd="0" presId="urn:microsoft.com/office/officeart/2005/8/layout/target3"/>
    <dgm:cxn modelId="{BEF45864-44D8-48D1-B587-3801DFCD7B06}" type="presOf" srcId="{C73C7642-F245-4585-8F88-243F9FAEF6CA}" destId="{9A9B6F4F-B6FF-4F2D-B640-A8473E589523}" srcOrd="0" destOrd="0" presId="urn:microsoft.com/office/officeart/2005/8/layout/target3"/>
    <dgm:cxn modelId="{EF38B4E2-40E6-4EAA-A34A-711C87215612}" type="presOf" srcId="{FBBFC3EA-9D9D-4F3A-BEA6-9C2C0E46BF20}" destId="{832BF48F-0145-4429-9E02-8FCA946CCE9E}" srcOrd="1" destOrd="0" presId="urn:microsoft.com/office/officeart/2005/8/layout/target3"/>
    <dgm:cxn modelId="{9FC68355-4C32-4E7C-B1A7-18142035B35B}" type="presOf" srcId="{39F8B381-5807-488E-AC22-73DD4140ED4A}" destId="{71045F8C-00FA-488E-A7BD-E2E6753D979D}" srcOrd="0" destOrd="0" presId="urn:microsoft.com/office/officeart/2005/8/layout/target3"/>
    <dgm:cxn modelId="{D85C9DCC-A71E-4302-92CC-0ECA4C27845A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68111CB-0380-4FD3-A9FC-71BD4431BDE9}" type="presOf" srcId="{C73C7642-F245-4585-8F88-243F9FAEF6CA}" destId="{59F530CB-4999-43B3-A00D-6AB53886BD77}" srcOrd="1" destOrd="0" presId="urn:microsoft.com/office/officeart/2005/8/layout/target3"/>
    <dgm:cxn modelId="{2F751F08-684E-421A-B41B-1D3B70D1CEA5}" type="presOf" srcId="{EBC41103-E2E5-4D48-9B4B-425520D3D098}" destId="{3BA01B75-849B-4716-8BCD-084A86FF328F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B226EE3-A65D-41A8-AFFE-7CBCA4CEF34A}" type="presParOf" srcId="{71045F8C-00FA-488E-A7BD-E2E6753D979D}" destId="{3577EC6B-C980-4F34-8C69-4365E7B8FC8C}" srcOrd="0" destOrd="0" presId="urn:microsoft.com/office/officeart/2005/8/layout/target3"/>
    <dgm:cxn modelId="{3D01BF4C-C8F7-4D49-8A2E-F11885597380}" type="presParOf" srcId="{71045F8C-00FA-488E-A7BD-E2E6753D979D}" destId="{6940EB87-DC1D-4BC3-9408-9AC2E1FFC039}" srcOrd="1" destOrd="0" presId="urn:microsoft.com/office/officeart/2005/8/layout/target3"/>
    <dgm:cxn modelId="{3D067417-49C9-4A8C-A175-09220E1B730F}" type="presParOf" srcId="{71045F8C-00FA-488E-A7BD-E2E6753D979D}" destId="{BC35EE03-4121-4EF9-923D-7CB6D30D358D}" srcOrd="2" destOrd="0" presId="urn:microsoft.com/office/officeart/2005/8/layout/target3"/>
    <dgm:cxn modelId="{1E063201-714C-47FD-917F-0E2DD2202E3B}" type="presParOf" srcId="{71045F8C-00FA-488E-A7BD-E2E6753D979D}" destId="{C95EEA27-3CBF-4645-A92D-9D8AF5C1CBFC}" srcOrd="3" destOrd="0" presId="urn:microsoft.com/office/officeart/2005/8/layout/target3"/>
    <dgm:cxn modelId="{0F5198A4-E6B1-482C-9A83-71F3039F03F0}" type="presParOf" srcId="{71045F8C-00FA-488E-A7BD-E2E6753D979D}" destId="{851BB866-B6AE-4566-893F-4C635BA974FC}" srcOrd="4" destOrd="0" presId="urn:microsoft.com/office/officeart/2005/8/layout/target3"/>
    <dgm:cxn modelId="{A4D07119-52E8-4AC5-87E5-875B13165C60}" type="presParOf" srcId="{71045F8C-00FA-488E-A7BD-E2E6753D979D}" destId="{643EA938-EDE0-4533-ACCC-D2BD6F3A527C}" srcOrd="5" destOrd="0" presId="urn:microsoft.com/office/officeart/2005/8/layout/target3"/>
    <dgm:cxn modelId="{F5D909AC-4FEC-4187-96D7-229BCF2976D7}" type="presParOf" srcId="{71045F8C-00FA-488E-A7BD-E2E6753D979D}" destId="{92F31B18-D66D-4CC7-89B9-378928DE877D}" srcOrd="6" destOrd="0" presId="urn:microsoft.com/office/officeart/2005/8/layout/target3"/>
    <dgm:cxn modelId="{5BCF3D60-7F93-475D-A1B5-A3346233683F}" type="presParOf" srcId="{71045F8C-00FA-488E-A7BD-E2E6753D979D}" destId="{902074E1-B931-4618-97F1-FADBE82E9C3C}" srcOrd="7" destOrd="0" presId="urn:microsoft.com/office/officeart/2005/8/layout/target3"/>
    <dgm:cxn modelId="{EA1E68B6-E609-45FF-BD4D-4AC23828ED19}" type="presParOf" srcId="{71045F8C-00FA-488E-A7BD-E2E6753D979D}" destId="{A3817367-F2BC-482F-8832-FA00B51DCCF3}" srcOrd="8" destOrd="0" presId="urn:microsoft.com/office/officeart/2005/8/layout/target3"/>
    <dgm:cxn modelId="{80CD28DF-371B-4870-9608-AFFB536489AD}" type="presParOf" srcId="{71045F8C-00FA-488E-A7BD-E2E6753D979D}" destId="{2DD79E57-A63E-47D4-A1AB-6DF333476AD4}" srcOrd="9" destOrd="0" presId="urn:microsoft.com/office/officeart/2005/8/layout/target3"/>
    <dgm:cxn modelId="{3327383A-0712-45A6-85E8-D141494B3DF6}" type="presParOf" srcId="{71045F8C-00FA-488E-A7BD-E2E6753D979D}" destId="{648967D3-ED80-4214-8D87-4E7012561E4A}" srcOrd="10" destOrd="0" presId="urn:microsoft.com/office/officeart/2005/8/layout/target3"/>
    <dgm:cxn modelId="{331D76AD-3F55-471A-90E3-EFFC5A11643C}" type="presParOf" srcId="{71045F8C-00FA-488E-A7BD-E2E6753D979D}" destId="{9A9B6F4F-B6FF-4F2D-B640-A8473E589523}" srcOrd="11" destOrd="0" presId="urn:microsoft.com/office/officeart/2005/8/layout/target3"/>
    <dgm:cxn modelId="{DA2E35D4-24B7-4B4E-9A33-6ACEC7EE31B5}" type="presParOf" srcId="{71045F8C-00FA-488E-A7BD-E2E6753D979D}" destId="{13BD0FAF-9F2C-4708-9E63-A8E8E5252943}" srcOrd="12" destOrd="0" presId="urn:microsoft.com/office/officeart/2005/8/layout/target3"/>
    <dgm:cxn modelId="{C593A557-29BD-426B-8160-B2840AAF9C7D}" type="presParOf" srcId="{71045F8C-00FA-488E-A7BD-E2E6753D979D}" destId="{6821E7C9-5E4B-45FA-8F82-01E6F26FAA25}" srcOrd="13" destOrd="0" presId="urn:microsoft.com/office/officeart/2005/8/layout/target3"/>
    <dgm:cxn modelId="{50DEE697-AE7D-4809-AF28-55709D5DDE48}" type="presParOf" srcId="{71045F8C-00FA-488E-A7BD-E2E6753D979D}" destId="{3BA01B75-849B-4716-8BCD-084A86FF328F}" srcOrd="14" destOrd="0" presId="urn:microsoft.com/office/officeart/2005/8/layout/target3"/>
    <dgm:cxn modelId="{BCDC0AC5-740E-4EB6-B652-6674FB10DD84}" type="presParOf" srcId="{71045F8C-00FA-488E-A7BD-E2E6753D979D}" destId="{4D19AB04-24FA-40C2-B203-52AE3D15E171}" srcOrd="15" destOrd="0" presId="urn:microsoft.com/office/officeart/2005/8/layout/target3"/>
    <dgm:cxn modelId="{C78D0350-D723-4ACB-A24A-4E509BDEAAF4}" type="presParOf" srcId="{71045F8C-00FA-488E-A7BD-E2E6753D979D}" destId="{832BF48F-0145-4429-9E02-8FCA946CCE9E}" srcOrd="16" destOrd="0" presId="urn:microsoft.com/office/officeart/2005/8/layout/target3"/>
    <dgm:cxn modelId="{CE20434A-B6F6-4630-B375-52CA74C43F76}" type="presParOf" srcId="{71045F8C-00FA-488E-A7BD-E2E6753D979D}" destId="{E7297F21-D4FD-4A41-AE58-814D01A6B5E7}" srcOrd="17" destOrd="0" presId="urn:microsoft.com/office/officeart/2005/8/layout/target3"/>
    <dgm:cxn modelId="{1F3F24AD-8797-4922-AAE5-B85E876867F1}" type="presParOf" srcId="{71045F8C-00FA-488E-A7BD-E2E6753D979D}" destId="{59F530CB-4999-43B3-A00D-6AB53886BD77}" srcOrd="18" destOrd="0" presId="urn:microsoft.com/office/officeart/2005/8/layout/target3"/>
    <dgm:cxn modelId="{23BE0ACD-FD3D-40F2-BE0A-FD10DAD51234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VY_32_INOVACE_2A11Čj4_Skloňování podstatných jmen rodu mužského (1)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Skloňování podstatných jmen rodu mužského (1)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8AC9-33DF-4DA6-A5B4-691E9A48835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28D0-2D09-41F9-A76F-A43E68E94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666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8AC9-33DF-4DA6-A5B4-691E9A48835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28D0-2D09-41F9-A76F-A43E68E94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115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8AC9-33DF-4DA6-A5B4-691E9A48835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28D0-2D09-41F9-A76F-A43E68E94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522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8AC9-33DF-4DA6-A5B4-691E9A48835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28D0-2D09-41F9-A76F-A43E68E94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776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8AC9-33DF-4DA6-A5B4-691E9A48835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28D0-2D09-41F9-A76F-A43E68E94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081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8AC9-33DF-4DA6-A5B4-691E9A48835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28D0-2D09-41F9-A76F-A43E68E94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459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8AC9-33DF-4DA6-A5B4-691E9A48835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28D0-2D09-41F9-A76F-A43E68E94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516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8AC9-33DF-4DA6-A5B4-691E9A48835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28D0-2D09-41F9-A76F-A43E68E94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765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8AC9-33DF-4DA6-A5B4-691E9A48835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28D0-2D09-41F9-A76F-A43E68E94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28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8AC9-33DF-4DA6-A5B4-691E9A48835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28D0-2D09-41F9-A76F-A43E68E94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895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8AC9-33DF-4DA6-A5B4-691E9A48835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28D0-2D09-41F9-A76F-A43E68E94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690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68AC9-33DF-4DA6-A5B4-691E9A48835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028D0-2D09-41F9-A76F-A43E68E94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413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168AC9-33DF-4DA6-A5B4-691E9A48835E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D028D0-2D09-41F9-A76F-A43E68E946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3772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5896465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1707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Pato </a:t>
            </a:r>
            <a:r>
              <a:rPr lang="cs-CZ" dirty="0" smtClean="0"/>
              <a:t>prezentace má za úkol motivovat žáky při probírání nového učiva a podpořit jejich aktivní přístup 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Pomůcky</a:t>
            </a:r>
            <a:r>
              <a:rPr lang="cs-CZ" dirty="0" smtClean="0"/>
              <a:t>: karta s přehledem vzorů podstatných jmen rodu mužského – nástěnná, karty s přehledem vzorů a pádů (pro žáky s SPU), mazací tabulka, </a:t>
            </a:r>
            <a:r>
              <a:rPr lang="cs-CZ" dirty="0" smtClean="0"/>
              <a:t>fix.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1860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Rod mužský životný 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Rodu </a:t>
            </a:r>
            <a:r>
              <a:rPr lang="cs-CZ" b="1" dirty="0" smtClean="0">
                <a:solidFill>
                  <a:schemeClr val="accent1"/>
                </a:solidFill>
              </a:rPr>
              <a:t>mužského životného</a:t>
            </a:r>
            <a:r>
              <a:rPr lang="cs-CZ" dirty="0" smtClean="0">
                <a:solidFill>
                  <a:schemeClr val="accent1"/>
                </a:solidFill>
              </a:rPr>
              <a:t> jsou:       </a:t>
            </a:r>
            <a:endParaRPr lang="cs-CZ" dirty="0" smtClean="0"/>
          </a:p>
          <a:p>
            <a:r>
              <a:rPr lang="cs-CZ" dirty="0" smtClean="0"/>
              <a:t>podstatná jména rodu mužského </a:t>
            </a:r>
            <a:r>
              <a:rPr lang="cs-CZ" b="1" dirty="0" smtClean="0"/>
              <a:t>zakončená na samohlásku –a, -e</a:t>
            </a:r>
            <a:r>
              <a:rPr lang="cs-CZ" dirty="0" smtClean="0"/>
              <a:t> (označují vždy bytosti)</a:t>
            </a:r>
          </a:p>
          <a:p>
            <a:r>
              <a:rPr lang="cs-CZ" dirty="0" smtClean="0"/>
              <a:t>podstatná jména rodu mužského </a:t>
            </a:r>
            <a:r>
              <a:rPr lang="cs-CZ" b="1" dirty="0" smtClean="0"/>
              <a:t>zakončená na souhlásku,</a:t>
            </a:r>
            <a:r>
              <a:rPr lang="cs-CZ" dirty="0" smtClean="0"/>
              <a:t> která mají v čísle jednotném a množném </a:t>
            </a:r>
            <a:r>
              <a:rPr lang="cs-CZ" b="1" dirty="0" smtClean="0"/>
              <a:t>odlišné tvary v 1. a 4. pádě</a:t>
            </a:r>
            <a:r>
              <a:rPr lang="cs-CZ" dirty="0" smtClean="0"/>
              <a:t>, např.:</a:t>
            </a:r>
          </a:p>
          <a:p>
            <a:pPr marL="0" indent="0">
              <a:buNone/>
            </a:pPr>
            <a:r>
              <a:rPr lang="cs-CZ" dirty="0" smtClean="0"/>
              <a:t>jednotné č.				množné č.</a:t>
            </a:r>
          </a:p>
          <a:p>
            <a:pPr marL="0" indent="0">
              <a:buNone/>
            </a:pPr>
            <a:r>
              <a:rPr lang="cs-CZ" dirty="0" smtClean="0"/>
              <a:t>1. p. plavec, zajíc	           	plavci, zajíci</a:t>
            </a:r>
          </a:p>
          <a:p>
            <a:pPr marL="0" indent="0">
              <a:buNone/>
            </a:pPr>
            <a:r>
              <a:rPr lang="cs-CZ" dirty="0" smtClean="0"/>
              <a:t>4. p. plavce, zajíce		plavce, zajíce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5138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Rod mužský neživotný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Rodu </a:t>
            </a:r>
            <a:r>
              <a:rPr lang="cs-CZ" b="1" dirty="0" smtClean="0">
                <a:solidFill>
                  <a:schemeClr val="accent1"/>
                </a:solidFill>
              </a:rPr>
              <a:t>mužského neživotného </a:t>
            </a:r>
            <a:r>
              <a:rPr lang="cs-CZ" dirty="0" smtClean="0">
                <a:solidFill>
                  <a:schemeClr val="accent1"/>
                </a:solidFill>
              </a:rPr>
              <a:t>jsou:      </a:t>
            </a:r>
            <a:endParaRPr lang="cs-CZ" dirty="0" smtClean="0"/>
          </a:p>
          <a:p>
            <a:r>
              <a:rPr lang="cs-CZ" dirty="0" smtClean="0"/>
              <a:t>podstatná jména rodu mužského </a:t>
            </a:r>
            <a:r>
              <a:rPr lang="cs-CZ" b="1" dirty="0" smtClean="0"/>
              <a:t>zakončená na souhlásku,</a:t>
            </a:r>
            <a:r>
              <a:rPr lang="cs-CZ" dirty="0" smtClean="0"/>
              <a:t> která mají v čísle jednotném i množném </a:t>
            </a:r>
            <a:r>
              <a:rPr lang="cs-CZ" b="1" dirty="0" smtClean="0"/>
              <a:t>stejné tvary v 1. a 4. pádě, </a:t>
            </a:r>
            <a:r>
              <a:rPr lang="cs-CZ" dirty="0" smtClean="0"/>
              <a:t>např.:</a:t>
            </a:r>
          </a:p>
          <a:p>
            <a:pPr marL="0" indent="0">
              <a:buNone/>
            </a:pPr>
            <a:r>
              <a:rPr lang="cs-CZ" dirty="0" smtClean="0"/>
              <a:t> jednotné č.	 		množné č.</a:t>
            </a:r>
          </a:p>
          <a:p>
            <a:pPr marL="0" indent="0">
              <a:buNone/>
            </a:pPr>
            <a:r>
              <a:rPr lang="cs-CZ" dirty="0" smtClean="0"/>
              <a:t>1. p. hotel, smrk			hotely, smrky</a:t>
            </a:r>
          </a:p>
          <a:p>
            <a:pPr marL="0" indent="0">
              <a:buNone/>
            </a:pPr>
            <a:r>
              <a:rPr lang="cs-CZ" dirty="0" smtClean="0"/>
              <a:t>4. p. hotel, smrk			hotely, smrky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539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Rozděl podstatná jména rodu mužského na životná a neživotná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hrdina	vlk		prales	pytel    pes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	</a:t>
            </a:r>
            <a:r>
              <a:rPr lang="cs-CZ" dirty="0" smtClean="0">
                <a:solidFill>
                  <a:srgbClr val="00B050"/>
                </a:solidFill>
              </a:rPr>
              <a:t>rozum	tulipán	učitel		dům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jetel						 tygr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slon						řidič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narcis					   hřib	koš</a:t>
            </a:r>
          </a:p>
          <a:p>
            <a:pPr marL="0" indent="0">
              <a:buNone/>
            </a:pP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pirát						lupič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lhář		palec		Čech		policista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náramek		salám	král		deštník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835696" y="3284984"/>
            <a:ext cx="2016224" cy="129614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životný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355976" y="3284984"/>
            <a:ext cx="172819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neživotný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5882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205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Rod mužský životný </vt:lpstr>
      <vt:lpstr>Rod mužský neživotný</vt:lpstr>
      <vt:lpstr>Rozděl podstatná jména rodu mužského na životná a neživotná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24</cp:revision>
  <dcterms:created xsi:type="dcterms:W3CDTF">2012-01-08T17:27:40Z</dcterms:created>
  <dcterms:modified xsi:type="dcterms:W3CDTF">2012-03-08T19:49:54Z</dcterms:modified>
</cp:coreProperties>
</file>